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732" y="-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259632" y="113059"/>
            <a:ext cx="7704856" cy="50405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Características clínicas y rentabilidad diagnóstica de la ecobroncoscopia lineal en el estudio de lesiones mediastínicas: experiencia del Hospital Juan Ramón Jiménez</a:t>
            </a:r>
            <a:endParaRPr lang="es-E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259632" y="617115"/>
            <a:ext cx="770485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 smtClean="0">
                <a:latin typeface="Arial" pitchFamily="34" charset="0"/>
                <a:cs typeface="Arial" pitchFamily="34" charset="0"/>
              </a:rPr>
              <a:t>J. Domínguez Caro,  S. González Gutiérrez, M. Pérez Ortega, J. Lancha Domínguez, A. González Hernández, D. José Rodriguez</a:t>
            </a:r>
          </a:p>
          <a:p>
            <a:pPr algn="ctr"/>
            <a:endParaRPr lang="es-ES" sz="6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" sz="1000" dirty="0" smtClean="0">
                <a:latin typeface="Arial" pitchFamily="34" charset="0"/>
                <a:cs typeface="Arial" pitchFamily="34" charset="0"/>
              </a:rPr>
              <a:t>Hospital Juan Ramón Jiménez. Huelva </a:t>
            </a:r>
            <a:endParaRPr lang="es-E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07504" y="1347614"/>
            <a:ext cx="1296144" cy="2520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Introducción</a:t>
            </a:r>
            <a:endParaRPr lang="es-E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07504" y="1606958"/>
            <a:ext cx="88569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50" dirty="0" smtClean="0">
                <a:latin typeface="Arial" pitchFamily="34" charset="0"/>
                <a:cs typeface="Arial" pitchFamily="34" charset="0"/>
              </a:rPr>
              <a:t>La </a:t>
            </a:r>
            <a:r>
              <a:rPr lang="es-ES" sz="1050" dirty="0">
                <a:latin typeface="Arial" pitchFamily="34" charset="0"/>
                <a:cs typeface="Arial" pitchFamily="34" charset="0"/>
              </a:rPr>
              <a:t>ecobroncoscopia lineal (EBUS lineal) es una técnica mínimamente invasiva que permite localizar lesiones pulmonares y adenopatías mediastínicas desde la vía aérea, guiando de forma precisa la obtención de muestras para su diagnóstico.</a:t>
            </a:r>
            <a:endParaRPr lang="es-ES" sz="105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50" dirty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07504" y="2219608"/>
            <a:ext cx="1296144" cy="2520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Objetivos</a:t>
            </a:r>
            <a:endParaRPr lang="es-E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07504" y="2471636"/>
            <a:ext cx="88569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50" dirty="0" smtClean="0">
                <a:latin typeface="Arial" pitchFamily="34" charset="0"/>
                <a:cs typeface="Arial" pitchFamily="34" charset="0"/>
              </a:rPr>
              <a:t>Describir </a:t>
            </a:r>
            <a:r>
              <a:rPr lang="es-ES" sz="1050" dirty="0">
                <a:latin typeface="Arial" pitchFamily="34" charset="0"/>
                <a:cs typeface="Arial" pitchFamily="34" charset="0"/>
              </a:rPr>
              <a:t>las características clínicas de los pacientes, los procedimientos realizados y los hallazgos histológicos obtenidos mediante EBUS lineal en el H. Juan Ramón Jiménez (HJRJ)</a:t>
            </a:r>
          </a:p>
          <a:p>
            <a:pPr algn="just"/>
            <a:endParaRPr lang="es-ES" sz="1050" dirty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07504" y="2995052"/>
            <a:ext cx="1728192" cy="2520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Material y métodos</a:t>
            </a:r>
            <a:endParaRPr lang="es-E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213884" y="3757182"/>
            <a:ext cx="3540951" cy="7447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Estudio observacional, descriptivo </a:t>
            </a:r>
            <a:r>
              <a:rPr lang="es-ES" sz="11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 retrospectivo de todos los EBUS realizados </a:t>
            </a:r>
            <a:r>
              <a:rPr lang="es-ES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 el periodo de </a:t>
            </a:r>
            <a:r>
              <a:rPr lang="es-ES" sz="11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septiembre de </a:t>
            </a:r>
            <a:r>
              <a:rPr lang="es-ES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2024 y </a:t>
            </a:r>
            <a:r>
              <a:rPr lang="es-ES" sz="11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septiembre de 2025 </a:t>
            </a:r>
          </a:p>
        </p:txBody>
      </p:sp>
      <p:sp>
        <p:nvSpPr>
          <p:cNvPr id="10" name="9 Abrir llave"/>
          <p:cNvSpPr/>
          <p:nvPr/>
        </p:nvSpPr>
        <p:spPr>
          <a:xfrm>
            <a:off x="3754835" y="3282991"/>
            <a:ext cx="435861" cy="1700932"/>
          </a:xfrm>
          <a:prstGeom prst="leftBrace">
            <a:avLst/>
          </a:prstGeom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"/>
          <p:cNvSpPr/>
          <p:nvPr/>
        </p:nvSpPr>
        <p:spPr>
          <a:xfrm>
            <a:off x="4178596" y="3401497"/>
            <a:ext cx="2592287" cy="234026"/>
          </a:xfrm>
          <a:prstGeom prst="rect">
            <a:avLst/>
          </a:prstGeom>
          <a:noFill/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Variables demográficas y clínicas</a:t>
            </a:r>
            <a:endParaRPr lang="es-ES" sz="11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4190696" y="3756106"/>
            <a:ext cx="2592287" cy="234026"/>
          </a:xfrm>
          <a:prstGeom prst="rect">
            <a:avLst/>
          </a:prstGeom>
          <a:noFill/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Características radiológicas</a:t>
            </a:r>
            <a:endParaRPr lang="es-ES" sz="11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4190696" y="4189222"/>
            <a:ext cx="2592287" cy="234026"/>
          </a:xfrm>
          <a:prstGeom prst="rect">
            <a:avLst/>
          </a:prstGeom>
          <a:noFill/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Variables técnicas del procedimiento</a:t>
            </a:r>
            <a:endParaRPr lang="es-ES" sz="11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4209980" y="4583037"/>
            <a:ext cx="2592287" cy="234026"/>
          </a:xfrm>
          <a:prstGeom prst="rect">
            <a:avLst/>
          </a:prstGeom>
          <a:noFill/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Rentabilidad diagnóstica </a:t>
            </a:r>
            <a:endParaRPr lang="es-ES" sz="11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79512" y="1347614"/>
            <a:ext cx="1296144" cy="2520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Resultados</a:t>
            </a:r>
            <a:endParaRPr lang="es-E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74822" y="1851670"/>
            <a:ext cx="1944216" cy="3600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144 procedimientos EBUS</a:t>
            </a:r>
            <a:endParaRPr lang="es-ES" sz="11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79512" y="2453243"/>
            <a:ext cx="1944215" cy="504056"/>
          </a:xfrm>
          <a:prstGeom prst="rect">
            <a:avLst/>
          </a:prstGeom>
          <a:noFill/>
          <a:ln w="3175"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62 % Juan Ramón Jiménez</a:t>
            </a:r>
          </a:p>
          <a:p>
            <a:pPr algn="ctr"/>
            <a:r>
              <a:rPr lang="es-ES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29 % Infanta Elena</a:t>
            </a:r>
            <a:endParaRPr lang="es-ES" sz="11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9 % Riotinto</a:t>
            </a:r>
            <a:endParaRPr lang="es-ES" sz="11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377303"/>
              </p:ext>
            </p:extLst>
          </p:nvPr>
        </p:nvGraphicFramePr>
        <p:xfrm>
          <a:off x="2339752" y="699542"/>
          <a:ext cx="3168352" cy="25908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137357"/>
                <a:gridCol w="2030995"/>
              </a:tblGrid>
              <a:tr h="223220"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Sexo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Varones (71,5</a:t>
                      </a:r>
                      <a:r>
                        <a:rPr lang="es-ES" sz="1000" b="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%)</a:t>
                      </a:r>
                    </a:p>
                    <a:p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Mujeres (28,5 %)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67412"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Tabaquismo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Antecedente tabaco</a:t>
                      </a:r>
                      <a:r>
                        <a:rPr lang="es-ES" sz="1000" b="0" baseline="0" dirty="0" smtClean="0">
                          <a:latin typeface="Arial" pitchFamily="34" charset="0"/>
                          <a:cs typeface="Arial" pitchFamily="34" charset="0"/>
                        </a:rPr>
                        <a:t> (76,9 %)</a:t>
                      </a:r>
                      <a:endParaRPr lang="es-ES" sz="1000" b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No fumadores (23,1 %)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Antecedentes oncológicos (44,8 %)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Adenocar próstata</a:t>
                      </a:r>
                      <a:r>
                        <a:rPr lang="es-ES" sz="1000" b="0" baseline="0" dirty="0" smtClean="0">
                          <a:latin typeface="Arial" pitchFamily="34" charset="0"/>
                          <a:cs typeface="Arial" pitchFamily="34" charset="0"/>
                        </a:rPr>
                        <a:t> (16 %)</a:t>
                      </a:r>
                    </a:p>
                    <a:p>
                      <a:r>
                        <a:rPr lang="es-ES" sz="1000" b="0" baseline="0" dirty="0" smtClean="0">
                          <a:latin typeface="Arial" pitchFamily="34" charset="0"/>
                          <a:cs typeface="Arial" pitchFamily="34" charset="0"/>
                        </a:rPr>
                        <a:t>Linfomas (14 %)</a:t>
                      </a:r>
                    </a:p>
                    <a:p>
                      <a:r>
                        <a:rPr lang="es-ES" sz="1000" b="0" baseline="0" dirty="0" smtClean="0">
                          <a:latin typeface="Arial" pitchFamily="34" charset="0"/>
                          <a:cs typeface="Arial" pitchFamily="34" charset="0"/>
                        </a:rPr>
                        <a:t>Pulmón no microcítico (14 %)</a:t>
                      </a:r>
                    </a:p>
                    <a:p>
                      <a:r>
                        <a:rPr lang="es-ES" sz="1000" b="0" baseline="0" dirty="0" smtClean="0">
                          <a:latin typeface="Arial" pitchFamily="34" charset="0"/>
                          <a:cs typeface="Arial" pitchFamily="34" charset="0"/>
                        </a:rPr>
                        <a:t>Adenocar colón (13 %)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Comorbilidad respiratoria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EPOC (47,5 %)</a:t>
                      </a:r>
                    </a:p>
                    <a:p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Asma</a:t>
                      </a:r>
                      <a:r>
                        <a:rPr lang="es-ES" sz="1000" b="0" baseline="0" dirty="0" smtClean="0">
                          <a:latin typeface="Arial" pitchFamily="34" charset="0"/>
                          <a:cs typeface="Arial" pitchFamily="34" charset="0"/>
                        </a:rPr>
                        <a:t> (12,5 %)</a:t>
                      </a:r>
                      <a:endParaRPr lang="es-ES" sz="1000" b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AOS</a:t>
                      </a:r>
                      <a:r>
                        <a:rPr lang="es-ES" sz="1000" b="0" baseline="0" dirty="0" smtClean="0">
                          <a:latin typeface="Arial" pitchFamily="34" charset="0"/>
                          <a:cs typeface="Arial" pitchFamily="34" charset="0"/>
                        </a:rPr>
                        <a:t> (10 %)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Comorbilidad</a:t>
                      </a:r>
                      <a:r>
                        <a:rPr lang="es-ES" sz="1000" b="0" baseline="0" dirty="0" smtClean="0">
                          <a:latin typeface="Arial" pitchFamily="34" charset="0"/>
                          <a:cs typeface="Arial" pitchFamily="34" charset="0"/>
                        </a:rPr>
                        <a:t> cardíaca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HTA</a:t>
                      </a:r>
                      <a:r>
                        <a:rPr lang="es-ES" sz="1000" b="0" baseline="0" dirty="0" smtClean="0">
                          <a:latin typeface="Arial" pitchFamily="34" charset="0"/>
                          <a:cs typeface="Arial" pitchFamily="34" charset="0"/>
                        </a:rPr>
                        <a:t> (50 %)</a:t>
                      </a:r>
                    </a:p>
                    <a:p>
                      <a:r>
                        <a:rPr lang="es-ES" sz="1000" b="0" baseline="0" dirty="0" smtClean="0">
                          <a:latin typeface="Arial" pitchFamily="34" charset="0"/>
                          <a:cs typeface="Arial" pitchFamily="34" charset="0"/>
                        </a:rPr>
                        <a:t>Fibrilación auricular (18,7 %)</a:t>
                      </a:r>
                    </a:p>
                    <a:p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Cardiopatía isquémica (16,6 %)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0415156"/>
              </p:ext>
            </p:extLst>
          </p:nvPr>
        </p:nvGraphicFramePr>
        <p:xfrm>
          <a:off x="5652120" y="699542"/>
          <a:ext cx="3312368" cy="54864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080120"/>
                <a:gridCol w="2232248"/>
              </a:tblGrid>
              <a:tr h="223220"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Estaciones ganglionares (267)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Subcarinal (38,9</a:t>
                      </a:r>
                      <a:r>
                        <a:rPr lang="es-ES" sz="1000" b="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%)</a:t>
                      </a:r>
                    </a:p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Interlobar izquierda (17,9 %)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Interlobar derecha (16,8 %)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9715798"/>
              </p:ext>
            </p:extLst>
          </p:nvPr>
        </p:nvGraphicFramePr>
        <p:xfrm>
          <a:off x="5652120" y="1347614"/>
          <a:ext cx="3312368" cy="85344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080120"/>
                <a:gridCol w="2232248"/>
              </a:tblGrid>
              <a:tr h="223220">
                <a:tc>
                  <a:txBody>
                    <a:bodyPr/>
                    <a:lstStyle/>
                    <a:p>
                      <a:pPr algn="ctr"/>
                      <a:endParaRPr lang="es-ES" sz="1000" b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Resultados histológicos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Ausencia céls neoplásicas (40,5</a:t>
                      </a:r>
                      <a:r>
                        <a:rPr lang="es-ES" sz="1000" b="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%)</a:t>
                      </a:r>
                    </a:p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Adenocarcinoma</a:t>
                      </a:r>
                      <a:r>
                        <a:rPr lang="es-ES" sz="1000" b="0" baseline="0" dirty="0" smtClean="0">
                          <a:latin typeface="Arial" pitchFamily="34" charset="0"/>
                          <a:cs typeface="Arial" pitchFamily="34" charset="0"/>
                        </a:rPr>
                        <a:t> pulmón </a:t>
                      </a:r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(15,5 %)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Epidermoide pulmón (12,4 %)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Linfadenitis granulomatosa (8,7 %)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Carcinoma microcítico (8,5 %)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7105228"/>
              </p:ext>
            </p:extLst>
          </p:nvPr>
        </p:nvGraphicFramePr>
        <p:xfrm>
          <a:off x="5652120" y="2309031"/>
          <a:ext cx="3312368" cy="39624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080120"/>
                <a:gridCol w="2232248"/>
              </a:tblGrid>
              <a:tr h="223220"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Concordancia histología final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Concordante</a:t>
                      </a:r>
                      <a:r>
                        <a:rPr lang="es-ES" sz="1000" b="0" baseline="0" dirty="0" smtClean="0">
                          <a:latin typeface="Arial" pitchFamily="34" charset="0"/>
                          <a:cs typeface="Arial" pitchFamily="34" charset="0"/>
                        </a:rPr>
                        <a:t> malignidad </a:t>
                      </a:r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(33,3</a:t>
                      </a:r>
                      <a:r>
                        <a:rPr lang="es-ES" sz="1000" b="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%)</a:t>
                      </a:r>
                    </a:p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Concordante benignidad</a:t>
                      </a:r>
                      <a:r>
                        <a:rPr lang="es-ES" sz="1000" b="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(37,5 %)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8753669"/>
              </p:ext>
            </p:extLst>
          </p:nvPr>
        </p:nvGraphicFramePr>
        <p:xfrm>
          <a:off x="5652120" y="2859782"/>
          <a:ext cx="3312368" cy="39624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080120"/>
                <a:gridCol w="2232248"/>
              </a:tblGrid>
              <a:tr h="223220"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Estadios CPNM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IVa (18,1</a:t>
                      </a:r>
                      <a:r>
                        <a:rPr lang="es-ES" sz="1000" b="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%) ; IIIa (18,1 %)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IIIb (16,7 %) ; IIb (16,7 %)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10 Rectángulo"/>
          <p:cNvSpPr/>
          <p:nvPr/>
        </p:nvSpPr>
        <p:spPr>
          <a:xfrm>
            <a:off x="179512" y="3363838"/>
            <a:ext cx="1296144" cy="2520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Conclusiones</a:t>
            </a:r>
            <a:endParaRPr lang="es-E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74822" y="3632958"/>
            <a:ext cx="8357618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Wingdings" pitchFamily="2" charset="2"/>
              <a:buChar char="ü"/>
            </a:pPr>
            <a:r>
              <a:rPr lang="es-ES" sz="1100" dirty="0" smtClean="0">
                <a:latin typeface="Arial" pitchFamily="34" charset="0"/>
                <a:cs typeface="Arial" pitchFamily="34" charset="0"/>
              </a:rPr>
              <a:t>El </a:t>
            </a:r>
            <a:r>
              <a:rPr lang="es-ES" sz="1100" dirty="0">
                <a:latin typeface="Arial" pitchFamily="34" charset="0"/>
                <a:cs typeface="Arial" pitchFamily="34" charset="0"/>
              </a:rPr>
              <a:t>perfil </a:t>
            </a:r>
            <a:r>
              <a:rPr lang="es-ES" sz="1100" dirty="0" smtClean="0">
                <a:latin typeface="Arial" pitchFamily="34" charset="0"/>
                <a:cs typeface="Arial" pitchFamily="34" charset="0"/>
              </a:rPr>
              <a:t>del </a:t>
            </a:r>
            <a:r>
              <a:rPr lang="es-ES" sz="1100" dirty="0">
                <a:latin typeface="Arial" pitchFamily="34" charset="0"/>
                <a:cs typeface="Arial" pitchFamily="34" charset="0"/>
              </a:rPr>
              <a:t>paciente es mayoritariamente varón, con historial de hábito tabáquico y </a:t>
            </a:r>
            <a:r>
              <a:rPr lang="es-ES" sz="1100" dirty="0" smtClean="0">
                <a:latin typeface="Arial" pitchFamily="34" charset="0"/>
                <a:cs typeface="Arial" pitchFamily="34" charset="0"/>
              </a:rPr>
              <a:t>con comorbilidades </a:t>
            </a:r>
            <a:r>
              <a:rPr lang="es-ES" sz="1100" dirty="0">
                <a:latin typeface="Arial" pitchFamily="34" charset="0"/>
                <a:cs typeface="Arial" pitchFamily="34" charset="0"/>
              </a:rPr>
              <a:t>asociadas (respiratorias, cardíacas y antecedentes oncológicos</a:t>
            </a:r>
            <a:r>
              <a:rPr lang="es-ES" sz="11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algn="just"/>
            <a:endParaRPr lang="es-ES" sz="600" dirty="0">
              <a:latin typeface="Arial" pitchFamily="34" charset="0"/>
              <a:cs typeface="Arial" pitchFamily="34" charset="0"/>
            </a:endParaRPr>
          </a:p>
          <a:p>
            <a:pPr marL="171450" indent="-171450" algn="just">
              <a:buFont typeface="Wingdings" pitchFamily="2" charset="2"/>
              <a:buChar char="ü"/>
            </a:pPr>
            <a:r>
              <a:rPr lang="es-ES" sz="1100" dirty="0">
                <a:latin typeface="Arial" pitchFamily="34" charset="0"/>
                <a:cs typeface="Arial" pitchFamily="34" charset="0"/>
              </a:rPr>
              <a:t>La EBUS lineal fue una técnica útil para el diagnóstico de lesiones mediastínicas con una rentabilidad diagnostica </a:t>
            </a:r>
            <a:r>
              <a:rPr lang="es-ES" sz="1100" dirty="0" smtClean="0">
                <a:latin typeface="Arial" pitchFamily="34" charset="0"/>
                <a:cs typeface="Arial" pitchFamily="34" charset="0"/>
              </a:rPr>
              <a:t>moderada</a:t>
            </a:r>
          </a:p>
          <a:p>
            <a:pPr marL="171450" indent="-171450" algn="just">
              <a:buFont typeface="Wingdings" pitchFamily="2" charset="2"/>
              <a:buChar char="ü"/>
            </a:pPr>
            <a:endParaRPr lang="es-ES" sz="600" dirty="0">
              <a:latin typeface="Arial" pitchFamily="34" charset="0"/>
              <a:cs typeface="Arial" pitchFamily="34" charset="0"/>
            </a:endParaRPr>
          </a:p>
          <a:p>
            <a:pPr marL="171450" indent="-171450" algn="just">
              <a:buFont typeface="Wingdings" pitchFamily="2" charset="2"/>
              <a:buChar char="ü"/>
            </a:pPr>
            <a:r>
              <a:rPr lang="es-ES" sz="1100" dirty="0">
                <a:latin typeface="Arial" pitchFamily="34" charset="0"/>
                <a:cs typeface="Arial" pitchFamily="34" charset="0"/>
              </a:rPr>
              <a:t>Las estaciones ganglionares más puncionadas fueron </a:t>
            </a:r>
            <a:r>
              <a:rPr lang="es-ES" sz="1100" dirty="0" smtClean="0">
                <a:latin typeface="Arial" pitchFamily="34" charset="0"/>
                <a:cs typeface="Arial" pitchFamily="34" charset="0"/>
              </a:rPr>
              <a:t>subcarinal </a:t>
            </a:r>
            <a:r>
              <a:rPr lang="es-ES" sz="1100" dirty="0">
                <a:latin typeface="Arial" pitchFamily="34" charset="0"/>
                <a:cs typeface="Arial" pitchFamily="34" charset="0"/>
              </a:rPr>
              <a:t>e</a:t>
            </a:r>
            <a:r>
              <a:rPr lang="es-ES" sz="1100" dirty="0" smtClean="0">
                <a:latin typeface="Arial" pitchFamily="34" charset="0"/>
                <a:cs typeface="Arial" pitchFamily="34" charset="0"/>
              </a:rPr>
              <a:t> interlobares</a:t>
            </a:r>
            <a:r>
              <a:rPr lang="es-ES" sz="1100" dirty="0">
                <a:latin typeface="Arial" pitchFamily="34" charset="0"/>
                <a:cs typeface="Arial" pitchFamily="34" charset="0"/>
              </a:rPr>
              <a:t>.  Los hallazgos histológicos más comunes fueron ausencia de malignidad, adenocarcinoma y </a:t>
            </a:r>
            <a:r>
              <a:rPr lang="es-ES" sz="1100" dirty="0" smtClean="0">
                <a:latin typeface="Arial" pitchFamily="34" charset="0"/>
                <a:cs typeface="Arial" pitchFamily="34" charset="0"/>
              </a:rPr>
              <a:t>epidermoide</a:t>
            </a:r>
          </a:p>
          <a:p>
            <a:pPr marL="171450" indent="-171450" algn="just">
              <a:buFont typeface="Wingdings" pitchFamily="2" charset="2"/>
              <a:buChar char="ü"/>
            </a:pPr>
            <a:endParaRPr lang="es-ES" sz="600" dirty="0">
              <a:latin typeface="Arial" pitchFamily="34" charset="0"/>
              <a:cs typeface="Arial" pitchFamily="34" charset="0"/>
            </a:endParaRPr>
          </a:p>
          <a:p>
            <a:pPr marL="171450" indent="-171450" algn="just">
              <a:buFont typeface="Wingdings" pitchFamily="2" charset="2"/>
              <a:buChar char="ü"/>
            </a:pPr>
            <a:r>
              <a:rPr lang="es-ES" sz="1100" dirty="0">
                <a:latin typeface="Arial" pitchFamily="34" charset="0"/>
                <a:cs typeface="Arial" pitchFamily="34" charset="0"/>
              </a:rPr>
              <a:t>Los estadios de CPNM más frecuentes fueron avanzados (IVa, IIIa y IIIb)</a:t>
            </a:r>
            <a:endParaRPr lang="es-ES" sz="11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50" dirty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5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415</Words>
  <Application>Microsoft Office PowerPoint</Application>
  <PresentationFormat>Presentación en pantalla (16:9)</PresentationFormat>
  <Paragraphs>63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Jaime Domínguez</cp:lastModifiedBy>
  <cp:revision>11</cp:revision>
  <dcterms:created xsi:type="dcterms:W3CDTF">2025-10-16T09:08:13Z</dcterms:created>
  <dcterms:modified xsi:type="dcterms:W3CDTF">2026-02-25T19:21:36Z</dcterms:modified>
</cp:coreProperties>
</file>