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1498" y="42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1DD010E-A08A-9070-303B-42546C8BB3AE}"/>
              </a:ext>
            </a:extLst>
          </p:cNvPr>
          <p:cNvSpPr txBox="1"/>
          <p:nvPr/>
        </p:nvSpPr>
        <p:spPr>
          <a:xfrm>
            <a:off x="1331640" y="195486"/>
            <a:ext cx="7416823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IMPLEMENTACIÓN DE LA VÍA RÁPIDA PARA EL DIAGNÓSTICO Y TRATAMIENTO DEL CÁNCER DE PULMÓN EN EL HOSPITAL UNIVERSITARIO VIRGEN DE LA ARRIXACA</a:t>
            </a:r>
          </a:p>
          <a:p>
            <a:pPr algn="ctr"/>
            <a:endParaRPr lang="es-ES" sz="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s-ES" sz="1400" dirty="0"/>
              <a:t>Peñalver Contreras M.J, </a:t>
            </a:r>
            <a:r>
              <a:rPr lang="es-ES" sz="1400" dirty="0" err="1"/>
              <a:t>Alcantara</a:t>
            </a:r>
            <a:r>
              <a:rPr lang="es-ES" sz="1400" dirty="0"/>
              <a:t> Fructuoso J, Aparicio Vicente M, Fletes Pérez A, Ruiz Amat J.M, Martínez </a:t>
            </a:r>
            <a:r>
              <a:rPr lang="es-ES" sz="1400" dirty="0" err="1"/>
              <a:t>Orenes</a:t>
            </a:r>
            <a:r>
              <a:rPr lang="es-ES" sz="1400" dirty="0"/>
              <a:t> E, López Martínez J, Fernández Mula L, Solana Martínez E.</a:t>
            </a:r>
            <a:endParaRPr lang="es-E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42B622E-1A98-DBEE-06BC-735A4E829A19}"/>
              </a:ext>
            </a:extLst>
          </p:cNvPr>
          <p:cNvSpPr txBox="1"/>
          <p:nvPr/>
        </p:nvSpPr>
        <p:spPr>
          <a:xfrm>
            <a:off x="251520" y="1779662"/>
            <a:ext cx="849694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INTRODUCCIÓN: Según la Sociedad Española de Cirugía Torácica, el objetivo es no superar los 45 días desde la sospecha hasta el diagnóstico y estadificación, permitiendo iniciar el tratamiento de forma temprana. </a:t>
            </a:r>
          </a:p>
          <a:p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objetivo fue comparar los intervalos asistenciales clave entre la vía convencional y la vía rápida.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DC1B25F-633A-939A-9892-EBC0E77D7CD7}"/>
              </a:ext>
            </a:extLst>
          </p:cNvPr>
          <p:cNvSpPr txBox="1"/>
          <p:nvPr/>
        </p:nvSpPr>
        <p:spPr>
          <a:xfrm>
            <a:off x="282261" y="3507854"/>
            <a:ext cx="871296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MATERIAL Y METODOS: Estudio observacional retrospectivo, mediante una revisión de historias clínicas de pacientes diagnosticados de cáncer de pulmón en el HUVA en los últimos dos años. </a:t>
            </a:r>
          </a:p>
          <a:p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registraron datos demográficos y clínicos, y se describieron con la mediana.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1818608-8787-37F6-E9BA-E6C260302D1D}"/>
              </a:ext>
            </a:extLst>
          </p:cNvPr>
          <p:cNvSpPr txBox="1"/>
          <p:nvPr/>
        </p:nvSpPr>
        <p:spPr>
          <a:xfrm>
            <a:off x="1259632" y="195486"/>
            <a:ext cx="77019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RESULTADOS: 49 pacientes. 79,6% sexo masculino. </a:t>
            </a:r>
          </a:p>
          <a:p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Edad media de 67,73 ± 9,62 años.</a:t>
            </a:r>
          </a:p>
          <a:p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Adenocarcinoma la histología más frecuente (46,9%).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4BC4083-856F-DB1A-CC01-AE943D2CD3E9}"/>
              </a:ext>
            </a:extLst>
          </p:cNvPr>
          <p:cNvSpPr txBox="1"/>
          <p:nvPr/>
        </p:nvSpPr>
        <p:spPr>
          <a:xfrm>
            <a:off x="182410" y="3723878"/>
            <a:ext cx="860599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CONCLUSIONES: La implementación de la vía rápida en el HUVA ha permitido reducir los tiempos asistenciales y ajustarse a los estándares establecidos tanto en el diagnostico como en la estadificación, permitiendo un inicio temprano del tratamiento. </a:t>
            </a:r>
          </a:p>
          <a:p>
            <a:endParaRPr lang="es-ES" dirty="0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5BFCCE19-D3F3-DDE4-CF34-E148173D00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5707935"/>
              </p:ext>
            </p:extLst>
          </p:nvPr>
        </p:nvGraphicFramePr>
        <p:xfrm>
          <a:off x="182410" y="1275606"/>
          <a:ext cx="8779179" cy="23042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88431">
                  <a:extLst>
                    <a:ext uri="{9D8B030D-6E8A-4147-A177-3AD203B41FA5}">
                      <a16:colId xmlns:a16="http://schemas.microsoft.com/office/drawing/2014/main" val="1978821013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3328456433"/>
                    </a:ext>
                  </a:extLst>
                </a:gridCol>
                <a:gridCol w="2082436">
                  <a:extLst>
                    <a:ext uri="{9D8B030D-6E8A-4147-A177-3AD203B41FA5}">
                      <a16:colId xmlns:a16="http://schemas.microsoft.com/office/drawing/2014/main" val="2038516897"/>
                    </a:ext>
                  </a:extLst>
                </a:gridCol>
              </a:tblGrid>
              <a:tr h="6958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ES" sz="2000" b="0" kern="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0" kern="1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VÍA CONVENCIONAL (36,7%)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0" kern="1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VÍA RÁPIDA (63,3%)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4361865"/>
                  </a:ext>
                </a:extLst>
              </a:tr>
              <a:tr h="4021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0" kern="1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Primera visita → Biopsia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 días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 días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4284851"/>
                  </a:ext>
                </a:extLst>
              </a:tr>
              <a:tr h="4021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0" kern="1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Biopsia → Informe AP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 días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 días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8437490"/>
                  </a:ext>
                </a:extLst>
              </a:tr>
              <a:tr h="4021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0" kern="1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Primera visita → PET-TAC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30,5 días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 días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0727480"/>
                  </a:ext>
                </a:extLst>
              </a:tr>
              <a:tr h="4021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0" kern="1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Primera visita → Tratamiento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64 días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2000" b="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42 días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49146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82811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265</Words>
  <Application>Microsoft Office PowerPoint</Application>
  <PresentationFormat>Presentación en pantalla (16:9)</PresentationFormat>
  <Paragraphs>25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Tahoma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Mª Jose Peñalver Contreras</cp:lastModifiedBy>
  <cp:revision>5</cp:revision>
  <dcterms:created xsi:type="dcterms:W3CDTF">2025-10-16T09:08:13Z</dcterms:created>
  <dcterms:modified xsi:type="dcterms:W3CDTF">2026-03-02T16:28:15Z</dcterms:modified>
</cp:coreProperties>
</file>