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0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292"/>
    <p:restoredTop sz="94624"/>
  </p:normalViewPr>
  <p:slideViewPr>
    <p:cSldViewPr>
      <p:cViewPr varScale="1">
        <p:scale>
          <a:sx n="146" d="100"/>
          <a:sy n="146" d="100"/>
        </p:scale>
        <p:origin x="168" y="20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 dirty="0"/>
              <a:t>Porcentaje</a:t>
            </a:r>
            <a:r>
              <a:rPr lang="es-ES" baseline="0" dirty="0"/>
              <a:t> de participantes con valores anormales de la espirometría</a:t>
            </a:r>
            <a:endParaRPr lang="es-E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FEV1&gt;LSN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Hoja1!$A$2:$A$5</c:f>
              <c:strCache>
                <c:ptCount val="4"/>
                <c:pt idx="0">
                  <c:v>V. basal (n=403)</c:v>
                </c:pt>
                <c:pt idx="1">
                  <c:v>V2 (n=310)</c:v>
                </c:pt>
                <c:pt idx="2">
                  <c:v>V3 (n=214)</c:v>
                </c:pt>
                <c:pt idx="3">
                  <c:v>Todas las visitas (n=403)</c:v>
                </c:pt>
              </c:strCache>
            </c:strRef>
          </c:cat>
          <c:val>
            <c:numRef>
              <c:f>Hoja1!$B$2:$B$5</c:f>
              <c:numCache>
                <c:formatCode>General</c:formatCode>
                <c:ptCount val="4"/>
                <c:pt idx="0">
                  <c:v>32.799999999999997</c:v>
                </c:pt>
                <c:pt idx="1">
                  <c:v>35.200000000000003</c:v>
                </c:pt>
                <c:pt idx="2">
                  <c:v>33.1</c:v>
                </c:pt>
                <c:pt idx="3">
                  <c:v>17.399999999999999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405-6148-BEEF-2D78741747BA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FEV1&lt;LIN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Hoja1!$A$2:$A$5</c:f>
              <c:strCache>
                <c:ptCount val="4"/>
                <c:pt idx="0">
                  <c:v>V. basal (n=403)</c:v>
                </c:pt>
                <c:pt idx="1">
                  <c:v>V2 (n=310)</c:v>
                </c:pt>
                <c:pt idx="2">
                  <c:v>V3 (n=214)</c:v>
                </c:pt>
                <c:pt idx="3">
                  <c:v>Todas las visitas (n=403)</c:v>
                </c:pt>
              </c:strCache>
            </c:strRef>
          </c:cat>
          <c:val>
            <c:numRef>
              <c:f>Hoja1!$C$2:$C$5</c:f>
              <c:numCache>
                <c:formatCode>General</c:formatCode>
                <c:ptCount val="4"/>
                <c:pt idx="0">
                  <c:v>8.6999999999999993</c:v>
                </c:pt>
                <c:pt idx="1">
                  <c:v>6.6</c:v>
                </c:pt>
                <c:pt idx="2">
                  <c:v>6.3</c:v>
                </c:pt>
                <c:pt idx="3">
                  <c:v>5.9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405-6148-BEEF-2D78741747B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104048512"/>
        <c:axId val="2103845184"/>
      </c:barChart>
      <c:catAx>
        <c:axId val="2104048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2103845184"/>
        <c:crosses val="autoZero"/>
        <c:auto val="1"/>
        <c:lblAlgn val="ctr"/>
        <c:lblOffset val="100"/>
        <c:noMultiLvlLbl val="0"/>
      </c:catAx>
      <c:valAx>
        <c:axId val="2103845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2104048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1/3/26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1/3/26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1/3/26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1/3/26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1/3/26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1/3/26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1/3/26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1/3/26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1/3/26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1/3/26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1/3/26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69DB00-2053-4AAB-8B89-0CCA588B7F6D}" type="datetimeFigureOut">
              <a:rPr lang="es-ES" smtClean="0"/>
              <a:pPr/>
              <a:t>1/3/26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390757E4-E387-506B-2CF3-82FB0FC1BB32}"/>
              </a:ext>
            </a:extLst>
          </p:cNvPr>
          <p:cNvSpPr txBox="1"/>
          <p:nvPr/>
        </p:nvSpPr>
        <p:spPr>
          <a:xfrm>
            <a:off x="1475656" y="294246"/>
            <a:ext cx="667848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b="1" i="0" dirty="0">
                <a:solidFill>
                  <a:schemeClr val="accent3">
                    <a:lumMod val="50000"/>
                  </a:schemeClr>
                </a:solidFill>
                <a:effectLst/>
                <a:latin typeface="arial" panose="020B0604020202020204" pitchFamily="34" charset="0"/>
              </a:rPr>
              <a:t>PREVALENCIA Y ESTABILIDAD DE ESPIROMETRÍAS ANORMALMENTE ALTAS EN ESTUDIANTES DE MEDICINA: UN FENÓMENO INFRADESCRITO</a:t>
            </a:r>
            <a:endParaRPr lang="es-ES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90064EFF-A00A-957C-3E65-CC354DF5BB3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587337"/>
              </p:ext>
            </p:extLst>
          </p:nvPr>
        </p:nvGraphicFramePr>
        <p:xfrm>
          <a:off x="1403648" y="1525044"/>
          <a:ext cx="6336703" cy="329184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732914">
                  <a:extLst>
                    <a:ext uri="{9D8B030D-6E8A-4147-A177-3AD203B41FA5}">
                      <a16:colId xmlns:a16="http://schemas.microsoft.com/office/drawing/2014/main" val="3892536774"/>
                    </a:ext>
                  </a:extLst>
                </a:gridCol>
                <a:gridCol w="1201263">
                  <a:extLst>
                    <a:ext uri="{9D8B030D-6E8A-4147-A177-3AD203B41FA5}">
                      <a16:colId xmlns:a16="http://schemas.microsoft.com/office/drawing/2014/main" val="884708467"/>
                    </a:ext>
                  </a:extLst>
                </a:gridCol>
                <a:gridCol w="1201263">
                  <a:extLst>
                    <a:ext uri="{9D8B030D-6E8A-4147-A177-3AD203B41FA5}">
                      <a16:colId xmlns:a16="http://schemas.microsoft.com/office/drawing/2014/main" val="2771221134"/>
                    </a:ext>
                  </a:extLst>
                </a:gridCol>
                <a:gridCol w="1201263">
                  <a:extLst>
                    <a:ext uri="{9D8B030D-6E8A-4147-A177-3AD203B41FA5}">
                      <a16:colId xmlns:a16="http://schemas.microsoft.com/office/drawing/2014/main" val="23869687"/>
                    </a:ext>
                  </a:extLst>
                </a:gridCol>
              </a:tblGrid>
              <a:tr h="417085">
                <a:tc>
                  <a:txBody>
                    <a:bodyPr/>
                    <a:lstStyle/>
                    <a:p>
                      <a:pPr algn="ctr"/>
                      <a:endParaRPr lang="es-ES" sz="1250" dirty="0"/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50" dirty="0"/>
                        <a:t>FEV1&gt;LSN</a:t>
                      </a:r>
                    </a:p>
                    <a:p>
                      <a:pPr algn="ctr"/>
                      <a:r>
                        <a:rPr lang="es-ES" sz="1250" dirty="0"/>
                        <a:t>n=132</a:t>
                      </a:r>
                    </a:p>
                  </a:txBody>
                  <a:tcPr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50" dirty="0"/>
                        <a:t>FEV1&lt;LSN</a:t>
                      </a:r>
                    </a:p>
                    <a:p>
                      <a:pPr algn="ctr"/>
                      <a:r>
                        <a:rPr lang="es-ES" sz="1250" dirty="0"/>
                        <a:t>N=271</a:t>
                      </a:r>
                    </a:p>
                  </a:txBody>
                  <a:tcPr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50" dirty="0"/>
                        <a:t>P valor</a:t>
                      </a:r>
                    </a:p>
                  </a:txBody>
                  <a:tcPr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468121"/>
                  </a:ext>
                </a:extLst>
              </a:tr>
              <a:tr h="248906">
                <a:tc>
                  <a:txBody>
                    <a:bodyPr/>
                    <a:lstStyle/>
                    <a:p>
                      <a:r>
                        <a:rPr lang="es-ES" sz="1250" dirty="0"/>
                        <a:t>Edad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50" dirty="0"/>
                        <a:t>19,7 (±2,5)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50" dirty="0"/>
                        <a:t>19,4 (±2,1)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50" dirty="0"/>
                        <a:t>0,279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0021644"/>
                  </a:ext>
                </a:extLst>
              </a:tr>
              <a:tr h="248906">
                <a:tc>
                  <a:txBody>
                    <a:bodyPr/>
                    <a:lstStyle/>
                    <a:p>
                      <a:r>
                        <a:rPr lang="es-ES" sz="1250" dirty="0"/>
                        <a:t>Sexo, varón (n, 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50" dirty="0"/>
                        <a:t>48 (36,4)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50" dirty="0"/>
                        <a:t>104 (38,4)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50" dirty="0"/>
                        <a:t>0,696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8873495"/>
                  </a:ext>
                </a:extLst>
              </a:tr>
              <a:tr h="248906">
                <a:tc>
                  <a:txBody>
                    <a:bodyPr/>
                    <a:lstStyle/>
                    <a:p>
                      <a:r>
                        <a:rPr lang="es-ES" sz="1250" dirty="0"/>
                        <a:t>Peso (kg)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50" dirty="0"/>
                        <a:t>62,9 (±11,0)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50" dirty="0"/>
                        <a:t>63,4 (±12,6)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50" dirty="0"/>
                        <a:t>0,053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4621881"/>
                  </a:ext>
                </a:extLst>
              </a:tr>
              <a:tr h="248906">
                <a:tc>
                  <a:txBody>
                    <a:bodyPr/>
                    <a:lstStyle/>
                    <a:p>
                      <a:r>
                        <a:rPr lang="es-ES" sz="1250" dirty="0"/>
                        <a:t>Talla (cm)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50" dirty="0"/>
                        <a:t>167,3 (±9,0)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50" dirty="0"/>
                        <a:t>168,0 (±9,0)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50" dirty="0"/>
                        <a:t>0,426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0542973"/>
                  </a:ext>
                </a:extLst>
              </a:tr>
              <a:tr h="248906">
                <a:tc>
                  <a:txBody>
                    <a:bodyPr/>
                    <a:lstStyle/>
                    <a:p>
                      <a:r>
                        <a:rPr lang="es-ES" sz="1250" dirty="0"/>
                        <a:t>Tabaco (n, 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50" dirty="0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50" dirty="0"/>
                        <a:t>0,68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6889495"/>
                  </a:ext>
                </a:extLst>
              </a:tr>
              <a:tr h="248906">
                <a:tc>
                  <a:txBody>
                    <a:bodyPr/>
                    <a:lstStyle/>
                    <a:p>
                      <a:pPr algn="ctr"/>
                      <a:r>
                        <a:rPr lang="es-ES" sz="1250" dirty="0"/>
                        <a:t>Exfumadores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50" dirty="0"/>
                        <a:t>1 (0,8)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50" dirty="0"/>
                        <a:t>5 (1,8)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4902876"/>
                  </a:ext>
                </a:extLst>
              </a:tr>
              <a:tr h="248906">
                <a:tc>
                  <a:txBody>
                    <a:bodyPr/>
                    <a:lstStyle/>
                    <a:p>
                      <a:pPr algn="ctr"/>
                      <a:r>
                        <a:rPr lang="es-ES" sz="1250" dirty="0"/>
                        <a:t>Fumadores activos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50" dirty="0"/>
                        <a:t>16 (12,1)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50" dirty="0"/>
                        <a:t>29 (10,7)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6597941"/>
                  </a:ext>
                </a:extLst>
              </a:tr>
              <a:tr h="248906">
                <a:tc>
                  <a:txBody>
                    <a:bodyPr/>
                    <a:lstStyle/>
                    <a:p>
                      <a:r>
                        <a:rPr lang="es-ES" sz="1250" dirty="0"/>
                        <a:t>Diagnóstico de asma (n, 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50" dirty="0"/>
                        <a:t>23 (17,4)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50" dirty="0"/>
                        <a:t>35 (12,9)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50" dirty="0"/>
                        <a:t>0,48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59874063"/>
                  </a:ext>
                </a:extLst>
              </a:tr>
              <a:tr h="248906">
                <a:tc>
                  <a:txBody>
                    <a:bodyPr/>
                    <a:lstStyle/>
                    <a:p>
                      <a:r>
                        <a:rPr lang="es-ES" sz="1250" dirty="0"/>
                        <a:t>FEV1 (L)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50" dirty="0"/>
                        <a:t>4,56 (±0,7)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50" dirty="0"/>
                        <a:t>3,24 (±0,7)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50" dirty="0"/>
                        <a:t>&lt;0,001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0793792"/>
                  </a:ext>
                </a:extLst>
              </a:tr>
              <a:tr h="248906">
                <a:tc>
                  <a:txBody>
                    <a:bodyPr/>
                    <a:lstStyle/>
                    <a:p>
                      <a:r>
                        <a:rPr lang="es-ES" sz="1250" dirty="0"/>
                        <a:t>FVC (L)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50" dirty="0"/>
                        <a:t>5,35 (±0,9)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50" dirty="0"/>
                        <a:t>3,86 (±0,9)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50" dirty="0"/>
                        <a:t>&lt;0,001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6804909"/>
                  </a:ext>
                </a:extLst>
              </a:tr>
            </a:tbl>
          </a:graphicData>
        </a:graphic>
      </p:graphicFrame>
      <p:sp>
        <p:nvSpPr>
          <p:cNvPr id="5" name="CuadroTexto 4">
            <a:extLst>
              <a:ext uri="{FF2B5EF4-FFF2-40B4-BE49-F238E27FC236}">
                <a16:creationId xmlns:a16="http://schemas.microsoft.com/office/drawing/2014/main" id="{EACB76EE-3F4D-075C-6DA2-8588B4B03CD3}"/>
              </a:ext>
            </a:extLst>
          </p:cNvPr>
          <p:cNvSpPr txBox="1"/>
          <p:nvPr/>
        </p:nvSpPr>
        <p:spPr>
          <a:xfrm>
            <a:off x="2173170" y="1098955"/>
            <a:ext cx="5283459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050" u="sng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</a:rPr>
              <a:t>I. </a:t>
            </a:r>
            <a:r>
              <a:rPr lang="es-ES" sz="1050" i="0" u="sng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arial" panose="020B0604020202020204" pitchFamily="34" charset="0"/>
              </a:rPr>
              <a:t>Alcázar Martínez</a:t>
            </a:r>
            <a:r>
              <a:rPr lang="es-ES" sz="1050" i="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arial" panose="020B0604020202020204" pitchFamily="34" charset="0"/>
              </a:rPr>
              <a:t>, F. Gómez Hernández, J. Lázaro Callejón, J. De La Torre Navas</a:t>
            </a:r>
            <a:r>
              <a:rPr lang="es-E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</a:rPr>
              <a:t>, </a:t>
            </a:r>
            <a:r>
              <a:rPr lang="es-ES" sz="1050" i="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arial" panose="020B0604020202020204" pitchFamily="34" charset="0"/>
              </a:rPr>
              <a:t>JA. Holgado Terriza</a:t>
            </a:r>
            <a:r>
              <a:rPr lang="es-E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</a:rPr>
              <a:t>, </a:t>
            </a:r>
            <a:r>
              <a:rPr lang="es-ES" sz="1050" i="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arial" panose="020B0604020202020204" pitchFamily="34" charset="0"/>
              </a:rPr>
              <a:t>B. Alcázar Navarrete</a:t>
            </a:r>
            <a:br>
              <a:rPr lang="es-ES" sz="105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endParaRPr lang="es-ES" sz="105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Gráfico 2">
            <a:extLst>
              <a:ext uri="{FF2B5EF4-FFF2-40B4-BE49-F238E27FC236}">
                <a16:creationId xmlns:a16="http://schemas.microsoft.com/office/drawing/2014/main" id="{FB17C782-F1C2-5482-4C09-389E33B1DF9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32937534"/>
              </p:ext>
            </p:extLst>
          </p:nvPr>
        </p:nvGraphicFramePr>
        <p:xfrm>
          <a:off x="1524000" y="539750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159</TotalTime>
  <Words>191</Words>
  <Application>Microsoft Macintosh PowerPoint</Application>
  <PresentationFormat>Presentación en pantalla (16:9)</PresentationFormat>
  <Paragraphs>44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Arial</vt:lpstr>
      <vt:lpstr>Arial</vt:lpstr>
      <vt:lpstr>Calibri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CLARA</dc:creator>
  <cp:lastModifiedBy>Isabel Alcázar</cp:lastModifiedBy>
  <cp:revision>8</cp:revision>
  <dcterms:created xsi:type="dcterms:W3CDTF">2025-10-16T09:08:13Z</dcterms:created>
  <dcterms:modified xsi:type="dcterms:W3CDTF">2026-03-01T08:39:17Z</dcterms:modified>
</cp:coreProperties>
</file>