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F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858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áfico, Gráfico de proyección solar&#10;&#10;El contenido generado por IA puede ser incorrecto.">
            <a:extLst>
              <a:ext uri="{FF2B5EF4-FFF2-40B4-BE49-F238E27FC236}">
                <a16:creationId xmlns:a16="http://schemas.microsoft.com/office/drawing/2014/main" id="{A57F2EC3-3847-F609-3378-81139BCF42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" r="17539"/>
          <a:stretch>
            <a:fillRect/>
          </a:stretch>
        </p:blipFill>
        <p:spPr bwMode="auto">
          <a:xfrm>
            <a:off x="6228184" y="2491291"/>
            <a:ext cx="2874481" cy="237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5E7B347-7128-49A0-72C8-DBDFECB65984}"/>
              </a:ext>
            </a:extLst>
          </p:cNvPr>
          <p:cNvSpPr txBox="1"/>
          <p:nvPr/>
        </p:nvSpPr>
        <p:spPr>
          <a:xfrm>
            <a:off x="1331640" y="195486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3">
                    <a:lumMod val="50000"/>
                  </a:schemeClr>
                </a:solidFill>
              </a:rPr>
              <a:t>ESTUDIO DE DISNEA MEDIANTE ERGOESPIROMETRÍA EN NUESTRO CENTRO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101794C-E5C9-2CE5-2F69-1DC895D2BB39}"/>
              </a:ext>
            </a:extLst>
          </p:cNvPr>
          <p:cNvSpPr txBox="1"/>
          <p:nvPr/>
        </p:nvSpPr>
        <p:spPr>
          <a:xfrm>
            <a:off x="1403648" y="483518"/>
            <a:ext cx="73448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Belén Ramón </a:t>
            </a:r>
            <a:r>
              <a:rPr lang="es-ES" sz="1400" dirty="0" err="1"/>
              <a:t>Gallardo</a:t>
            </a:r>
            <a:r>
              <a:rPr lang="es-ES" sz="1400" dirty="0"/>
              <a:t>, Nerea Montesdeoca Yánez, Adolfo Doménech del Río</a:t>
            </a:r>
          </a:p>
          <a:p>
            <a:pPr algn="ctr"/>
            <a:r>
              <a:rPr lang="es-ES" sz="1200" dirty="0"/>
              <a:t>Hospital Regional Universitario de Málaga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2189A3-4F6F-160F-EEBF-4BEC7E8BC748}"/>
              </a:ext>
            </a:extLst>
          </p:cNvPr>
          <p:cNvSpPr txBox="1"/>
          <p:nvPr/>
        </p:nvSpPr>
        <p:spPr>
          <a:xfrm>
            <a:off x="1140674" y="939457"/>
            <a:ext cx="79208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1400" dirty="0"/>
              <a:t>La prueba de ejercicio cardiopulmonar (PECP) es un procedimiento diagnóstico que evalúa de forma objetiva la respuesta durante el ejercicio. Nuestro laboratorio de pruebas funcionales consta con un cicloergómetro y tapiz rodante conectados a un sistema informático para monitorizar señales biológicas en tiempo real.</a:t>
            </a:r>
          </a:p>
        </p:txBody>
      </p:sp>
      <p:pic>
        <p:nvPicPr>
          <p:cNvPr id="9" name="Imagen 8" descr="Diagrama&#10;&#10;El contenido generado por IA puede ser incorrecto.">
            <a:extLst>
              <a:ext uri="{FF2B5EF4-FFF2-40B4-BE49-F238E27FC236}">
                <a16:creationId xmlns:a16="http://schemas.microsoft.com/office/drawing/2014/main" id="{D088DB6C-D170-4822-6D36-B33640511C6C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179513" y="1851669"/>
            <a:ext cx="6120680" cy="3103967"/>
          </a:xfrm>
          <a:prstGeom prst="round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1C3B58C-4BE3-75BF-0B99-7BCDBC07FE95}"/>
              </a:ext>
            </a:extLst>
          </p:cNvPr>
          <p:cNvSpPr txBox="1"/>
          <p:nvPr/>
        </p:nvSpPr>
        <p:spPr>
          <a:xfrm>
            <a:off x="395536" y="2931790"/>
            <a:ext cx="2664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/>
              <a:t>Describir el perfil de los pacientes derivados para PECP con motivo de disnea de moderados a grandes esfuerzos de causa no especificada, e identificar los patrones predominantes de limitación al ejercicio. </a:t>
            </a:r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CAA4840-2EE9-4E1F-A6E3-DEF578A35A84}"/>
              </a:ext>
            </a:extLst>
          </p:cNvPr>
          <p:cNvSpPr txBox="1"/>
          <p:nvPr/>
        </p:nvSpPr>
        <p:spPr>
          <a:xfrm>
            <a:off x="3275860" y="2931790"/>
            <a:ext cx="28083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/>
              <a:t>Estudio observacional retrospectivo con 99 pacientes que se realizaron la PECP en el año 2024. Los antecedentes se recogen en el </a:t>
            </a: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Gráfico 1</a:t>
            </a:r>
            <a:r>
              <a:rPr lang="es-ES" sz="1200" dirty="0"/>
              <a:t>. Se registraron datos demográficos, resultados en la espirometría forzada, DLCO y variables </a:t>
            </a:r>
            <a:r>
              <a:rPr lang="es-ES" sz="1200" dirty="0" err="1"/>
              <a:t>ergoespirométricas</a:t>
            </a:r>
            <a:r>
              <a:rPr lang="es-ES" sz="1200" dirty="0"/>
              <a:t>.</a:t>
            </a:r>
            <a:endParaRPr lang="es-ES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375211A-4067-A21F-3B9F-DED8BA178DFA}"/>
              </a:ext>
            </a:extLst>
          </p:cNvPr>
          <p:cNvSpPr txBox="1"/>
          <p:nvPr/>
        </p:nvSpPr>
        <p:spPr>
          <a:xfrm>
            <a:off x="6402873" y="2181844"/>
            <a:ext cx="269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Gráfico 1. </a:t>
            </a:r>
            <a:r>
              <a:rPr lang="es-ES" sz="1200" dirty="0"/>
              <a:t>Demografía y antecedentes de interés.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6EEA99DD-8BDD-4109-4AED-5B73F886EF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9"/>
          <a:stretch>
            <a:fillRect/>
          </a:stretch>
        </p:blipFill>
        <p:spPr>
          <a:xfrm>
            <a:off x="1403648" y="22813"/>
            <a:ext cx="7416824" cy="234975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F3F778E-C25B-6ED7-1E66-622A5EEB4379}"/>
              </a:ext>
            </a:extLst>
          </p:cNvPr>
          <p:cNvSpPr txBox="1"/>
          <p:nvPr/>
        </p:nvSpPr>
        <p:spPr>
          <a:xfrm>
            <a:off x="1547664" y="91556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/>
              <a:t>El 56% fueron mujeres con una mediana de edad de 53 años. El 21% mostró alteración en la difusión de CO, un 16% un patrón espirométrico restrictivo y un 6% un patrón obstructivo o mixto. El 63% presentó limitación aeróbica, el 54% umbral anaeróbico bajo y el 34% baja eficiencia mecánica. Se objetivó agotamiento de la reserva cardíaca y pulso de O2 reducido en el 37% y el 33% respectivamente. En un 13% se pudo observar un efecto de aumento VD/VT. Los resultados de la PECP se recogen en el </a:t>
            </a: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Gráfico 2.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EC1E83B-C8F9-FA9B-D75F-0FE8ED3C2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8" b="3971"/>
          <a:stretch>
            <a:fillRect/>
          </a:stretch>
        </p:blipFill>
        <p:spPr bwMode="auto">
          <a:xfrm>
            <a:off x="683568" y="2674448"/>
            <a:ext cx="3168352" cy="236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5BECCCC-0AC7-17A7-512C-FAFDFBF5FB9E}"/>
              </a:ext>
            </a:extLst>
          </p:cNvPr>
          <p:cNvSpPr txBox="1"/>
          <p:nvPr/>
        </p:nvSpPr>
        <p:spPr>
          <a:xfrm>
            <a:off x="989856" y="2440945"/>
            <a:ext cx="26997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Gráfico 2. </a:t>
            </a:r>
            <a:r>
              <a:rPr lang="es-ES" sz="1100" dirty="0"/>
              <a:t>Resultados PECP</a:t>
            </a:r>
          </a:p>
        </p:txBody>
      </p:sp>
      <p:pic>
        <p:nvPicPr>
          <p:cNvPr id="7" name="Imagen 6" descr="Diagrama&#10;&#10;El contenido generado por IA puede ser incorrecto.">
            <a:extLst>
              <a:ext uri="{FF2B5EF4-FFF2-40B4-BE49-F238E27FC236}">
                <a16:creationId xmlns:a16="http://schemas.microsoft.com/office/drawing/2014/main" id="{5AE1671C-1377-3F61-222A-CF5A4477B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28" y="2708621"/>
            <a:ext cx="4896544" cy="197624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08CE966-1338-9961-5959-8DB72562AA93}"/>
              </a:ext>
            </a:extLst>
          </p:cNvPr>
          <p:cNvSpPr txBox="1"/>
          <p:nvPr/>
        </p:nvSpPr>
        <p:spPr>
          <a:xfrm>
            <a:off x="3923928" y="3507854"/>
            <a:ext cx="46805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/>
              <a:t>Predominancia de mujeres no fumadoras, sedentarias, con baja condición física como mecanismo de la disnea.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/>
              <a:t>La ergoespirometría identificó otras causas orgánicas, como la afectación hipertensiva, cardiovascular o ventilatoria, aportando información relevante para el manejo clínico. </a:t>
            </a:r>
          </a:p>
          <a:p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FDB902B-EC64-C446-6B47-56C319EC8E26}"/>
              </a:ext>
            </a:extLst>
          </p:cNvPr>
          <p:cNvSpPr txBox="1"/>
          <p:nvPr/>
        </p:nvSpPr>
        <p:spPr>
          <a:xfrm>
            <a:off x="4535996" y="577012"/>
            <a:ext cx="1224136" cy="338554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Resultados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380DF76-8159-099F-5B0F-3D2C81AC416D}"/>
              </a:ext>
            </a:extLst>
          </p:cNvPr>
          <p:cNvSpPr txBox="1"/>
          <p:nvPr/>
        </p:nvSpPr>
        <p:spPr>
          <a:xfrm>
            <a:off x="5616116" y="3186200"/>
            <a:ext cx="1512168" cy="338554"/>
          </a:xfrm>
          <a:prstGeom prst="rect">
            <a:avLst/>
          </a:prstGeom>
          <a:solidFill>
            <a:srgbClr val="FEFEFF"/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</a:rPr>
              <a:t>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317</Words>
  <Application>Microsoft Office PowerPoint</Application>
  <PresentationFormat>Presentación en pantalla (16:9)</PresentationFormat>
  <Paragraphs>13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Bahnschrift Light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Belén Ramón</cp:lastModifiedBy>
  <cp:revision>6</cp:revision>
  <dcterms:created xsi:type="dcterms:W3CDTF">2025-10-16T09:08:13Z</dcterms:created>
  <dcterms:modified xsi:type="dcterms:W3CDTF">2026-02-26T17:45:19Z</dcterms:modified>
</cp:coreProperties>
</file>