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7"/>
    <p:restoredTop sz="94681"/>
  </p:normalViewPr>
  <p:slideViewPr>
    <p:cSldViewPr>
      <p:cViewPr varScale="1">
        <p:scale>
          <a:sx n="154" d="100"/>
          <a:sy n="154" d="100"/>
        </p:scale>
        <p:origin x="232" y="1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56A54A8-95A6-8854-B230-0073173F9155}"/>
              </a:ext>
            </a:extLst>
          </p:cNvPr>
          <p:cNvSpPr txBox="1"/>
          <p:nvPr/>
        </p:nvSpPr>
        <p:spPr>
          <a:xfrm>
            <a:off x="1187624" y="267494"/>
            <a:ext cx="7632848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IMPACTO DE LA CRIOBIOPSIA MEDIASTINICA GUIADA POR EBUS (CRYO-EBUS) EN UN HOSPITAL DE TERCER NIVEL</a:t>
            </a:r>
          </a:p>
          <a:p>
            <a:pPr algn="ctr"/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M. García García, R. Torres Gervilla, E. Salcedo Lobera</a:t>
            </a:r>
          </a:p>
          <a:p>
            <a:pPr algn="ctr"/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Hospital Regional Universitario de Málaga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2FEAE68-1511-87AB-69B8-A231246BBB27}"/>
              </a:ext>
            </a:extLst>
          </p:cNvPr>
          <p:cNvSpPr txBox="1"/>
          <p:nvPr/>
        </p:nvSpPr>
        <p:spPr>
          <a:xfrm>
            <a:off x="109119" y="1469271"/>
            <a:ext cx="1095172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ES" sz="1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9928B6BD-BD91-18E3-0BDB-E4DB2F9FC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119" y="1805504"/>
            <a:ext cx="4462881" cy="249299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punción transbronquial con aguja guiada por ultrasonografía endobronquial (EBUS-TBNA) es actualmente la técnica de referencia en la evaluación de lesiones mediastínicas. Sin embargo, la creciente necesidad de obtener muestras más amplias y representativas, especialmente para estudios moleculares, ha impulsado el desarrollo de técnicas complementarias como la criobiopsia intraganglionar. 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objetivo de nuestro estudio es analizar la experiencia en nuestra unidad con la criobiopsia mediastínica guiada por EBUS, analizar su rentabilidad diagnóstica por subgrupos y valorar su impacto en la toma de decisiones terapéuticas y en los tratamientos finalmente instaurados.</a:t>
            </a:r>
            <a:endParaRPr kumimoji="0" lang="es-ES" altLang="es-E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0A0DD7F-4ECC-A845-6C2E-F9CE66A1A758}"/>
              </a:ext>
            </a:extLst>
          </p:cNvPr>
          <p:cNvSpPr txBox="1"/>
          <p:nvPr/>
        </p:nvSpPr>
        <p:spPr>
          <a:xfrm>
            <a:off x="5001488" y="1469271"/>
            <a:ext cx="1061509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ES" sz="1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Metodología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A6DD8721-56B3-283F-62BA-78EB719DCC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1488" y="1805504"/>
            <a:ext cx="3960440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/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Análisis descriptivo de 257 pacientes sometidos a EBUS-TBNA con criobiopsia intraganglionar mediastínica. Se recogen datos demográficos, tipo de sedación, número y tamaño de las muestras, hallazgos anatomopatológicos, complicaciones, influencia en la decisión clínica y tipo de tratamiento administrado.</a:t>
            </a:r>
            <a:endParaRPr kumimoji="0" lang="es-ES" altLang="es-E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3CC7656-310C-C0D2-74CE-53CFC49CF55F}"/>
              </a:ext>
            </a:extLst>
          </p:cNvPr>
          <p:cNvSpPr txBox="1"/>
          <p:nvPr/>
        </p:nvSpPr>
        <p:spPr>
          <a:xfrm>
            <a:off x="5001488" y="3407814"/>
            <a:ext cx="1059018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13DCAA1-22F2-43C3-7642-8994AC64E8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3280" y="3836829"/>
            <a:ext cx="1251113" cy="923330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26F3970-DE73-FC8C-1106-904BC4DD1F09}"/>
              </a:ext>
            </a:extLst>
          </p:cNvPr>
          <p:cNvSpPr txBox="1"/>
          <p:nvPr/>
        </p:nvSpPr>
        <p:spPr>
          <a:xfrm>
            <a:off x="6372200" y="4011910"/>
            <a:ext cx="2332690" cy="430887"/>
          </a:xfrm>
          <a:prstGeom prst="rect">
            <a:avLst/>
          </a:prstGeom>
          <a:noFill/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ES" sz="11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EDAD MEDIA</a:t>
            </a: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62,17 ± 11,97 años</a:t>
            </a:r>
          </a:p>
          <a:p>
            <a:r>
              <a:rPr lang="es-ES" sz="11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SEXO</a:t>
            </a: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67,3% VARONES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0043B8E2-832F-27DF-C0AF-2214FDDDF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43" y="625810"/>
            <a:ext cx="1152570" cy="1081844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03BBA195-0A0F-BA74-F711-E451149F3D2D}"/>
              </a:ext>
            </a:extLst>
          </p:cNvPr>
          <p:cNvSpPr txBox="1"/>
          <p:nvPr/>
        </p:nvSpPr>
        <p:spPr>
          <a:xfrm>
            <a:off x="1303498" y="237297"/>
            <a:ext cx="1827744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ES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Adenopatías puncionadas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1DFDFCD1-FAEF-D241-B95E-8789B1B0DB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913"/>
          <a:stretch>
            <a:fillRect/>
          </a:stretch>
        </p:blipFill>
        <p:spPr>
          <a:xfrm>
            <a:off x="931704" y="1760788"/>
            <a:ext cx="2526247" cy="810962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1B315E47-B565-7AE4-524B-737CFA513D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343" y="3467487"/>
            <a:ext cx="2862054" cy="979030"/>
          </a:xfrm>
          <a:prstGeom prst="rect">
            <a:avLst/>
          </a:prstGeom>
        </p:spPr>
      </p:pic>
      <p:sp>
        <p:nvSpPr>
          <p:cNvPr id="38" name="CuadroTexto 37">
            <a:extLst>
              <a:ext uri="{FF2B5EF4-FFF2-40B4-BE49-F238E27FC236}">
                <a16:creationId xmlns:a16="http://schemas.microsoft.com/office/drawing/2014/main" id="{D1F4A797-2B7F-6762-9519-0C2C8D953488}"/>
              </a:ext>
            </a:extLst>
          </p:cNvPr>
          <p:cNvSpPr txBox="1"/>
          <p:nvPr/>
        </p:nvSpPr>
        <p:spPr>
          <a:xfrm>
            <a:off x="1199637" y="2736598"/>
            <a:ext cx="1993692" cy="2539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05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Rentabilidad diagnóstica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32C3C83B-B5E5-9FE7-FD5C-2DC2BCB09A2A}"/>
              </a:ext>
            </a:extLst>
          </p:cNvPr>
          <p:cNvSpPr txBox="1"/>
          <p:nvPr/>
        </p:nvSpPr>
        <p:spPr>
          <a:xfrm>
            <a:off x="860830" y="3153798"/>
            <a:ext cx="1082283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9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EBUS – TBNA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A29C6D66-54AF-B93A-C3B3-7813CA09FCA7}"/>
              </a:ext>
            </a:extLst>
          </p:cNvPr>
          <p:cNvSpPr txBox="1"/>
          <p:nvPr/>
        </p:nvSpPr>
        <p:spPr>
          <a:xfrm>
            <a:off x="2566115" y="3153798"/>
            <a:ext cx="997774" cy="230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9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CRYO -EBUS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C0E4381B-FBA2-36F4-DD7B-6B4B78585A58}"/>
              </a:ext>
            </a:extLst>
          </p:cNvPr>
          <p:cNvSpPr txBox="1"/>
          <p:nvPr/>
        </p:nvSpPr>
        <p:spPr>
          <a:xfrm>
            <a:off x="4138328" y="4443958"/>
            <a:ext cx="1131248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31D8CF57-FB0F-F435-1E58-3410599DEEA4}"/>
              </a:ext>
            </a:extLst>
          </p:cNvPr>
          <p:cNvSpPr txBox="1"/>
          <p:nvPr/>
        </p:nvSpPr>
        <p:spPr>
          <a:xfrm>
            <a:off x="629507" y="4792685"/>
            <a:ext cx="7830926" cy="2616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criobiopsia podría ser una técnica superior al EBUS-TBNA en cuanto a rendimiento diagnóstico y utilidad clínica.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6853E43F-822E-DB86-0B49-3C9DC97CE910}"/>
              </a:ext>
            </a:extLst>
          </p:cNvPr>
          <p:cNvSpPr txBox="1"/>
          <p:nvPr/>
        </p:nvSpPr>
        <p:spPr>
          <a:xfrm>
            <a:off x="4703952" y="1317417"/>
            <a:ext cx="1744388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ES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Orientación terapéutica </a:t>
            </a:r>
          </a:p>
        </p:txBody>
      </p:sp>
      <p:graphicFrame>
        <p:nvGraphicFramePr>
          <p:cNvPr id="53" name="Tabla 52">
            <a:extLst>
              <a:ext uri="{FF2B5EF4-FFF2-40B4-BE49-F238E27FC236}">
                <a16:creationId xmlns:a16="http://schemas.microsoft.com/office/drawing/2014/main" id="{3A617508-1894-AABA-9F1D-710C7C6B5B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6345958"/>
              </p:ext>
            </p:extLst>
          </p:nvPr>
        </p:nvGraphicFramePr>
        <p:xfrm>
          <a:off x="4703952" y="2108810"/>
          <a:ext cx="4104456" cy="2263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2228">
                  <a:extLst>
                    <a:ext uri="{9D8B030D-6E8A-4147-A177-3AD203B41FA5}">
                      <a16:colId xmlns:a16="http://schemas.microsoft.com/office/drawing/2014/main" val="1377131768"/>
                    </a:ext>
                  </a:extLst>
                </a:gridCol>
                <a:gridCol w="2052228">
                  <a:extLst>
                    <a:ext uri="{9D8B030D-6E8A-4147-A177-3AD203B41FA5}">
                      <a16:colId xmlns:a16="http://schemas.microsoft.com/office/drawing/2014/main" val="2939873906"/>
                    </a:ext>
                  </a:extLst>
                </a:gridCol>
              </a:tblGrid>
              <a:tr h="242040">
                <a:tc>
                  <a:txBody>
                    <a:bodyPr/>
                    <a:lstStyle/>
                    <a:p>
                      <a:pPr algn="ctr"/>
                      <a:r>
                        <a:rPr lang="es-E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Tratamiento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Nº pacientes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000359"/>
                  </a:ext>
                </a:extLst>
              </a:tr>
              <a:tr h="242040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Quimioterapia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97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408336"/>
                  </a:ext>
                </a:extLst>
              </a:tr>
              <a:tr h="242040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Quimio-Radioterapia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854585"/>
                  </a:ext>
                </a:extLst>
              </a:tr>
              <a:tr h="242040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Radioterapia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603943"/>
                  </a:ext>
                </a:extLst>
              </a:tr>
              <a:tr h="242040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Inmunoterapia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233339"/>
                  </a:ext>
                </a:extLst>
              </a:tr>
              <a:tr h="242040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Quimio-Inmunoterapia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740302"/>
                  </a:ext>
                </a:extLst>
              </a:tr>
              <a:tr h="242040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Cirugía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964052"/>
                  </a:ext>
                </a:extLst>
              </a:tr>
              <a:tr h="242040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Quimio-Radio-Inmunoterapia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91489"/>
                  </a:ext>
                </a:extLst>
              </a:tr>
              <a:tr h="242040"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Otros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036681"/>
                  </a:ext>
                </a:extLst>
              </a:tr>
            </a:tbl>
          </a:graphicData>
        </a:graphic>
      </p:graphicFrame>
      <p:sp>
        <p:nvSpPr>
          <p:cNvPr id="54" name="CuadroTexto 53">
            <a:extLst>
              <a:ext uri="{FF2B5EF4-FFF2-40B4-BE49-F238E27FC236}">
                <a16:creationId xmlns:a16="http://schemas.microsoft.com/office/drawing/2014/main" id="{7F65544D-BA7B-3B5C-2A04-9DBF68154743}"/>
              </a:ext>
            </a:extLst>
          </p:cNvPr>
          <p:cNvSpPr txBox="1"/>
          <p:nvPr/>
        </p:nvSpPr>
        <p:spPr>
          <a:xfrm>
            <a:off x="4703952" y="1636807"/>
            <a:ext cx="4104456" cy="43088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diagnóstico obtenido tuvo impacto en la orientación terapéutica en el 88% de los pacientes</a:t>
            </a: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E0DA7163-9D37-278C-5B66-317E1B23D926}"/>
              </a:ext>
            </a:extLst>
          </p:cNvPr>
          <p:cNvSpPr txBox="1"/>
          <p:nvPr/>
        </p:nvSpPr>
        <p:spPr>
          <a:xfrm>
            <a:off x="4703952" y="237297"/>
            <a:ext cx="774571" cy="2462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s-ES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Muestras</a:t>
            </a:r>
          </a:p>
        </p:txBody>
      </p:sp>
      <p:sp>
        <p:nvSpPr>
          <p:cNvPr id="56" name="Rectángulo redondeado 55">
            <a:extLst>
              <a:ext uri="{FF2B5EF4-FFF2-40B4-BE49-F238E27FC236}">
                <a16:creationId xmlns:a16="http://schemas.microsoft.com/office/drawing/2014/main" id="{38041CCF-E245-4609-3FA1-7EC2F80A9465}"/>
              </a:ext>
            </a:extLst>
          </p:cNvPr>
          <p:cNvSpPr/>
          <p:nvPr/>
        </p:nvSpPr>
        <p:spPr>
          <a:xfrm>
            <a:off x="5375964" y="664468"/>
            <a:ext cx="1380216" cy="46712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0,19 cm ± 0,14</a:t>
            </a:r>
          </a:p>
          <a:p>
            <a:pPr algn="ctr"/>
            <a:r>
              <a:rPr lang="es-E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(EBUS-TBNA)</a:t>
            </a:r>
          </a:p>
        </p:txBody>
      </p:sp>
      <p:sp>
        <p:nvSpPr>
          <p:cNvPr id="57" name="Rectángulo redondeado 56">
            <a:extLst>
              <a:ext uri="{FF2B5EF4-FFF2-40B4-BE49-F238E27FC236}">
                <a16:creationId xmlns:a16="http://schemas.microsoft.com/office/drawing/2014/main" id="{338AAD8B-7FCD-9CA6-9EB0-217E8C4DC4E4}"/>
              </a:ext>
            </a:extLst>
          </p:cNvPr>
          <p:cNvSpPr/>
          <p:nvPr/>
        </p:nvSpPr>
        <p:spPr>
          <a:xfrm>
            <a:off x="6835349" y="664468"/>
            <a:ext cx="1380216" cy="46712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0,43  ± 0,22 cm</a:t>
            </a:r>
          </a:p>
          <a:p>
            <a:pPr algn="ctr"/>
            <a:r>
              <a:rPr lang="es-ES" sz="1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(CRYO-EBUS)</a:t>
            </a:r>
            <a:endParaRPr lang="es-ES" sz="1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276</Words>
  <Application>Microsoft Macintosh PowerPoint</Application>
  <PresentationFormat>Presentación en pantalla (16:9)</PresentationFormat>
  <Paragraphs>43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Tahoma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Mario García García</cp:lastModifiedBy>
  <cp:revision>5</cp:revision>
  <dcterms:created xsi:type="dcterms:W3CDTF">2025-10-16T09:08:13Z</dcterms:created>
  <dcterms:modified xsi:type="dcterms:W3CDTF">2026-03-02T11:33:28Z</dcterms:modified>
</cp:coreProperties>
</file>