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9.xml" ContentType="application/vnd.openxmlformats-officedocument.theme+xml"/>
  <Override PartName="/ppt/slideLayouts/slideLayout16.xml" ContentType="application/vnd.openxmlformats-officedocument.presentationml.slideLayout+xml"/>
  <Override PartName="/ppt/theme/theme10.xml" ContentType="application/vnd.openxmlformats-officedocument.theme+xml"/>
  <Override PartName="/ppt/slideLayouts/slideLayout17.xml" ContentType="application/vnd.openxmlformats-officedocument.presentationml.slideLayout+xml"/>
  <Override PartName="/ppt/theme/theme11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72" r:id="rId10"/>
    <p:sldMasterId id="2147483674" r:id="rId11"/>
  </p:sldMasterIdLst>
  <p:sldIdLst>
    <p:sldId id="256" r:id="rId12"/>
    <p:sldId id="257" r:id="rId13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84"/>
    <p:restoredTop sz="94679"/>
  </p:normalViewPr>
  <p:slideViewPr>
    <p:cSldViewPr snapToGrid="0">
      <p:cViewPr varScale="1">
        <p:scale>
          <a:sx n="115" d="100"/>
          <a:sy n="115" d="100"/>
        </p:scale>
        <p:origin x="192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COMPLICACIONES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01A-F844-807D-1E17B96C583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</c:f>
              <c:strCache>
                <c:ptCount val="1"/>
                <c:pt idx="0">
                  <c:v>SEGURIDAD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20-D74E-8C7D-8D397610EA0C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ES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A3BB238-63E5-4DC7-81FE-B232D491ACA6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3988C37-130A-4114-8B66-F457BA670BC1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E7ABEF06-8FEE-431C-8903-5F2871EB2E1B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ES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2D80E49-4369-4F6B-9E75-D8CFDFD221D4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762B53D7-26C0-4256-AC4B-E087CC7F6B3B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ES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61CCACAD-9776-471B-8271-BE23C9D9E4E2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9DBE4AA0-BA80-4562-B0B4-3C92EABC2E14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ES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8FCA8F15-572C-4C04-B063-F374833950EC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308048F-CB5A-43F2-B93A-E5128C95CCA6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ES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3B3EE194-10DF-4246-A2F2-9C2C9178B730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6FDDA09-34C0-45CC-A9E9-5CB969AC60D8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D92D83F-4099-4803-8097-38FE36C4AB61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ES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7D85389D-D93D-4972-9667-43C57C431266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ES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6198735F-62EB-49D5-993B-81FFDE291036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s-ES" sz="18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26E367B-5BA2-43A7-ADCB-9F7E845357B2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D383B890-F3E8-4F20-914E-5A9542C33088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BC84797D-25B7-47A6-AC73-15C147D3CF0E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6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s-ES" sz="44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título del patrón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dt" idx="1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&lt;fecha/hora&gt;</a:t>
            </a:r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6BE75E2-6E81-4C38-9AF6-B76C8C30C160}" type="slidenum"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‹Nº›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s-ES" sz="44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título del patrón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texto del patrón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s-ES" sz="2800" b="0" u="none" strike="noStrike">
                <a:solidFill>
                  <a:schemeClr val="dk1"/>
                </a:solidFill>
                <a:uFillTx/>
                <a:latin typeface="Calibri"/>
              </a:rPr>
              <a:t>Segundo nivel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u="none" strike="noStrike">
                <a:solidFill>
                  <a:schemeClr val="dk1"/>
                </a:solidFill>
                <a:uFillTx/>
                <a:latin typeface="Calibri"/>
              </a:rPr>
              <a:t>Tercer nivel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Cuarto nivel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Quinto nivel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 </a:t>
            </a:r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9EFDD1B-27CC-47C4-8257-94EF6D8B15C5}" type="slidenum"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‹Nº›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05920"/>
            <a:ext cx="2057040" cy="438840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s-ES" sz="44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título del patrón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05920"/>
            <a:ext cx="6019560" cy="438840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texto del patrón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s-ES" sz="2800" b="0" u="none" strike="noStrike">
                <a:solidFill>
                  <a:schemeClr val="dk1"/>
                </a:solidFill>
                <a:uFillTx/>
                <a:latin typeface="Calibri"/>
              </a:rPr>
              <a:t>Segundo nivel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u="none" strike="noStrike">
                <a:solidFill>
                  <a:schemeClr val="dk1"/>
                </a:solidFill>
                <a:uFillTx/>
                <a:latin typeface="Calibri"/>
              </a:rPr>
              <a:t>Tercer nivel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Cuarto nivel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Quinto nivel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&lt;fecha/hora&gt;</a:t>
            </a:r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8E2001F-330B-4DE8-B067-EF190B30D403}" type="slidenum"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‹Nº›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s-ES" sz="44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título del patrón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texto del patrón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s-ES" sz="2800" b="0" u="none" strike="noStrike">
                <a:solidFill>
                  <a:schemeClr val="dk1"/>
                </a:solidFill>
                <a:uFillTx/>
                <a:latin typeface="Calibri"/>
              </a:rPr>
              <a:t>Segundo nivel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u="none" strike="noStrike">
                <a:solidFill>
                  <a:schemeClr val="dk1"/>
                </a:solidFill>
                <a:uFillTx/>
                <a:latin typeface="Calibri"/>
              </a:rPr>
              <a:t>Tercer nivel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Cuarto nivel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Quinto nivel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&lt;fecha/hora&gt;</a:t>
            </a:r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897F7FE-91C7-406A-9C93-6BA8AB6A109D}" type="slidenum"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‹Nº›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22160" y="3305160"/>
            <a:ext cx="7772040" cy="102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s-ES" sz="4000" b="1" u="none" strike="noStrike" cap="all">
                <a:solidFill>
                  <a:schemeClr val="dk1"/>
                </a:solidFill>
                <a:uFillTx/>
                <a:latin typeface="Calibri"/>
              </a:rPr>
              <a:t>Haga clic para modificar el estilo de título del patrón</a:t>
            </a:r>
            <a:endParaRPr lang="es-ES" sz="40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22160" y="2180160"/>
            <a:ext cx="7772040" cy="1124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s-ES" sz="20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Haga clic para modificar el estilo de texto del patrón</a:t>
            </a:r>
            <a:endParaRPr lang="es-ES" sz="20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&lt;fecha/hora&gt;</a:t>
            </a:r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23CA6F2-3BAF-42C3-9C38-D644644592CA}" type="slidenum"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‹Nº›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s-ES" sz="44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título del patrón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38120" cy="339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s-ES" sz="28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texto del patrón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s-ES" sz="2400" b="0" u="none" strike="noStrike">
                <a:solidFill>
                  <a:schemeClr val="dk1"/>
                </a:solidFill>
                <a:uFillTx/>
                <a:latin typeface="Calibri"/>
              </a:rPr>
              <a:t>Segundo nivel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Tercer nivel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s-ES" sz="1800" b="0" u="none" strike="noStrike">
                <a:solidFill>
                  <a:schemeClr val="dk1"/>
                </a:solidFill>
                <a:uFillTx/>
                <a:latin typeface="Calibri"/>
              </a:rPr>
              <a:t>Cuarto nivel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s-ES" sz="1800" b="0" u="none" strike="noStrike">
                <a:solidFill>
                  <a:schemeClr val="dk1"/>
                </a:solidFill>
                <a:uFillTx/>
                <a:latin typeface="Calibri"/>
              </a:rPr>
              <a:t>Quinto nivel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48320" y="1200240"/>
            <a:ext cx="4038120" cy="339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s-ES" sz="28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texto del patrón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s-ES" sz="2400" b="0" u="none" strike="noStrike">
                <a:solidFill>
                  <a:schemeClr val="dk1"/>
                </a:solidFill>
                <a:uFillTx/>
                <a:latin typeface="Calibri"/>
              </a:rPr>
              <a:t>Segundo nivel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Tercer nivel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s-ES" sz="1800" b="0" u="none" strike="noStrike">
                <a:solidFill>
                  <a:schemeClr val="dk1"/>
                </a:solidFill>
                <a:uFillTx/>
                <a:latin typeface="Calibri"/>
              </a:rPr>
              <a:t>Cuarto nivel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s-ES" sz="1800" b="0" u="none" strike="noStrike">
                <a:solidFill>
                  <a:schemeClr val="dk1"/>
                </a:solidFill>
                <a:uFillTx/>
                <a:latin typeface="Calibri"/>
              </a:rPr>
              <a:t>Quinto nivel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dt" idx="16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&lt;fecha/hora&gt;</a:t>
            </a:r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ftr" idx="17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33" name="PlaceHolder 6"/>
          <p:cNvSpPr>
            <a:spLocks noGrp="1"/>
          </p:cNvSpPr>
          <p:nvPr>
            <p:ph type="sldNum" idx="18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9B8C49A-C904-4D03-A537-C4CC3463DDCD}" type="slidenum"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‹Nº›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s-ES" sz="44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título del patrón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151280"/>
            <a:ext cx="4039920" cy="47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s-ES" sz="2400" b="1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texto del patrón</a:t>
            </a:r>
            <a:endParaRPr lang="es-ES" sz="24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1631160"/>
            <a:ext cx="4039920" cy="296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texto del patrón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Segundo nivel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u="none" strike="noStrike">
                <a:solidFill>
                  <a:schemeClr val="dk1"/>
                </a:solidFill>
                <a:uFillTx/>
                <a:latin typeface="Calibri"/>
              </a:rPr>
              <a:t>Tercer nivel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es-ES" sz="1600" b="0" u="none" strike="noStrike">
                <a:solidFill>
                  <a:schemeClr val="dk1"/>
                </a:solidFill>
                <a:uFillTx/>
                <a:latin typeface="Calibri"/>
              </a:rPr>
              <a:t>Cuarto nivel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es-ES" sz="1600" b="0" u="none" strike="noStrike">
                <a:solidFill>
                  <a:schemeClr val="dk1"/>
                </a:solidFill>
                <a:uFillTx/>
                <a:latin typeface="Calibri"/>
              </a:rPr>
              <a:t>Quinto nivel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45080" y="1151280"/>
            <a:ext cx="4041360" cy="47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s-ES" sz="2400" b="1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texto del patrón</a:t>
            </a:r>
            <a:endParaRPr lang="es-ES" sz="24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4645080" y="1631160"/>
            <a:ext cx="4041360" cy="2963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texto del patrón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Segundo nivel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es-ES" sz="1800" b="0" u="none" strike="noStrike">
                <a:solidFill>
                  <a:schemeClr val="dk1"/>
                </a:solidFill>
                <a:uFillTx/>
                <a:latin typeface="Calibri"/>
              </a:rPr>
              <a:t>Tercer nivel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es-ES" sz="1600" b="0" u="none" strike="noStrike">
                <a:solidFill>
                  <a:schemeClr val="dk1"/>
                </a:solidFill>
                <a:uFillTx/>
                <a:latin typeface="Calibri"/>
              </a:rPr>
              <a:t>Cuarto nivel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es-ES" sz="1600" b="0" u="none" strike="noStrike">
                <a:solidFill>
                  <a:schemeClr val="dk1"/>
                </a:solidFill>
                <a:uFillTx/>
                <a:latin typeface="Calibri"/>
              </a:rPr>
              <a:t>Quinto nivel</a:t>
            </a:r>
          </a:p>
        </p:txBody>
      </p:sp>
      <p:sp>
        <p:nvSpPr>
          <p:cNvPr id="42" name="PlaceHolder 6"/>
          <p:cNvSpPr>
            <a:spLocks noGrp="1"/>
          </p:cNvSpPr>
          <p:nvPr>
            <p:ph type="dt" idx="19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&lt;fecha/hora&gt;</a:t>
            </a:r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ftr" idx="20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44" name="PlaceHolder 8"/>
          <p:cNvSpPr>
            <a:spLocks noGrp="1"/>
          </p:cNvSpPr>
          <p:nvPr>
            <p:ph type="sldNum" idx="21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F21597C-B54E-49ED-9015-2B3E02049FBC}" type="slidenum"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‹Nº›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es-ES" sz="44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título del patrón</a:t>
            </a:r>
          </a:p>
        </p:txBody>
      </p:sp>
      <p:sp>
        <p:nvSpPr>
          <p:cNvPr id="46" name="PlaceHolder 2"/>
          <p:cNvSpPr>
            <a:spLocks noGrp="1"/>
          </p:cNvSpPr>
          <p:nvPr>
            <p:ph type="dt" idx="22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&lt;fecha/hora&gt;</a:t>
            </a:r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23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48" name="PlaceHolder 4"/>
          <p:cNvSpPr>
            <a:spLocks noGrp="1"/>
          </p:cNvSpPr>
          <p:nvPr>
            <p:ph type="sldNum" idx="24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697C5ED-1CA1-4840-A97E-8E5302D41B2E}" type="slidenum"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‹Nº›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9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&lt;fecha/hora&gt;</a:t>
            </a:r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7A516E7-E65B-4F28-BC39-D741C33E28E3}" type="slidenum"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‹Nº›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u="none" strike="noStrike">
                <a:solidFill>
                  <a:schemeClr val="dk1"/>
                </a:solidFill>
                <a:uFillTx/>
                <a:latin typeface="Calibri"/>
              </a:rPr>
              <a:t>Pulse para editar el formato del texto de título</a:t>
            </a: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uFillTx/>
                <a:latin typeface="Calibri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u="none" strike="noStrike">
                <a:solidFill>
                  <a:schemeClr val="dk1"/>
                </a:solidFill>
                <a:uFillTx/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3007800" cy="871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s-ES" sz="2000" b="1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título del patrón</a:t>
            </a:r>
            <a:endParaRPr lang="es-ES" sz="20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575160" y="204840"/>
            <a:ext cx="5111280" cy="438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texto del patrón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s-ES" sz="2800" b="0" u="none" strike="noStrike">
                <a:solidFill>
                  <a:schemeClr val="dk1"/>
                </a:solidFill>
                <a:uFillTx/>
                <a:latin typeface="Calibri"/>
              </a:rPr>
              <a:t>Segundo nivel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u="none" strike="noStrike">
                <a:solidFill>
                  <a:schemeClr val="dk1"/>
                </a:solidFill>
                <a:uFillTx/>
                <a:latin typeface="Calibri"/>
              </a:rPr>
              <a:t>Tercer nivel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Cuarto nivel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s-ES" sz="2000" b="0" u="none" strike="noStrike">
                <a:solidFill>
                  <a:schemeClr val="dk1"/>
                </a:solidFill>
                <a:uFillTx/>
                <a:latin typeface="Calibri"/>
              </a:rPr>
              <a:t>Quinto nivel</a:t>
            </a: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1076400"/>
            <a:ext cx="3007800" cy="351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texto del patrón</a:t>
            </a:r>
          </a:p>
        </p:txBody>
      </p:sp>
      <p:sp>
        <p:nvSpPr>
          <p:cNvPr id="66" name="PlaceHolder 4"/>
          <p:cNvSpPr>
            <a:spLocks noGrp="1"/>
          </p:cNvSpPr>
          <p:nvPr>
            <p:ph type="dt" idx="28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&lt;fecha/hora&gt;</a:t>
            </a:r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ftr" idx="29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68" name="PlaceHolder 6"/>
          <p:cNvSpPr>
            <a:spLocks noGrp="1"/>
          </p:cNvSpPr>
          <p:nvPr>
            <p:ph type="sldNum" idx="30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2A724A1-0876-4FC4-A880-36D67076A11D}" type="slidenum"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‹Nº›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792440" y="3600360"/>
            <a:ext cx="5486040" cy="42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es-ES" sz="2000" b="1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título del patrón</a:t>
            </a:r>
            <a:endParaRPr lang="es-ES" sz="2000" b="0" u="none" strike="noStrik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1792440" y="459720"/>
            <a:ext cx="5486040" cy="3085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uFillTx/>
                <a:latin typeface="Calibri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3200" b="0" u="none" strike="noStrike">
                <a:solidFill>
                  <a:schemeClr val="dk1"/>
                </a:solidFill>
                <a:uFillTx/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uFillTx/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3200" b="0" u="none" strike="noStrike">
                <a:solidFill>
                  <a:schemeClr val="dk1"/>
                </a:solidFill>
                <a:uFillTx/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uFillTx/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uFillTx/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chemeClr val="dk1"/>
                </a:solidFill>
                <a:uFillTx/>
                <a:latin typeface="Calibri"/>
              </a:rPr>
              <a:t>Séptimo nivel del esquema</a:t>
            </a: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1792440" y="4025520"/>
            <a:ext cx="5486040" cy="603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chemeClr val="dk1"/>
                </a:solidFill>
                <a:uFillTx/>
                <a:latin typeface="Calibri"/>
              </a:rPr>
              <a:t>Haga clic para modificar el estilo de texto del patrón</a:t>
            </a:r>
          </a:p>
        </p:txBody>
      </p:sp>
      <p:sp>
        <p:nvSpPr>
          <p:cNvPr id="72" name="PlaceHolder 4"/>
          <p:cNvSpPr>
            <a:spLocks noGrp="1"/>
          </p:cNvSpPr>
          <p:nvPr>
            <p:ph type="dt" idx="31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&lt;fecha/hora&gt;</a:t>
            </a:r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ftr" idx="32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&lt;pie de página&gt;</a:t>
            </a:r>
          </a:p>
        </p:txBody>
      </p:sp>
      <p:sp>
        <p:nvSpPr>
          <p:cNvPr id="74" name="PlaceHolder 6"/>
          <p:cNvSpPr>
            <a:spLocks noGrp="1"/>
          </p:cNvSpPr>
          <p:nvPr>
            <p:ph type="sldNum" idx="33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A358582-5586-42F1-9D1C-B69DFFB35DCC}" type="slidenum">
              <a:rPr lang="es-ES" sz="12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Calibri"/>
              </a:rPr>
              <a:t>‹Nº›</a:t>
            </a:fld>
            <a:endParaRPr lang="es-ES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E675C7FF-E753-6217-5B7B-5712C3B9A644}"/>
              </a:ext>
            </a:extLst>
          </p:cNvPr>
          <p:cNvSpPr/>
          <p:nvPr/>
        </p:nvSpPr>
        <p:spPr>
          <a:xfrm>
            <a:off x="72909" y="1965575"/>
            <a:ext cx="3603462" cy="306000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E2F3C7C-6171-AB09-A0AA-B8A929A48EC5}"/>
              </a:ext>
            </a:extLst>
          </p:cNvPr>
          <p:cNvSpPr/>
          <p:nvPr/>
        </p:nvSpPr>
        <p:spPr>
          <a:xfrm>
            <a:off x="5474008" y="1965575"/>
            <a:ext cx="3669992" cy="2896357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0B13B03-8FAC-46E3-C157-CF20BF2242CD}"/>
              </a:ext>
            </a:extLst>
          </p:cNvPr>
          <p:cNvSpPr txBox="1"/>
          <p:nvPr/>
        </p:nvSpPr>
        <p:spPr>
          <a:xfrm>
            <a:off x="1615155" y="940320"/>
            <a:ext cx="5977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A. Álvarez Nápoles, S. Sánchez Martin, E.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Condorelli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, M. Segura Romero, J. López García, A. Martínez Mesa, A. Padilla Galo, J.L. Velasco Garrido, Hospital Universitario Virgen de la Victoria, Málaga.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8DC80F8-6981-6174-B968-9D96868E0E67}"/>
              </a:ext>
            </a:extLst>
          </p:cNvPr>
          <p:cNvSpPr/>
          <p:nvPr/>
        </p:nvSpPr>
        <p:spPr>
          <a:xfrm>
            <a:off x="72909" y="1442340"/>
            <a:ext cx="2880000" cy="360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s-ES" sz="1800" b="1" u="none" strike="no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FillTx/>
                <a:latin typeface="Arial"/>
              </a:rPr>
              <a:t>INTRODUCCIÓN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231D4AE-8644-755A-5611-4F250B3A5B7D}"/>
              </a:ext>
            </a:extLst>
          </p:cNvPr>
          <p:cNvSpPr/>
          <p:nvPr/>
        </p:nvSpPr>
        <p:spPr>
          <a:xfrm>
            <a:off x="5912067" y="1442340"/>
            <a:ext cx="3060000" cy="360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s-ES" sz="1800" b="1" u="none" strike="no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2"/>
                </a:solidFill>
                <a:uFillTx/>
                <a:latin typeface="Arial"/>
              </a:rPr>
              <a:t>METODOLOGÍA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CBB3E71-2C3C-313E-D639-CFEDBD6DEACB}"/>
              </a:ext>
            </a:extLst>
          </p:cNvPr>
          <p:cNvSpPr txBox="1"/>
          <p:nvPr/>
        </p:nvSpPr>
        <p:spPr>
          <a:xfrm>
            <a:off x="5564458" y="1965575"/>
            <a:ext cx="3579541" cy="32612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Estudio observacional en vida real. Periodo: enero–septiembre 2025.</a:t>
            </a:r>
          </a:p>
          <a:p>
            <a:pPr algn="just"/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N = 11 pacientes con asma grave no controlada.</a:t>
            </a:r>
          </a:p>
          <a:p>
            <a:pPr algn="just"/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Procedimiento: </a:t>
            </a:r>
            <a:r>
              <a:rPr lang="es-ES" sz="1200" b="0" u="none" strike="noStrike" dirty="0" err="1">
                <a:solidFill>
                  <a:srgbClr val="000000"/>
                </a:solidFill>
                <a:uFillTx/>
                <a:latin typeface="Arial"/>
              </a:rPr>
              <a:t>Fibrobroncoscopia</a:t>
            </a:r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 + biopsia bronquial</a:t>
            </a:r>
          </a:p>
          <a:p>
            <a:pPr algn="just"/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Análisis estadístico: </a:t>
            </a:r>
            <a:r>
              <a:rPr lang="es-ES" sz="1200" b="0" u="none" strike="noStrike" dirty="0" err="1">
                <a:solidFill>
                  <a:srgbClr val="000000"/>
                </a:solidFill>
                <a:uFillTx/>
                <a:latin typeface="Arial"/>
              </a:rPr>
              <a:t>Jamovi</a:t>
            </a:r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/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Variables expresadas como mediana (RIQ) y frecuencias (%)</a:t>
            </a:r>
          </a:p>
          <a:p>
            <a:pPr algn="just"/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Criterios diagnósticos según Global </a:t>
            </a:r>
            <a:r>
              <a:rPr lang="es-ES" sz="1200" b="0" u="none" strike="noStrike" dirty="0" err="1">
                <a:solidFill>
                  <a:srgbClr val="000000"/>
                </a:solidFill>
                <a:uFillTx/>
                <a:latin typeface="Arial"/>
              </a:rPr>
              <a:t>Initiative</a:t>
            </a:r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es-ES" sz="1200" b="0" u="none" strike="noStrike" dirty="0" err="1">
                <a:solidFill>
                  <a:srgbClr val="000000"/>
                </a:solidFill>
                <a:uFillTx/>
                <a:latin typeface="Arial"/>
              </a:rPr>
              <a:t>for</a:t>
            </a:r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es-ES" sz="1200" b="0" u="none" strike="noStrike" dirty="0" err="1">
                <a:solidFill>
                  <a:srgbClr val="000000"/>
                </a:solidFill>
                <a:uFillTx/>
                <a:latin typeface="Arial"/>
              </a:rPr>
              <a:t>Asthma</a:t>
            </a:r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 (GINA)</a:t>
            </a:r>
          </a:p>
          <a:p>
            <a:endParaRPr lang="es-ES" sz="1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1" name="Imagen 10" descr="Dibujo animado de una persona&#10;&#10;El contenido generado por IA puede ser incorrecto.">
            <a:extLst>
              <a:ext uri="{FF2B5EF4-FFF2-40B4-BE49-F238E27FC236}">
                <a16:creationId xmlns:a16="http://schemas.microsoft.com/office/drawing/2014/main" id="{62ECDB03-EEF9-E03E-063D-6CF6782C61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240" y="1442340"/>
            <a:ext cx="3178877" cy="3583235"/>
          </a:xfrm>
          <a:prstGeom prst="rect">
            <a:avLst/>
          </a:prstGeom>
          <a:effectLst>
            <a:reflection stA="0" endPos="65000" dist="508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EE60BCA-AC02-629D-938B-819BBB6D6676}"/>
              </a:ext>
            </a:extLst>
          </p:cNvPr>
          <p:cNvSpPr txBox="1"/>
          <p:nvPr/>
        </p:nvSpPr>
        <p:spPr>
          <a:xfrm>
            <a:off x="72909" y="1965575"/>
            <a:ext cx="3669992" cy="3398162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La broncoscopia flexible (FBC) en el asma grave ha sido motivo de controversia por su posible riesgo en pacientes inestables.</a:t>
            </a:r>
          </a:p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En los últimos años, su papel se ha revalorizado como herramienta para:</a:t>
            </a:r>
          </a:p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• Caracterización fenotípica</a:t>
            </a:r>
          </a:p>
          <a:p>
            <a:pPr algn="just"/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• Obtención de muestras histológicas y microbiológicas</a:t>
            </a:r>
          </a:p>
          <a:p>
            <a:pPr algn="just"/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• Identificación de alteraciones estructurales</a:t>
            </a:r>
          </a:p>
          <a:p>
            <a:pPr algn="just"/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• Optimización terapéutica</a:t>
            </a:r>
          </a:p>
          <a:p>
            <a:pPr algn="just"/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just"/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Los datos sobre seguridad y rendimiento diagnóstico en práctica clínica real son limitados.</a:t>
            </a:r>
          </a:p>
          <a:p>
            <a:endParaRPr lang="es-ES" sz="1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endParaRPr lang="es-ES" sz="1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C68A0924-926E-0445-C3E3-779A4F456C50}"/>
              </a:ext>
            </a:extLst>
          </p:cNvPr>
          <p:cNvSpPr/>
          <p:nvPr/>
        </p:nvSpPr>
        <p:spPr>
          <a:xfrm>
            <a:off x="1512909" y="35615"/>
            <a:ext cx="7001933" cy="94032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9892D3A-ABEB-8526-8B53-328877B746D2}"/>
              </a:ext>
            </a:extLst>
          </p:cNvPr>
          <p:cNvSpPr txBox="1"/>
          <p:nvPr/>
        </p:nvSpPr>
        <p:spPr>
          <a:xfrm>
            <a:off x="1433592" y="154515"/>
            <a:ext cx="71605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000000"/>
                </a:solidFill>
                <a:latin typeface="Arial"/>
              </a:rPr>
              <a:t>DEL MIEDO A LA EVIDENCIA: LA BRONCOSCOPIA EN EL ASMA GRAVE ES SEGURA Y APORTA INFORMACIÓN RELEVANTE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adroTexto 81"/>
          <p:cNvSpPr txBox="1"/>
          <p:nvPr/>
        </p:nvSpPr>
        <p:spPr>
          <a:xfrm>
            <a:off x="1435266" y="478697"/>
            <a:ext cx="3627801" cy="2319368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s-ES" sz="1200" b="0" u="none" strike="noStrike" dirty="0">
                <a:solidFill>
                  <a:srgbClr val="000000"/>
                </a:solidFill>
                <a:uFillTx/>
                <a:latin typeface="Arial"/>
              </a:rPr>
              <a:t>  </a:t>
            </a:r>
          </a:p>
          <a:p>
            <a:endParaRPr lang="es-ES" sz="1200" dirty="0">
              <a:solidFill>
                <a:srgbClr val="000000"/>
              </a:solidFill>
              <a:latin typeface="Arial"/>
            </a:endParaRPr>
          </a:p>
          <a:p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endParaRPr lang="es-ES" sz="1200" dirty="0">
              <a:solidFill>
                <a:srgbClr val="000000"/>
              </a:solidFill>
              <a:latin typeface="Arial"/>
            </a:endParaRPr>
          </a:p>
          <a:p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endParaRPr lang="es-ES" sz="1200" dirty="0">
              <a:solidFill>
                <a:srgbClr val="000000"/>
              </a:solidFill>
              <a:latin typeface="Arial"/>
            </a:endParaRPr>
          </a:p>
          <a:p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endParaRPr lang="es-ES" sz="12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endParaRPr lang="es-ES" sz="1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endParaRPr lang="es-ES" sz="1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3D43C31-32B8-4570-ECFC-A4B52C045EAC}"/>
              </a:ext>
            </a:extLst>
          </p:cNvPr>
          <p:cNvSpPr/>
          <p:nvPr/>
        </p:nvSpPr>
        <p:spPr>
          <a:xfrm>
            <a:off x="481901" y="3397697"/>
            <a:ext cx="3240000" cy="360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s-ES" b="1" u="none" strike="noStrike" dirty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bg2"/>
                </a:solidFill>
                <a:uFillTx/>
                <a:latin typeface="Arial"/>
              </a:rPr>
              <a:t>CONCLUSIONES</a:t>
            </a:r>
            <a:endParaRPr lang="es-ES" sz="1800" b="0" u="none" strike="noStrike" dirty="0">
              <a:ln w="22225">
                <a:solidFill>
                  <a:schemeClr val="tx2"/>
                </a:solidFill>
                <a:prstDash val="solid"/>
              </a:ln>
              <a:solidFill>
                <a:schemeClr val="bg2"/>
              </a:solidFill>
              <a:uFillTx/>
              <a:latin typeface="Arial"/>
            </a:endParaRPr>
          </a:p>
        </p:txBody>
      </p:sp>
      <p:pic>
        <p:nvPicPr>
          <p:cNvPr id="10" name="Imagen 9" descr="Gráfico, Gráfico circular&#10;&#10;El contenido generado por IA puede ser incorrecto.">
            <a:extLst>
              <a:ext uri="{FF2B5EF4-FFF2-40B4-BE49-F238E27FC236}">
                <a16:creationId xmlns:a16="http://schemas.microsoft.com/office/drawing/2014/main" id="{A298856E-C2AD-3AB5-2AF4-6886408E6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722" y="307233"/>
            <a:ext cx="4199278" cy="249083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7E6AC7EB-6779-C147-FF7D-3223ABEFA179}"/>
              </a:ext>
            </a:extLst>
          </p:cNvPr>
          <p:cNvSpPr/>
          <p:nvPr/>
        </p:nvSpPr>
        <p:spPr>
          <a:xfrm>
            <a:off x="1629165" y="42501"/>
            <a:ext cx="3433899" cy="360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es-ES" sz="1800" b="1" u="none" strike="noStrike" dirty="0">
                <a:ln w="22225">
                  <a:solidFill>
                    <a:schemeClr val="tx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FillTx/>
                <a:latin typeface="Arial"/>
              </a:rPr>
              <a:t>RESULTADOS</a:t>
            </a:r>
            <a:endParaRPr lang="es-ES" sz="1800" b="0" u="none" strike="noStrike" dirty="0">
              <a:ln w="22225">
                <a:solidFill>
                  <a:schemeClr val="tx2"/>
                </a:solidFill>
                <a:prstDash val="solid"/>
              </a:ln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6BE1E6A2-21AE-9F74-8CFA-282827BA77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8248466"/>
              </p:ext>
            </p:extLst>
          </p:nvPr>
        </p:nvGraphicFramePr>
        <p:xfrm>
          <a:off x="4728856" y="3130382"/>
          <a:ext cx="4784651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DFCC393B-8FBE-4FB4-1731-A8E5792D3926}"/>
              </a:ext>
            </a:extLst>
          </p:cNvPr>
          <p:cNvSpPr/>
          <p:nvPr/>
        </p:nvSpPr>
        <p:spPr>
          <a:xfrm>
            <a:off x="1563882" y="512721"/>
            <a:ext cx="3499183" cy="92677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C16666-77EC-F8B1-0D9B-9E7DF2E7D2AE}"/>
              </a:ext>
            </a:extLst>
          </p:cNvPr>
          <p:cNvSpPr txBox="1"/>
          <p:nvPr/>
        </p:nvSpPr>
        <p:spPr>
          <a:xfrm>
            <a:off x="1693333" y="597199"/>
            <a:ext cx="3175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000000"/>
                </a:solidFill>
                <a:latin typeface="Arial"/>
              </a:rPr>
              <a:t>N = 11. 63,6 % mujeres.  Edad: 53 años Obesidad: 36,4 %. Urgencias/año: 2 (RIQ 1,75). FEV1: 78%. ACT: 10 </a:t>
            </a:r>
          </a:p>
          <a:p>
            <a:endParaRPr lang="es-ES" dirty="0"/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66966957-0D5B-AFD9-A21E-232D5CAA6F15}"/>
              </a:ext>
            </a:extLst>
          </p:cNvPr>
          <p:cNvSpPr/>
          <p:nvPr/>
        </p:nvSpPr>
        <p:spPr>
          <a:xfrm>
            <a:off x="110067" y="1520529"/>
            <a:ext cx="4952999" cy="58940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02D1BB7-8611-04C1-C5EC-E8552B46C867}"/>
              </a:ext>
            </a:extLst>
          </p:cNvPr>
          <p:cNvSpPr txBox="1"/>
          <p:nvPr/>
        </p:nvSpPr>
        <p:spPr>
          <a:xfrm>
            <a:off x="208917" y="1206675"/>
            <a:ext cx="4952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Arial"/>
              </a:rPr>
              <a:t> </a:t>
            </a:r>
          </a:p>
          <a:p>
            <a:r>
              <a:rPr lang="es-ES" sz="1200" dirty="0">
                <a:solidFill>
                  <a:srgbClr val="000000"/>
                </a:solidFill>
                <a:latin typeface="Arial"/>
              </a:rPr>
              <a:t>-BAS positivo: 36,4%. </a:t>
            </a:r>
          </a:p>
          <a:p>
            <a:r>
              <a:rPr lang="es-ES" sz="1200" dirty="0">
                <a:solidFill>
                  <a:srgbClr val="000000"/>
                </a:solidFill>
                <a:latin typeface="Arial"/>
              </a:rPr>
              <a:t>(</a:t>
            </a:r>
            <a:r>
              <a:rPr lang="es-ES" sz="1200" i="1" dirty="0" err="1">
                <a:solidFill>
                  <a:srgbClr val="000000"/>
                </a:solidFill>
                <a:latin typeface="Arial"/>
              </a:rPr>
              <a:t>Stenotrophomonas</a:t>
            </a:r>
            <a:r>
              <a:rPr lang="es-ES" sz="12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200" i="1" dirty="0" err="1">
                <a:solidFill>
                  <a:srgbClr val="000000"/>
                </a:solidFill>
                <a:latin typeface="Arial"/>
              </a:rPr>
              <a:t>maltophilia</a:t>
            </a:r>
            <a:r>
              <a:rPr lang="es-ES" sz="1200" i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s-ES" sz="1200" i="1" dirty="0" err="1">
                <a:solidFill>
                  <a:srgbClr val="000000"/>
                </a:solidFill>
                <a:latin typeface="Arial"/>
              </a:rPr>
              <a:t>Streptococcus</a:t>
            </a:r>
            <a:r>
              <a:rPr lang="es-ES" sz="12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200" i="1" dirty="0" err="1">
                <a:solidFill>
                  <a:srgbClr val="000000"/>
                </a:solidFill>
                <a:latin typeface="Arial"/>
              </a:rPr>
              <a:t>pneumoniae</a:t>
            </a:r>
            <a:r>
              <a:rPr lang="es-ES" sz="1200" i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es-ES" sz="1200" i="1" dirty="0" err="1">
                <a:solidFill>
                  <a:srgbClr val="000000"/>
                </a:solidFill>
                <a:latin typeface="Arial"/>
              </a:rPr>
              <a:t>Citrobacter</a:t>
            </a:r>
            <a:r>
              <a:rPr lang="es-ES" sz="12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200" i="1" dirty="0" err="1">
                <a:solidFill>
                  <a:srgbClr val="000000"/>
                </a:solidFill>
                <a:latin typeface="Arial"/>
              </a:rPr>
              <a:t>koseri</a:t>
            </a:r>
            <a:r>
              <a:rPr lang="es-ES" sz="1200" dirty="0">
                <a:solidFill>
                  <a:srgbClr val="000000"/>
                </a:solidFill>
                <a:latin typeface="Arial"/>
              </a:rPr>
              <a:t>).</a:t>
            </a:r>
          </a:p>
          <a:p>
            <a:endParaRPr lang="es-ES" dirty="0"/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FE3303AF-B82E-7BF4-38DF-979B2195C4B0}"/>
              </a:ext>
            </a:extLst>
          </p:cNvPr>
          <p:cNvSpPr/>
          <p:nvPr/>
        </p:nvSpPr>
        <p:spPr>
          <a:xfrm>
            <a:off x="110067" y="2243666"/>
            <a:ext cx="4952999" cy="89131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6478C0E-6627-4D35-0FC1-C3B70BD95D2E}"/>
              </a:ext>
            </a:extLst>
          </p:cNvPr>
          <p:cNvSpPr txBox="1"/>
          <p:nvPr/>
        </p:nvSpPr>
        <p:spPr>
          <a:xfrm>
            <a:off x="319740" y="2294467"/>
            <a:ext cx="4623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000000"/>
                </a:solidFill>
                <a:latin typeface="Arial"/>
              </a:rPr>
              <a:t>-Hallazgos endoscópicos (36 %)</a:t>
            </a:r>
          </a:p>
          <a:p>
            <a:r>
              <a:rPr lang="es-ES" sz="1200" dirty="0">
                <a:solidFill>
                  <a:srgbClr val="000000"/>
                </a:solidFill>
                <a:latin typeface="Arial"/>
              </a:rPr>
              <a:t>• </a:t>
            </a:r>
            <a:r>
              <a:rPr lang="es-ES" sz="1200" dirty="0" err="1">
                <a:solidFill>
                  <a:srgbClr val="000000"/>
                </a:solidFill>
                <a:latin typeface="Arial"/>
              </a:rPr>
              <a:t>Traqueobroncomalacia</a:t>
            </a:r>
            <a:endParaRPr lang="es-ES" sz="1200" dirty="0">
              <a:solidFill>
                <a:srgbClr val="000000"/>
              </a:solidFill>
              <a:latin typeface="Arial"/>
            </a:endParaRPr>
          </a:p>
          <a:p>
            <a:r>
              <a:rPr lang="es-ES" sz="1200" dirty="0">
                <a:solidFill>
                  <a:srgbClr val="000000"/>
                </a:solidFill>
                <a:latin typeface="Arial"/>
              </a:rPr>
              <a:t>• Colapso dinámico</a:t>
            </a:r>
          </a:p>
          <a:p>
            <a:r>
              <a:rPr lang="es-ES" sz="1200" dirty="0">
                <a:solidFill>
                  <a:srgbClr val="000000"/>
                </a:solidFill>
                <a:latin typeface="Arial"/>
              </a:rPr>
              <a:t>• Estenosis bronquiales</a:t>
            </a:r>
          </a:p>
          <a:p>
            <a:endParaRPr lang="es-ES" dirty="0"/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270F719A-2479-CEBF-35AE-27F532A1C867}"/>
              </a:ext>
            </a:extLst>
          </p:cNvPr>
          <p:cNvSpPr/>
          <p:nvPr/>
        </p:nvSpPr>
        <p:spPr>
          <a:xfrm>
            <a:off x="110067" y="3835056"/>
            <a:ext cx="5664201" cy="122801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2BBF9E8-A41D-56A0-95DD-98D985969C10}"/>
              </a:ext>
            </a:extLst>
          </p:cNvPr>
          <p:cNvSpPr txBox="1"/>
          <p:nvPr/>
        </p:nvSpPr>
        <p:spPr>
          <a:xfrm>
            <a:off x="319740" y="3920067"/>
            <a:ext cx="55653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solidFill>
                  <a:srgbClr val="000000"/>
                </a:solidFill>
                <a:latin typeface="Arial"/>
              </a:rPr>
              <a:t>• La FBC con biopsia bronquial fue un procedimiento seguro en esta cohorte.</a:t>
            </a:r>
          </a:p>
          <a:p>
            <a:pPr algn="just"/>
            <a:r>
              <a:rPr lang="es-ES" sz="1200" dirty="0">
                <a:solidFill>
                  <a:srgbClr val="000000"/>
                </a:solidFill>
                <a:latin typeface="Arial"/>
              </a:rPr>
              <a:t>• No se registraron complicaciones.</a:t>
            </a:r>
          </a:p>
          <a:p>
            <a:pPr algn="just"/>
            <a:r>
              <a:rPr lang="es-ES" sz="1200" dirty="0">
                <a:solidFill>
                  <a:srgbClr val="000000"/>
                </a:solidFill>
                <a:latin typeface="Arial"/>
              </a:rPr>
              <a:t>• Se identificaron alteraciones endoscópicas en el 36 %.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rgbClr val="000000"/>
                </a:solidFill>
                <a:latin typeface="Arial"/>
              </a:rPr>
              <a:t>Se identificaron </a:t>
            </a:r>
            <a:r>
              <a:rPr lang="es-ES" sz="1200" dirty="0" err="1">
                <a:solidFill>
                  <a:srgbClr val="000000"/>
                </a:solidFill>
                <a:latin typeface="Arial"/>
              </a:rPr>
              <a:t>MPPs</a:t>
            </a:r>
            <a:r>
              <a:rPr lang="es-ES" sz="1200" dirty="0">
                <a:solidFill>
                  <a:srgbClr val="000000"/>
                </a:solidFill>
                <a:latin typeface="Arial"/>
              </a:rPr>
              <a:t> en el 36 %.</a:t>
            </a:r>
          </a:p>
          <a:p>
            <a:pPr algn="just"/>
            <a:r>
              <a:rPr lang="es-ES" sz="1200" dirty="0">
                <a:solidFill>
                  <a:srgbClr val="000000"/>
                </a:solidFill>
                <a:latin typeface="Arial"/>
              </a:rPr>
              <a:t>• En el 100 %, la información obtenida tuvo impacto clínico directo. 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307</Words>
  <Application>Microsoft Macintosh PowerPoint</Application>
  <PresentationFormat>Presentación en pantalla (16:9)</PresentationFormat>
  <Paragraphs>49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11</vt:i4>
      </vt:variant>
      <vt:variant>
        <vt:lpstr>Títulos de diapositiva</vt:lpstr>
      </vt:variant>
      <vt:variant>
        <vt:i4>2</vt:i4>
      </vt:variant>
    </vt:vector>
  </HeadingPairs>
  <TitlesOfParts>
    <vt:vector size="18" baseType="lpstr">
      <vt:lpstr>Arial</vt:lpstr>
      <vt:lpstr>Calibri</vt:lpstr>
      <vt:lpstr>Symbol</vt:lpstr>
      <vt:lpstr>Times New Roman</vt:lpstr>
      <vt:lpstr>Wingdings</vt:lpstr>
      <vt:lpstr>Tema de Office</vt:lpstr>
      <vt:lpstr>Tema de Office</vt:lpstr>
      <vt:lpstr>Tema de Office</vt:lpstr>
      <vt:lpstr>Tema de Office</vt:lpstr>
      <vt:lpstr>Tema de Office</vt:lpstr>
      <vt:lpstr>Tema de Office</vt:lpstr>
      <vt:lpstr>Tema de Office</vt:lpstr>
      <vt:lpstr>Tema de Office</vt:lpstr>
      <vt:lpstr>Tema de Office</vt:lpstr>
      <vt:lpstr>Tema de Office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CLARA</dc:creator>
  <dc:description/>
  <cp:lastModifiedBy>Alberto Alvarez Napoles</cp:lastModifiedBy>
  <cp:revision>8</cp:revision>
  <dcterms:created xsi:type="dcterms:W3CDTF">2025-10-16T09:08:13Z</dcterms:created>
  <dcterms:modified xsi:type="dcterms:W3CDTF">2026-02-28T20:59:05Z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2</vt:i4>
  </property>
</Properties>
</file>