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0" r:id="rId3"/>
  </p:sldIdLst>
  <p:sldSz cx="9144000" cy="5143500" type="screen16x9"/>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00"/>
    <a:srgbClr val="125F57"/>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5854"/>
    <p:restoredTop sz="94656"/>
  </p:normalViewPr>
  <p:slideViewPr>
    <p:cSldViewPr>
      <p:cViewPr varScale="1">
        <p:scale>
          <a:sx n="143" d="100"/>
          <a:sy n="143" d="100"/>
        </p:scale>
        <p:origin x="1656" y="184"/>
      </p:cViewPr>
      <p:guideLst>
        <p:guide orient="horz" pos="162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BC23609-4D35-E642-B33F-5F12B9A73DAA}" type="doc">
      <dgm:prSet loTypeId="urn:microsoft.com/office/officeart/2005/8/layout/list1" loCatId="" qsTypeId="urn:microsoft.com/office/officeart/2005/8/quickstyle/simple1" qsCatId="simple" csTypeId="urn:microsoft.com/office/officeart/2005/8/colors/colorful4" csCatId="colorful" phldr="1"/>
      <dgm:spPr/>
      <dgm:t>
        <a:bodyPr/>
        <a:lstStyle/>
        <a:p>
          <a:endParaRPr lang="es-MX"/>
        </a:p>
      </dgm:t>
    </dgm:pt>
    <dgm:pt modelId="{0DBE1822-50E3-6142-A71C-D7595C0361DE}">
      <dgm:prSet phldrT="[Texto]" custT="1"/>
      <dgm:spPr/>
      <dgm:t>
        <a:bodyPr/>
        <a:lstStyle/>
        <a:p>
          <a:r>
            <a:rPr lang="es-ES" sz="1050" dirty="0">
              <a:latin typeface="Arial" panose="020B0604020202020204" pitchFamily="34" charset="0"/>
              <a:cs typeface="Arial" panose="020B0604020202020204" pitchFamily="34" charset="0"/>
            </a:rPr>
            <a:t>Destaca que la variable distancia x peso no muestra influencia sobre la desaturación al esfuerzo. Tras eliminar las covariables no significativas en el modelo final (R</a:t>
          </a:r>
          <a:r>
            <a:rPr lang="es-ES" sz="1050" baseline="30000" dirty="0">
              <a:latin typeface="Arial" panose="020B0604020202020204" pitchFamily="34" charset="0"/>
              <a:cs typeface="Arial" panose="020B0604020202020204" pitchFamily="34" charset="0"/>
            </a:rPr>
            <a:t>2</a:t>
          </a:r>
          <a:r>
            <a:rPr lang="es-ES" sz="1050" dirty="0">
              <a:latin typeface="Arial" panose="020B0604020202020204" pitchFamily="34" charset="0"/>
              <a:cs typeface="Arial" panose="020B0604020202020204" pitchFamily="34" charset="0"/>
            </a:rPr>
            <a:t> ajustado: </a:t>
          </a:r>
          <a:r>
            <a:rPr lang="es-MX" sz="1050" dirty="0">
              <a:latin typeface="Arial" panose="020B0604020202020204" pitchFamily="34" charset="0"/>
              <a:cs typeface="Arial" panose="020B0604020202020204" pitchFamily="34" charset="0"/>
            </a:rPr>
            <a:t>0</a:t>
          </a:r>
          <a:r>
            <a:rPr lang="es-ES" sz="1050" dirty="0">
              <a:latin typeface="Arial" panose="020B0604020202020204" pitchFamily="34" charset="0"/>
              <a:cs typeface="Arial" panose="020B0604020202020204" pitchFamily="34" charset="0"/>
            </a:rPr>
            <a:t>,224; p: 0,001) únicamente el FEV</a:t>
          </a:r>
          <a:r>
            <a:rPr lang="es-ES" sz="1050" baseline="-25000" dirty="0">
              <a:latin typeface="Arial" panose="020B0604020202020204" pitchFamily="34" charset="0"/>
              <a:cs typeface="Arial" panose="020B0604020202020204" pitchFamily="34" charset="0"/>
            </a:rPr>
            <a:t>1</a:t>
          </a:r>
          <a:r>
            <a:rPr lang="es-ES" sz="1050" dirty="0">
              <a:latin typeface="Arial" panose="020B0604020202020204" pitchFamily="34" charset="0"/>
              <a:cs typeface="Arial" panose="020B0604020202020204" pitchFamily="34" charset="0"/>
            </a:rPr>
            <a:t> y el trabajo al esfuerzo determinado por el producto distancia x IMC fueron las variables que se mantuvieron en el modelo.</a:t>
          </a:r>
          <a:r>
            <a:rPr lang="es-MX" sz="1050" dirty="0">
              <a:latin typeface="Arial" panose="020B0604020202020204" pitchFamily="34" charset="0"/>
              <a:cs typeface="Arial" panose="020B0604020202020204" pitchFamily="34" charset="0"/>
            </a:rPr>
            <a:t> </a:t>
          </a:r>
        </a:p>
      </dgm:t>
    </dgm:pt>
    <dgm:pt modelId="{FC5EDF3F-73F8-7349-9162-7DC38F80EC27}" type="parTrans" cxnId="{A21C4ADD-DA12-2E46-BED7-23063EF5B097}">
      <dgm:prSet/>
      <dgm:spPr/>
      <dgm:t>
        <a:bodyPr/>
        <a:lstStyle/>
        <a:p>
          <a:endParaRPr lang="es-MX" sz="1050">
            <a:latin typeface="Arial" panose="020B0604020202020204" pitchFamily="34" charset="0"/>
            <a:cs typeface="Arial" panose="020B0604020202020204" pitchFamily="34" charset="0"/>
          </a:endParaRPr>
        </a:p>
      </dgm:t>
    </dgm:pt>
    <dgm:pt modelId="{1689DFF8-EAE4-C24E-896F-87BA8F8DBA3A}" type="sibTrans" cxnId="{A21C4ADD-DA12-2E46-BED7-23063EF5B097}">
      <dgm:prSet/>
      <dgm:spPr/>
      <dgm:t>
        <a:bodyPr/>
        <a:lstStyle/>
        <a:p>
          <a:endParaRPr lang="es-MX" sz="1050">
            <a:latin typeface="Arial" panose="020B0604020202020204" pitchFamily="34" charset="0"/>
            <a:cs typeface="Arial" panose="020B0604020202020204" pitchFamily="34" charset="0"/>
          </a:endParaRPr>
        </a:p>
      </dgm:t>
    </dgm:pt>
    <dgm:pt modelId="{886F2F39-0CE5-9F4A-ADA6-BBB116C46241}">
      <dgm:prSet phldrT="[Texto]" custT="1"/>
      <dgm:spPr>
        <a:solidFill>
          <a:schemeClr val="accent5">
            <a:lumMod val="50000"/>
          </a:schemeClr>
        </a:solidFill>
      </dgm:spPr>
      <dgm:t>
        <a:bodyPr lIns="0" tIns="0" rIns="0" bIns="0" anchor="ctr" anchorCtr="0"/>
        <a:lstStyle/>
        <a:p>
          <a:r>
            <a:rPr lang="es-MX" sz="1050" dirty="0">
              <a:latin typeface="Arial" panose="020B0604020202020204" pitchFamily="34" charset="0"/>
              <a:cs typeface="Arial" panose="020B0604020202020204" pitchFamily="34" charset="0"/>
            </a:rPr>
            <a:t>  RESULTADOS A DESTACAR:</a:t>
          </a:r>
        </a:p>
      </dgm:t>
    </dgm:pt>
    <dgm:pt modelId="{F51A5D22-B195-0645-8C40-8CFD418236F6}" type="sibTrans" cxnId="{6780B124-53C1-164B-BA20-209D8C036DE8}">
      <dgm:prSet/>
      <dgm:spPr/>
      <dgm:t>
        <a:bodyPr/>
        <a:lstStyle/>
        <a:p>
          <a:endParaRPr lang="es-MX" sz="1050">
            <a:latin typeface="Arial" panose="020B0604020202020204" pitchFamily="34" charset="0"/>
            <a:cs typeface="Arial" panose="020B0604020202020204" pitchFamily="34" charset="0"/>
          </a:endParaRPr>
        </a:p>
      </dgm:t>
    </dgm:pt>
    <dgm:pt modelId="{07991DEF-E1A6-A54C-9E32-69750E691677}" type="parTrans" cxnId="{6780B124-53C1-164B-BA20-209D8C036DE8}">
      <dgm:prSet/>
      <dgm:spPr/>
      <dgm:t>
        <a:bodyPr/>
        <a:lstStyle/>
        <a:p>
          <a:endParaRPr lang="es-MX" sz="1050">
            <a:latin typeface="Arial" panose="020B0604020202020204" pitchFamily="34" charset="0"/>
            <a:cs typeface="Arial" panose="020B0604020202020204" pitchFamily="34" charset="0"/>
          </a:endParaRPr>
        </a:p>
      </dgm:t>
    </dgm:pt>
    <dgm:pt modelId="{7D8690B5-AFEB-2549-BF48-0BE3BA670D18}" type="pres">
      <dgm:prSet presAssocID="{BBC23609-4D35-E642-B33F-5F12B9A73DAA}" presName="linear" presStyleCnt="0">
        <dgm:presLayoutVars>
          <dgm:dir/>
          <dgm:animLvl val="lvl"/>
          <dgm:resizeHandles val="exact"/>
        </dgm:presLayoutVars>
      </dgm:prSet>
      <dgm:spPr/>
    </dgm:pt>
    <dgm:pt modelId="{20955445-211F-A14A-85B0-BF715F61ACDC}" type="pres">
      <dgm:prSet presAssocID="{886F2F39-0CE5-9F4A-ADA6-BBB116C46241}" presName="parentLin" presStyleCnt="0"/>
      <dgm:spPr/>
    </dgm:pt>
    <dgm:pt modelId="{9388844F-0229-D847-9A76-4C3A4BE040ED}" type="pres">
      <dgm:prSet presAssocID="{886F2F39-0CE5-9F4A-ADA6-BBB116C46241}" presName="parentLeftMargin" presStyleLbl="node1" presStyleIdx="0" presStyleCnt="1"/>
      <dgm:spPr/>
    </dgm:pt>
    <dgm:pt modelId="{3733CC56-893E-2A41-9995-8A560284A0E4}" type="pres">
      <dgm:prSet presAssocID="{886F2F39-0CE5-9F4A-ADA6-BBB116C46241}" presName="parentText" presStyleLbl="node1" presStyleIdx="0" presStyleCnt="1">
        <dgm:presLayoutVars>
          <dgm:chMax val="0"/>
          <dgm:bulletEnabled val="1"/>
        </dgm:presLayoutVars>
      </dgm:prSet>
      <dgm:spPr/>
    </dgm:pt>
    <dgm:pt modelId="{F1065202-06A5-D04A-8842-2EEB811FE3DB}" type="pres">
      <dgm:prSet presAssocID="{886F2F39-0CE5-9F4A-ADA6-BBB116C46241}" presName="negativeSpace" presStyleCnt="0"/>
      <dgm:spPr/>
    </dgm:pt>
    <dgm:pt modelId="{562C3943-A2DD-EC4A-9FF6-28E701506DEA}" type="pres">
      <dgm:prSet presAssocID="{886F2F39-0CE5-9F4A-ADA6-BBB116C46241}" presName="childText" presStyleLbl="conFgAcc1" presStyleIdx="0" presStyleCnt="1">
        <dgm:presLayoutVars>
          <dgm:bulletEnabled val="1"/>
        </dgm:presLayoutVars>
      </dgm:prSet>
      <dgm:spPr/>
    </dgm:pt>
  </dgm:ptLst>
  <dgm:cxnLst>
    <dgm:cxn modelId="{5A296A17-2406-A54F-BA79-1570E3EE4209}" type="presOf" srcId="{0DBE1822-50E3-6142-A71C-D7595C0361DE}" destId="{562C3943-A2DD-EC4A-9FF6-28E701506DEA}" srcOrd="0" destOrd="0" presId="urn:microsoft.com/office/officeart/2005/8/layout/list1"/>
    <dgm:cxn modelId="{6780B124-53C1-164B-BA20-209D8C036DE8}" srcId="{BBC23609-4D35-E642-B33F-5F12B9A73DAA}" destId="{886F2F39-0CE5-9F4A-ADA6-BBB116C46241}" srcOrd="0" destOrd="0" parTransId="{07991DEF-E1A6-A54C-9E32-69750E691677}" sibTransId="{F51A5D22-B195-0645-8C40-8CFD418236F6}"/>
    <dgm:cxn modelId="{25328242-6313-FE41-8460-B340B12A2023}" type="presOf" srcId="{BBC23609-4D35-E642-B33F-5F12B9A73DAA}" destId="{7D8690B5-AFEB-2549-BF48-0BE3BA670D18}" srcOrd="0" destOrd="0" presId="urn:microsoft.com/office/officeart/2005/8/layout/list1"/>
    <dgm:cxn modelId="{FE113A79-7FFC-DE47-8951-1A38910D9350}" type="presOf" srcId="{886F2F39-0CE5-9F4A-ADA6-BBB116C46241}" destId="{3733CC56-893E-2A41-9995-8A560284A0E4}" srcOrd="1" destOrd="0" presId="urn:microsoft.com/office/officeart/2005/8/layout/list1"/>
    <dgm:cxn modelId="{ED8358B0-3FC1-E64C-A368-ED54677DC92C}" type="presOf" srcId="{886F2F39-0CE5-9F4A-ADA6-BBB116C46241}" destId="{9388844F-0229-D847-9A76-4C3A4BE040ED}" srcOrd="0" destOrd="0" presId="urn:microsoft.com/office/officeart/2005/8/layout/list1"/>
    <dgm:cxn modelId="{A21C4ADD-DA12-2E46-BED7-23063EF5B097}" srcId="{886F2F39-0CE5-9F4A-ADA6-BBB116C46241}" destId="{0DBE1822-50E3-6142-A71C-D7595C0361DE}" srcOrd="0" destOrd="0" parTransId="{FC5EDF3F-73F8-7349-9162-7DC38F80EC27}" sibTransId="{1689DFF8-EAE4-C24E-896F-87BA8F8DBA3A}"/>
    <dgm:cxn modelId="{8FDC5245-F8A1-6C41-827F-E5865231A7E9}" type="presParOf" srcId="{7D8690B5-AFEB-2549-BF48-0BE3BA670D18}" destId="{20955445-211F-A14A-85B0-BF715F61ACDC}" srcOrd="0" destOrd="0" presId="urn:microsoft.com/office/officeart/2005/8/layout/list1"/>
    <dgm:cxn modelId="{F6EF1E6A-D59F-3945-960D-7EEF967FDE60}" type="presParOf" srcId="{20955445-211F-A14A-85B0-BF715F61ACDC}" destId="{9388844F-0229-D847-9A76-4C3A4BE040ED}" srcOrd="0" destOrd="0" presId="urn:microsoft.com/office/officeart/2005/8/layout/list1"/>
    <dgm:cxn modelId="{7923013C-AD9B-3D43-ABAD-CAAC719AFD87}" type="presParOf" srcId="{20955445-211F-A14A-85B0-BF715F61ACDC}" destId="{3733CC56-893E-2A41-9995-8A560284A0E4}" srcOrd="1" destOrd="0" presId="urn:microsoft.com/office/officeart/2005/8/layout/list1"/>
    <dgm:cxn modelId="{73D50849-B81E-F641-A86B-16A4EE56B856}" type="presParOf" srcId="{7D8690B5-AFEB-2549-BF48-0BE3BA670D18}" destId="{F1065202-06A5-D04A-8842-2EEB811FE3DB}" srcOrd="1" destOrd="0" presId="urn:microsoft.com/office/officeart/2005/8/layout/list1"/>
    <dgm:cxn modelId="{4F56FDAC-E34B-304D-9647-18324579229A}" type="presParOf" srcId="{7D8690B5-AFEB-2549-BF48-0BE3BA670D18}" destId="{562C3943-A2DD-EC4A-9FF6-28E701506DEA}" srcOrd="2"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2C3943-A2DD-EC4A-9FF6-28E701506DEA}">
      <dsp:nvSpPr>
        <dsp:cNvPr id="0" name=""/>
        <dsp:cNvSpPr/>
      </dsp:nvSpPr>
      <dsp:spPr>
        <a:xfrm>
          <a:off x="0" y="235193"/>
          <a:ext cx="4003430" cy="1370250"/>
        </a:xfrm>
        <a:prstGeom prst="rect">
          <a:avLst/>
        </a:prstGeom>
        <a:solidFill>
          <a:schemeClr val="lt1">
            <a:alpha val="90000"/>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10711" tIns="312420" rIns="310711" bIns="78232" numCol="1" spcCol="1270" anchor="t" anchorCtr="0">
          <a:noAutofit/>
        </a:bodyPr>
        <a:lstStyle/>
        <a:p>
          <a:pPr marL="57150" lvl="1" indent="-57150" algn="l" defTabSz="466725">
            <a:lnSpc>
              <a:spcPct val="90000"/>
            </a:lnSpc>
            <a:spcBef>
              <a:spcPct val="0"/>
            </a:spcBef>
            <a:spcAft>
              <a:spcPct val="15000"/>
            </a:spcAft>
            <a:buChar char="•"/>
          </a:pPr>
          <a:r>
            <a:rPr lang="es-ES" sz="1050" kern="1200" dirty="0">
              <a:latin typeface="Arial" panose="020B0604020202020204" pitchFamily="34" charset="0"/>
              <a:cs typeface="Arial" panose="020B0604020202020204" pitchFamily="34" charset="0"/>
            </a:rPr>
            <a:t>Destaca que la variable distancia x peso no muestra influencia sobre la desaturación al esfuerzo. Tras eliminar las covariables no significativas en el modelo final (R</a:t>
          </a:r>
          <a:r>
            <a:rPr lang="es-ES" sz="1050" kern="1200" baseline="30000" dirty="0">
              <a:latin typeface="Arial" panose="020B0604020202020204" pitchFamily="34" charset="0"/>
              <a:cs typeface="Arial" panose="020B0604020202020204" pitchFamily="34" charset="0"/>
            </a:rPr>
            <a:t>2</a:t>
          </a:r>
          <a:r>
            <a:rPr lang="es-ES" sz="1050" kern="1200" dirty="0">
              <a:latin typeface="Arial" panose="020B0604020202020204" pitchFamily="34" charset="0"/>
              <a:cs typeface="Arial" panose="020B0604020202020204" pitchFamily="34" charset="0"/>
            </a:rPr>
            <a:t> ajustado: </a:t>
          </a:r>
          <a:r>
            <a:rPr lang="es-MX" sz="1050" kern="1200" dirty="0">
              <a:latin typeface="Arial" panose="020B0604020202020204" pitchFamily="34" charset="0"/>
              <a:cs typeface="Arial" panose="020B0604020202020204" pitchFamily="34" charset="0"/>
            </a:rPr>
            <a:t>0</a:t>
          </a:r>
          <a:r>
            <a:rPr lang="es-ES" sz="1050" kern="1200" dirty="0">
              <a:latin typeface="Arial" panose="020B0604020202020204" pitchFamily="34" charset="0"/>
              <a:cs typeface="Arial" panose="020B0604020202020204" pitchFamily="34" charset="0"/>
            </a:rPr>
            <a:t>,224; p: 0,001) únicamente el FEV</a:t>
          </a:r>
          <a:r>
            <a:rPr lang="es-ES" sz="1050" kern="1200" baseline="-25000" dirty="0">
              <a:latin typeface="Arial" panose="020B0604020202020204" pitchFamily="34" charset="0"/>
              <a:cs typeface="Arial" panose="020B0604020202020204" pitchFamily="34" charset="0"/>
            </a:rPr>
            <a:t>1</a:t>
          </a:r>
          <a:r>
            <a:rPr lang="es-ES" sz="1050" kern="1200" dirty="0">
              <a:latin typeface="Arial" panose="020B0604020202020204" pitchFamily="34" charset="0"/>
              <a:cs typeface="Arial" panose="020B0604020202020204" pitchFamily="34" charset="0"/>
            </a:rPr>
            <a:t> y el trabajo al esfuerzo determinado por el producto distancia x IMC fueron las variables que se mantuvieron en el modelo.</a:t>
          </a:r>
          <a:r>
            <a:rPr lang="es-MX" sz="1050" kern="1200" dirty="0">
              <a:latin typeface="Arial" panose="020B0604020202020204" pitchFamily="34" charset="0"/>
              <a:cs typeface="Arial" panose="020B0604020202020204" pitchFamily="34" charset="0"/>
            </a:rPr>
            <a:t> </a:t>
          </a:r>
        </a:p>
      </dsp:txBody>
      <dsp:txXfrm>
        <a:off x="0" y="235193"/>
        <a:ext cx="4003430" cy="1370250"/>
      </dsp:txXfrm>
    </dsp:sp>
    <dsp:sp modelId="{3733CC56-893E-2A41-9995-8A560284A0E4}">
      <dsp:nvSpPr>
        <dsp:cNvPr id="0" name=""/>
        <dsp:cNvSpPr/>
      </dsp:nvSpPr>
      <dsp:spPr>
        <a:xfrm>
          <a:off x="200171" y="13793"/>
          <a:ext cx="2802401" cy="442800"/>
        </a:xfrm>
        <a:prstGeom prst="roundRect">
          <a:avLst/>
        </a:prstGeom>
        <a:solidFill>
          <a:schemeClr val="accent5">
            <a:lumMod val="50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l" defTabSz="466725">
            <a:lnSpc>
              <a:spcPct val="90000"/>
            </a:lnSpc>
            <a:spcBef>
              <a:spcPct val="0"/>
            </a:spcBef>
            <a:spcAft>
              <a:spcPct val="35000"/>
            </a:spcAft>
            <a:buNone/>
          </a:pPr>
          <a:r>
            <a:rPr lang="es-MX" sz="1050" kern="1200" dirty="0">
              <a:latin typeface="Arial" panose="020B0604020202020204" pitchFamily="34" charset="0"/>
              <a:cs typeface="Arial" panose="020B0604020202020204" pitchFamily="34" charset="0"/>
            </a:rPr>
            <a:t>  RESULTADOS A DESTACAR:</a:t>
          </a:r>
        </a:p>
      </dsp:txBody>
      <dsp:txXfrm>
        <a:off x="221787" y="35409"/>
        <a:ext cx="2759169" cy="399568"/>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685800" y="1597819"/>
            <a:ext cx="7772400" cy="1102519"/>
          </a:xfrm>
        </p:spPr>
        <p:txBody>
          <a:bodyPr/>
          <a:lstStyle/>
          <a:p>
            <a:r>
              <a:rPr lang="es-ES"/>
              <a:t>Haga clic para modificar el estilo de título del patrón</a:t>
            </a:r>
          </a:p>
        </p:txBody>
      </p:sp>
      <p:sp>
        <p:nvSpPr>
          <p:cNvPr id="3" name="2 Subtítulo"/>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3305176"/>
            <a:ext cx="7772400" cy="1021556"/>
          </a:xfrm>
        </p:spPr>
        <p:txBody>
          <a:bodyPr anchor="t"/>
          <a:lstStyle>
            <a:lvl1pPr algn="l">
              <a:defRPr sz="4000" b="1" cap="all"/>
            </a:lvl1pPr>
          </a:lstStyle>
          <a:p>
            <a:r>
              <a:rPr lang="es-ES"/>
              <a:t>Haga clic para modificar el estilo de título del patrón</a:t>
            </a:r>
          </a:p>
        </p:txBody>
      </p:sp>
      <p:sp>
        <p:nvSpPr>
          <p:cNvPr id="3" name="2 Marcador de texto"/>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el estilo de texto del patrón</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contenido"/>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contenido"/>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a:t>Haga clic para modificar el estilo de título del patrón</a:t>
            </a:r>
          </a:p>
        </p:txBody>
      </p:sp>
      <p:sp>
        <p:nvSpPr>
          <p:cNvPr id="3" name="2 Marcador de texto"/>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3 Marcador de contenido"/>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4 Marcador de texto"/>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5 Marcador de contenido"/>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6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8" name="7 Marcador de pie de página"/>
          <p:cNvSpPr>
            <a:spLocks noGrp="1"/>
          </p:cNvSpPr>
          <p:nvPr>
            <p:ph type="ftr" sz="quarter" idx="11"/>
          </p:nvPr>
        </p:nvSpPr>
        <p:spPr/>
        <p:txBody>
          <a:bodyPr/>
          <a:lstStyle/>
          <a:p>
            <a:endParaRPr lang="es-ES"/>
          </a:p>
        </p:txBody>
      </p:sp>
      <p:sp>
        <p:nvSpPr>
          <p:cNvPr id="9" name="8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4" name="3 Marcador de pie de página"/>
          <p:cNvSpPr>
            <a:spLocks noGrp="1"/>
          </p:cNvSpPr>
          <p:nvPr>
            <p:ph type="ftr" sz="quarter" idx="11"/>
          </p:nvPr>
        </p:nvSpPr>
        <p:spPr/>
        <p:txBody>
          <a:bodyPr/>
          <a:lstStyle/>
          <a:p>
            <a:endParaRPr lang="es-ES"/>
          </a:p>
        </p:txBody>
      </p:sp>
      <p:sp>
        <p:nvSpPr>
          <p:cNvPr id="5" name="4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3" name="2 Marcador de pie de página"/>
          <p:cNvSpPr>
            <a:spLocks noGrp="1"/>
          </p:cNvSpPr>
          <p:nvPr>
            <p:ph type="ftr" sz="quarter" idx="11"/>
          </p:nvPr>
        </p:nvSpPr>
        <p:spPr/>
        <p:txBody>
          <a:bodyPr/>
          <a:lstStyle/>
          <a:p>
            <a:endParaRPr lang="es-ES"/>
          </a:p>
        </p:txBody>
      </p:sp>
      <p:sp>
        <p:nvSpPr>
          <p:cNvPr id="4" name="3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1" y="204787"/>
            <a:ext cx="3008313" cy="871538"/>
          </a:xfrm>
        </p:spPr>
        <p:txBody>
          <a:bodyPr anchor="b"/>
          <a:lstStyle>
            <a:lvl1pPr algn="l">
              <a:defRPr sz="2000" b="1"/>
            </a:lvl1pPr>
          </a:lstStyle>
          <a:p>
            <a:r>
              <a:rPr lang="es-ES"/>
              <a:t>Haga clic para modificar el estilo de título del patrón</a:t>
            </a:r>
          </a:p>
        </p:txBody>
      </p:sp>
      <p:sp>
        <p:nvSpPr>
          <p:cNvPr id="3" name="2 Marcador de contenido"/>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texto"/>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3600450"/>
            <a:ext cx="5486400" cy="425054"/>
          </a:xfrm>
        </p:spPr>
        <p:txBody>
          <a:bodyPr anchor="b"/>
          <a:lstStyle>
            <a:lvl1pPr algn="l">
              <a:defRPr sz="2000" b="1"/>
            </a:lvl1pPr>
          </a:lstStyle>
          <a:p>
            <a:r>
              <a:rPr lang="es-ES"/>
              <a:t>Haga clic para modificar el estilo de título del patrón</a:t>
            </a:r>
          </a:p>
        </p:txBody>
      </p:sp>
      <p:sp>
        <p:nvSpPr>
          <p:cNvPr id="3" name="2 Marcador de posición de imagen"/>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3 Marcador de texto"/>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el estilo de texto del patrón</a:t>
            </a:r>
          </a:p>
        </p:txBody>
      </p:sp>
      <p:sp>
        <p:nvSpPr>
          <p:cNvPr id="5" name="4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6" name="5 Marcador de pie de página"/>
          <p:cNvSpPr>
            <a:spLocks noGrp="1"/>
          </p:cNvSpPr>
          <p:nvPr>
            <p:ph type="ftr" sz="quarter" idx="11"/>
          </p:nvPr>
        </p:nvSpPr>
        <p:spPr/>
        <p:txBody>
          <a:bodyPr/>
          <a:lstStyle/>
          <a:p>
            <a:endParaRPr lang="es-ES"/>
          </a:p>
        </p:txBody>
      </p:sp>
      <p:sp>
        <p:nvSpPr>
          <p:cNvPr id="7" name="6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t>Haga clic para modificar el estilo de título del patrón</a:t>
            </a:r>
          </a:p>
        </p:txBody>
      </p:sp>
      <p:sp>
        <p:nvSpPr>
          <p:cNvPr id="3" name="2 Marcador de texto vertical"/>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205979"/>
            <a:ext cx="2057400" cy="4388644"/>
          </a:xfrm>
        </p:spPr>
        <p:txBody>
          <a:bodyPr vert="eaVert"/>
          <a:lstStyle/>
          <a:p>
            <a:r>
              <a:rPr lang="es-ES"/>
              <a:t>Haga clic para modificar el estilo de título del patrón</a:t>
            </a:r>
          </a:p>
        </p:txBody>
      </p:sp>
      <p:sp>
        <p:nvSpPr>
          <p:cNvPr id="3" name="2 Marcador de texto vertical"/>
          <p:cNvSpPr>
            <a:spLocks noGrp="1"/>
          </p:cNvSpPr>
          <p:nvPr>
            <p:ph type="body" orient="vert" idx="1"/>
          </p:nvPr>
        </p:nvSpPr>
        <p:spPr>
          <a:xfrm>
            <a:off x="457200" y="205979"/>
            <a:ext cx="6019800" cy="4388644"/>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10"/>
          </p:nvPr>
        </p:nvSpPr>
        <p:spPr/>
        <p:txBody>
          <a:bodyPr/>
          <a:lstStyle/>
          <a:p>
            <a:fld id="{F469DB00-2053-4AAB-8B89-0CCA588B7F6D}" type="datetimeFigureOut">
              <a:rPr lang="es-ES" smtClean="0"/>
              <a:pPr/>
              <a:t>2/3/26</a:t>
            </a:fld>
            <a:endParaRPr lang="es-ES"/>
          </a:p>
        </p:txBody>
      </p:sp>
      <p:sp>
        <p:nvSpPr>
          <p:cNvPr id="5" name="4 Marcador de pie de página"/>
          <p:cNvSpPr>
            <a:spLocks noGrp="1"/>
          </p:cNvSpPr>
          <p:nvPr>
            <p:ph type="ftr" sz="quarter" idx="11"/>
          </p:nvPr>
        </p:nvSpPr>
        <p:spPr/>
        <p:txBody>
          <a:bodyPr/>
          <a:lstStyle/>
          <a:p>
            <a:endParaRPr lang="es-ES"/>
          </a:p>
        </p:txBody>
      </p:sp>
      <p:sp>
        <p:nvSpPr>
          <p:cNvPr id="6" name="5 Marcador de número de diapositiva"/>
          <p:cNvSpPr>
            <a:spLocks noGrp="1"/>
          </p:cNvSpPr>
          <p:nvPr>
            <p:ph type="sldNum" sz="quarter" idx="12"/>
          </p:nvPr>
        </p:nvSpPr>
        <p:spPr/>
        <p:txBody>
          <a:bodyPr/>
          <a:lstStyle/>
          <a:p>
            <a:fld id="{D5675A31-0ED0-4809-9147-0F3AF105D0BE}" type="slidenum">
              <a:rPr lang="es-ES" smtClean="0"/>
              <a:pPr/>
              <a:t>‹Nº›</a:t>
            </a:fld>
            <a:endParaRPr lang="es-E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1 Marcador de título"/>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2 Marcador de texto"/>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3 Marcador de fecha"/>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F469DB00-2053-4AAB-8B89-0CCA588B7F6D}" type="datetimeFigureOut">
              <a:rPr lang="es-ES" smtClean="0"/>
              <a:pPr/>
              <a:t>2/3/26</a:t>
            </a:fld>
            <a:endParaRPr lang="es-ES"/>
          </a:p>
        </p:txBody>
      </p:sp>
      <p:sp>
        <p:nvSpPr>
          <p:cNvPr id="5" name="4 Marcador de pie de página"/>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5 Marcador de número de diapositiva"/>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D5675A31-0ED0-4809-9147-0F3AF105D0BE}" type="slidenum">
              <a:rPr lang="es-ES" smtClean="0"/>
              <a:pPr/>
              <a:t>‹Nº›</a:t>
            </a:fld>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8" Type="http://schemas.openxmlformats.org/officeDocument/2006/relationships/image" Target="../media/image3.emf"/><Relationship Id="rId3" Type="http://schemas.openxmlformats.org/officeDocument/2006/relationships/diagramLayout" Target="../diagrams/layout1.xml"/><Relationship Id="rId7" Type="http://schemas.openxmlformats.org/officeDocument/2006/relationships/image" Target="../media/image2.emf"/><Relationship Id="rId2" Type="http://schemas.openxmlformats.org/officeDocument/2006/relationships/diagramData" Target="../diagrams/data1.xml"/><Relationship Id="rId1" Type="http://schemas.openxmlformats.org/officeDocument/2006/relationships/slideLayout" Target="../slideLayouts/slideLayout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C49FFFB9-1BED-6482-C3AB-95EEA1C62BB2}"/>
              </a:ext>
            </a:extLst>
          </p:cNvPr>
          <p:cNvSpPr txBox="1"/>
          <p:nvPr/>
        </p:nvSpPr>
        <p:spPr>
          <a:xfrm>
            <a:off x="1361094" y="42621"/>
            <a:ext cx="7524836" cy="523220"/>
          </a:xfrm>
          <a:prstGeom prst="rect">
            <a:avLst/>
          </a:prstGeom>
          <a:noFill/>
          <a:ln w="50800" cmpd="sng">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pPr algn="ctr"/>
            <a:r>
              <a:rPr lang="es-MX" sz="1400" b="1" dirty="0">
                <a:latin typeface="Arial" panose="020B0604020202020204" pitchFamily="34" charset="0"/>
              </a:rPr>
              <a:t>CÁLCULO DE TRABAJO AL ESFUERZO AJUSTADO POR ÍNDICE DE MASA CORPORAL FRENTE A PESO CORPORAL EN LA EPOC. ESTUDIO TRANSVERSAL </a:t>
            </a:r>
            <a:endParaRPr lang="es-ES" sz="1400" b="1" dirty="0">
              <a:effectLst/>
              <a:latin typeface="Arial" panose="020B0604020202020204" pitchFamily="34" charset="0"/>
              <a:ea typeface="Calibri" panose="020F0502020204030204" pitchFamily="34" charset="0"/>
              <a:cs typeface="Arial" panose="020B0604020202020204" pitchFamily="34" charset="0"/>
            </a:endParaRPr>
          </a:p>
        </p:txBody>
      </p:sp>
      <p:sp>
        <p:nvSpPr>
          <p:cNvPr id="3" name="CuadroTexto 2">
            <a:extLst>
              <a:ext uri="{FF2B5EF4-FFF2-40B4-BE49-F238E27FC236}">
                <a16:creationId xmlns:a16="http://schemas.microsoft.com/office/drawing/2014/main" id="{C7CCE725-C8F9-E60C-0E4F-4C59A1EC4CEA}"/>
              </a:ext>
            </a:extLst>
          </p:cNvPr>
          <p:cNvSpPr txBox="1"/>
          <p:nvPr/>
        </p:nvSpPr>
        <p:spPr>
          <a:xfrm>
            <a:off x="2168733" y="987574"/>
            <a:ext cx="2183771" cy="261610"/>
          </a:xfrm>
          <a:prstGeom prst="rect">
            <a:avLst/>
          </a:prstGeom>
          <a:solidFill>
            <a:srgbClr val="125F57"/>
          </a:solidFill>
          <a:ln w="50800" cmpd="dbl">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pPr algn="r"/>
            <a:r>
              <a:rPr lang="es-MX" sz="1100" b="1" dirty="0">
                <a:solidFill>
                  <a:schemeClr val="bg1"/>
                </a:solidFill>
                <a:latin typeface="Arial" panose="020B0604020202020204" pitchFamily="34" charset="0"/>
                <a:ea typeface="Verdana" panose="020B0604030504040204" pitchFamily="34" charset="0"/>
                <a:cs typeface="Arial" panose="020B0604020202020204" pitchFamily="34" charset="0"/>
              </a:rPr>
              <a:t>INTRODUCCIÓN Y OBJETIVO</a:t>
            </a:r>
            <a:endParaRPr lang="es-MX" sz="1100" dirty="0">
              <a:solidFill>
                <a:schemeClr val="bg1"/>
              </a:solidFill>
              <a:effectLst/>
              <a:latin typeface="Arial" panose="020B0604020202020204" pitchFamily="34" charset="0"/>
              <a:ea typeface="Verdana" panose="020B0604030504040204" pitchFamily="34" charset="0"/>
              <a:cs typeface="Arial" panose="020B0604020202020204" pitchFamily="34" charset="0"/>
            </a:endParaRPr>
          </a:p>
        </p:txBody>
      </p:sp>
      <p:sp>
        <p:nvSpPr>
          <p:cNvPr id="4" name="CuadroTexto 3">
            <a:extLst>
              <a:ext uri="{FF2B5EF4-FFF2-40B4-BE49-F238E27FC236}">
                <a16:creationId xmlns:a16="http://schemas.microsoft.com/office/drawing/2014/main" id="{5CBBA96D-677D-EE4B-3460-06D6190C07E0}"/>
              </a:ext>
            </a:extLst>
          </p:cNvPr>
          <p:cNvSpPr txBox="1"/>
          <p:nvPr/>
        </p:nvSpPr>
        <p:spPr>
          <a:xfrm>
            <a:off x="38912" y="1228566"/>
            <a:ext cx="4378712" cy="1477328"/>
          </a:xfrm>
          <a:prstGeom prst="rect">
            <a:avLst/>
          </a:prstGeom>
          <a:noFill/>
          <a:ln w="50800" cmpd="dbl">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pPr algn="just"/>
            <a:r>
              <a:rPr lang="es-ES" sz="1000" dirty="0">
                <a:solidFill>
                  <a:srgbClr val="000000"/>
                </a:solidFill>
                <a:effectLst/>
                <a:latin typeface="Arial" panose="020B0604020202020204" pitchFamily="34" charset="0"/>
                <a:ea typeface="Tahoma" panose="020B0604030504040204" pitchFamily="34" charset="0"/>
                <a:cs typeface="Arial" panose="020B0604020202020204" pitchFamily="34" charset="0"/>
              </a:rPr>
              <a:t>La desaturación al esfuerzo es un hallazgo frecuente en pacientes con enfermedad pulmonar obstructiva crónica (EPOC). En estos enfermos la prueba de marcha de seis minutos (PM6M) determina capacidad y desaturación al esfuerzo. El cálculo del trabajo ajusta la carga física movilizada y es una estimación fisiológica del esfuerzo realizado. No obstante, la obesidad se determina generalmente por el índice de masa corporal (IMC). Nuestro objetivo fue comparar si el trabajo en la PM6M calculado por el IMC es una alternativa respecto al calculado por el peso corporal. </a:t>
            </a:r>
            <a:endParaRPr lang="es-ES" sz="1050" dirty="0">
              <a:solidFill>
                <a:srgbClr val="000000"/>
              </a:solidFill>
              <a:effectLst/>
              <a:latin typeface="Arial" panose="020B0604020202020204" pitchFamily="34" charset="0"/>
              <a:ea typeface="Tahoma" panose="020B0604030504040204" pitchFamily="34" charset="0"/>
              <a:cs typeface="Arial" panose="020B0604020202020204" pitchFamily="34" charset="0"/>
            </a:endParaRPr>
          </a:p>
        </p:txBody>
      </p:sp>
      <p:sp>
        <p:nvSpPr>
          <p:cNvPr id="5" name="CuadroTexto 4">
            <a:extLst>
              <a:ext uri="{FF2B5EF4-FFF2-40B4-BE49-F238E27FC236}">
                <a16:creationId xmlns:a16="http://schemas.microsoft.com/office/drawing/2014/main" id="{77FFDFF9-68B7-02F7-853B-B863A2D92DCC}"/>
              </a:ext>
            </a:extLst>
          </p:cNvPr>
          <p:cNvSpPr txBox="1"/>
          <p:nvPr/>
        </p:nvSpPr>
        <p:spPr>
          <a:xfrm>
            <a:off x="7164288" y="987574"/>
            <a:ext cx="1855872" cy="261610"/>
          </a:xfrm>
          <a:prstGeom prst="rect">
            <a:avLst/>
          </a:prstGeom>
          <a:solidFill>
            <a:srgbClr val="125F57"/>
          </a:solidFill>
          <a:ln w="50800" cmpd="dbl">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pPr algn="r"/>
            <a:r>
              <a:rPr lang="es-MX" sz="1100" b="1" dirty="0">
                <a:solidFill>
                  <a:schemeClr val="bg1"/>
                </a:solidFill>
                <a:latin typeface="Arial" panose="020B0604020202020204" pitchFamily="34" charset="0"/>
                <a:ea typeface="Verdana" panose="020B0604030504040204" pitchFamily="34" charset="0"/>
                <a:cs typeface="Arial" panose="020B0604020202020204" pitchFamily="34" charset="0"/>
              </a:rPr>
              <a:t>MATERIAL Y METODOS</a:t>
            </a:r>
            <a:endParaRPr lang="es-MX" sz="1100" dirty="0">
              <a:solidFill>
                <a:schemeClr val="bg1"/>
              </a:solidFill>
              <a:effectLst/>
              <a:latin typeface="Arial" panose="020B0604020202020204" pitchFamily="34" charset="0"/>
              <a:ea typeface="Verdana" panose="020B0604030504040204" pitchFamily="34" charset="0"/>
              <a:cs typeface="Arial" panose="020B0604020202020204" pitchFamily="34" charset="0"/>
            </a:endParaRPr>
          </a:p>
        </p:txBody>
      </p:sp>
      <p:sp>
        <p:nvSpPr>
          <p:cNvPr id="6" name="CuadroTexto 5">
            <a:extLst>
              <a:ext uri="{FF2B5EF4-FFF2-40B4-BE49-F238E27FC236}">
                <a16:creationId xmlns:a16="http://schemas.microsoft.com/office/drawing/2014/main" id="{CA6E00B0-DD43-13CF-8318-F33E16003561}"/>
              </a:ext>
            </a:extLst>
          </p:cNvPr>
          <p:cNvSpPr txBox="1"/>
          <p:nvPr/>
        </p:nvSpPr>
        <p:spPr>
          <a:xfrm>
            <a:off x="4672956" y="1228180"/>
            <a:ext cx="4432132" cy="1323439"/>
          </a:xfrm>
          <a:prstGeom prst="rect">
            <a:avLst/>
          </a:prstGeom>
          <a:noFill/>
        </p:spPr>
        <p:txBody>
          <a:bodyPr wrap="square">
            <a:spAutoFit/>
          </a:bodyPr>
          <a:lstStyle/>
          <a:p>
            <a:pPr algn="just"/>
            <a:r>
              <a:rPr lang="es-ES" sz="1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Estudio observacional de corte transversal en pacientes con EPOC (FEV1/FVC &lt;0,70) y una SpO2 basal &gt; 93% y que consecutivamente se les solicitó una prueba de marcha de 6 minutos (PM6M). Se utilizó el estadístico r de Pearson para determinar la relación entre el área de desaturación al esfuerzo con variables clínicas y con el trabajo durante la PM6M, éste valor calculado mediante el producto distancia x peso frente a distancia x IMC. </a:t>
            </a:r>
            <a:r>
              <a:rPr lang="es-ES" sz="1000" dirty="0">
                <a:solidFill>
                  <a:srgbClr val="222222"/>
                </a:solidFill>
                <a:latin typeface="Arial" panose="020B0604020202020204" pitchFamily="34" charset="0"/>
                <a:ea typeface="Times New Roman" panose="02020603050405020304" pitchFamily="18" charset="0"/>
                <a:cs typeface="Arial" panose="020B0604020202020204" pitchFamily="34" charset="0"/>
              </a:rPr>
              <a:t>S</a:t>
            </a:r>
            <a:r>
              <a:rPr lang="es-ES" sz="1000" dirty="0">
                <a:solidFill>
                  <a:srgbClr val="222222"/>
                </a:solidFill>
                <a:effectLst/>
                <a:latin typeface="Arial" panose="020B0604020202020204" pitchFamily="34" charset="0"/>
                <a:ea typeface="Times New Roman" panose="02020603050405020304" pitchFamily="18" charset="0"/>
                <a:cs typeface="Arial" panose="020B0604020202020204" pitchFamily="34" charset="0"/>
              </a:rPr>
              <a:t>e construyó un modelo de regresión lineal multivariante, incluyendo variables con un valor F y p&lt;0,05).</a:t>
            </a:r>
            <a:endParaRPr lang="es-MX" sz="1000" dirty="0">
              <a:effectLst/>
              <a:latin typeface="Arial" panose="020B0604020202020204" pitchFamily="34" charset="0"/>
              <a:ea typeface="Aptos" panose="020B0004020202020204" pitchFamily="34" charset="0"/>
              <a:cs typeface="Arial" panose="020B0604020202020204" pitchFamily="34" charset="0"/>
            </a:endParaRPr>
          </a:p>
        </p:txBody>
      </p:sp>
      <p:sp>
        <p:nvSpPr>
          <p:cNvPr id="7" name="CuadroTexto 6">
            <a:extLst>
              <a:ext uri="{FF2B5EF4-FFF2-40B4-BE49-F238E27FC236}">
                <a16:creationId xmlns:a16="http://schemas.microsoft.com/office/drawing/2014/main" id="{CF5659D4-EDFE-0E7A-126B-10F7FA1FDFC2}"/>
              </a:ext>
            </a:extLst>
          </p:cNvPr>
          <p:cNvSpPr txBox="1"/>
          <p:nvPr/>
        </p:nvSpPr>
        <p:spPr>
          <a:xfrm>
            <a:off x="7164288" y="2571750"/>
            <a:ext cx="1855872" cy="261610"/>
          </a:xfrm>
          <a:prstGeom prst="rect">
            <a:avLst/>
          </a:prstGeom>
          <a:solidFill>
            <a:srgbClr val="125F57"/>
          </a:solidFill>
          <a:ln w="50800" cmpd="dbl">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pPr algn="r"/>
            <a:r>
              <a:rPr lang="es-MX" sz="1100" b="1" dirty="0">
                <a:solidFill>
                  <a:schemeClr val="bg1"/>
                </a:solidFill>
                <a:latin typeface="Arial" panose="020B0604020202020204" pitchFamily="34" charset="0"/>
                <a:ea typeface="Verdana" panose="020B0604030504040204" pitchFamily="34" charset="0"/>
                <a:cs typeface="Arial" panose="020B0604020202020204" pitchFamily="34" charset="0"/>
              </a:rPr>
              <a:t>RESULTADOS</a:t>
            </a:r>
            <a:endParaRPr lang="es-MX" sz="1100" dirty="0">
              <a:solidFill>
                <a:schemeClr val="bg1"/>
              </a:solidFill>
              <a:effectLst/>
              <a:latin typeface="Arial" panose="020B0604020202020204" pitchFamily="34" charset="0"/>
              <a:ea typeface="Verdana" panose="020B0604030504040204" pitchFamily="34" charset="0"/>
              <a:cs typeface="Arial" panose="020B0604020202020204" pitchFamily="34" charset="0"/>
            </a:endParaRPr>
          </a:p>
        </p:txBody>
      </p:sp>
      <p:graphicFrame>
        <p:nvGraphicFramePr>
          <p:cNvPr id="8" name="Tabla 7">
            <a:extLst>
              <a:ext uri="{FF2B5EF4-FFF2-40B4-BE49-F238E27FC236}">
                <a16:creationId xmlns:a16="http://schemas.microsoft.com/office/drawing/2014/main" id="{3D77E6FE-901D-98D5-38D4-BA8A8F8EEAE0}"/>
              </a:ext>
            </a:extLst>
          </p:cNvPr>
          <p:cNvGraphicFramePr>
            <a:graphicFrameLocks noGrp="1"/>
          </p:cNvGraphicFramePr>
          <p:nvPr>
            <p:extLst>
              <p:ext uri="{D42A27DB-BD31-4B8C-83A1-F6EECF244321}">
                <p14:modId xmlns:p14="http://schemas.microsoft.com/office/powerpoint/2010/main" val="1493857788"/>
              </p:ext>
            </p:extLst>
          </p:nvPr>
        </p:nvGraphicFramePr>
        <p:xfrm>
          <a:off x="2447764" y="2915162"/>
          <a:ext cx="4284476" cy="1816828"/>
        </p:xfrm>
        <a:graphic>
          <a:graphicData uri="http://schemas.openxmlformats.org/drawingml/2006/table">
            <a:tbl>
              <a:tblPr firstRow="1" firstCol="1" bandRow="1">
                <a:tableStyleId>{ED083AE6-46FA-4A59-8FB0-9F97EB10719F}</a:tableStyleId>
              </a:tblPr>
              <a:tblGrid>
                <a:gridCol w="2142238">
                  <a:extLst>
                    <a:ext uri="{9D8B030D-6E8A-4147-A177-3AD203B41FA5}">
                      <a16:colId xmlns:a16="http://schemas.microsoft.com/office/drawing/2014/main" val="361318517"/>
                    </a:ext>
                  </a:extLst>
                </a:gridCol>
                <a:gridCol w="1008393">
                  <a:extLst>
                    <a:ext uri="{9D8B030D-6E8A-4147-A177-3AD203B41FA5}">
                      <a16:colId xmlns:a16="http://schemas.microsoft.com/office/drawing/2014/main" val="1681001455"/>
                    </a:ext>
                  </a:extLst>
                </a:gridCol>
                <a:gridCol w="1133845">
                  <a:extLst>
                    <a:ext uri="{9D8B030D-6E8A-4147-A177-3AD203B41FA5}">
                      <a16:colId xmlns:a16="http://schemas.microsoft.com/office/drawing/2014/main" val="1565082528"/>
                    </a:ext>
                  </a:extLst>
                </a:gridCol>
              </a:tblGrid>
              <a:tr h="224064">
                <a:tc>
                  <a:txBody>
                    <a:bodyPr/>
                    <a:lstStyle/>
                    <a:p>
                      <a:pPr>
                        <a:lnSpc>
                          <a:spcPct val="100000"/>
                        </a:lnSpc>
                        <a:spcAft>
                          <a:spcPts val="800"/>
                        </a:spcAft>
                      </a:pPr>
                      <a:r>
                        <a:rPr lang="es-ES" sz="950" dirty="0">
                          <a:effectLst/>
                          <a:latin typeface="Arial" panose="020B0604020202020204" pitchFamily="34" charset="0"/>
                          <a:cs typeface="Arial" panose="020B0604020202020204" pitchFamily="34" charset="0"/>
                        </a:rPr>
                        <a:t>N. total de pacientes</a:t>
                      </a:r>
                      <a:endParaRPr lang="es-MX" sz="950" dirty="0">
                        <a:effectLst/>
                        <a:latin typeface="Arial" panose="020B0604020202020204" pitchFamily="34" charset="0"/>
                        <a:ea typeface="Calibri" panose="020F0502020204030204" pitchFamily="34" charset="0"/>
                        <a:cs typeface="Arial" panose="020B0604020202020204" pitchFamily="34"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nSpc>
                          <a:spcPct val="100000"/>
                        </a:lnSpc>
                        <a:spcAft>
                          <a:spcPts val="800"/>
                        </a:spcAft>
                      </a:pPr>
                      <a:r>
                        <a:rPr lang="es-ES" sz="950" b="0" dirty="0">
                          <a:effectLst/>
                          <a:latin typeface="Arial" panose="020B0604020202020204" pitchFamily="34" charset="0"/>
                          <a:ea typeface="Calibri" panose="020F0502020204030204" pitchFamily="34" charset="0"/>
                          <a:cs typeface="Arial" panose="020B0604020202020204" pitchFamily="34" charset="0"/>
                        </a:rPr>
                        <a:t>73</a:t>
                      </a:r>
                      <a:endParaRPr lang="es-MX" sz="950" b="0" dirty="0">
                        <a:effectLst/>
                        <a:latin typeface="Arial" panose="020B0604020202020204" pitchFamily="34" charset="0"/>
                        <a:ea typeface="Calibri" panose="020F0502020204030204" pitchFamily="34" charset="0"/>
                        <a:cs typeface="Arial" panose="020B0604020202020204" pitchFamily="34"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s-MX"/>
                    </a:p>
                  </a:txBody>
                  <a:tcPr>
                    <a:lnL w="12700" cmpd="sng">
                      <a:noFill/>
                    </a:lnL>
                  </a:tcPr>
                </a:tc>
                <a:extLst>
                  <a:ext uri="{0D108BD9-81ED-4DB2-BD59-A6C34878D82A}">
                    <a16:rowId xmlns:a16="http://schemas.microsoft.com/office/drawing/2014/main" val="732133652"/>
                  </a:ext>
                </a:extLst>
              </a:tr>
              <a:tr h="224064">
                <a:tc>
                  <a:txBody>
                    <a:bodyPr/>
                    <a:lstStyle/>
                    <a:p>
                      <a:pPr>
                        <a:lnSpc>
                          <a:spcPct val="100000"/>
                        </a:lnSpc>
                        <a:spcAft>
                          <a:spcPts val="800"/>
                        </a:spcAft>
                      </a:pPr>
                      <a:r>
                        <a:rPr lang="es-ES" sz="950" dirty="0">
                          <a:effectLst/>
                          <a:latin typeface="Arial" panose="020B0604020202020204" pitchFamily="34" charset="0"/>
                          <a:cs typeface="Arial" panose="020B0604020202020204" pitchFamily="34" charset="0"/>
                        </a:rPr>
                        <a:t>Edad media</a:t>
                      </a:r>
                      <a:endParaRPr lang="es-MX" sz="950" dirty="0">
                        <a:effectLst/>
                        <a:latin typeface="Arial" panose="020B0604020202020204" pitchFamily="34" charset="0"/>
                        <a:ea typeface="Calibri" panose="020F0502020204030204" pitchFamily="34" charset="0"/>
                        <a:cs typeface="Arial" panose="020B0604020202020204" pitchFamily="34"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tc gridSpan="2">
                  <a:txBody>
                    <a:bodyPr/>
                    <a:lstStyle/>
                    <a:p>
                      <a:r>
                        <a:rPr lang="es-MX" sz="950" dirty="0">
                          <a:effectLst/>
                          <a:latin typeface="Arial" panose="020B0604020202020204" pitchFamily="34" charset="0"/>
                          <a:cs typeface="Arial" panose="020B0604020202020204" pitchFamily="34" charset="0"/>
                        </a:rPr>
                        <a:t>65 ± 3,9 años </a:t>
                      </a: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tc hMerge="1">
                  <a:txBody>
                    <a:bodyPr/>
                    <a:lstStyle/>
                    <a:p>
                      <a:endParaRPr lang="es-MX"/>
                    </a:p>
                  </a:txBody>
                  <a:tcPr>
                    <a:lnL w="12700" cmpd="sng">
                      <a:noFill/>
                    </a:lnL>
                  </a:tcPr>
                </a:tc>
                <a:extLst>
                  <a:ext uri="{0D108BD9-81ED-4DB2-BD59-A6C34878D82A}">
                    <a16:rowId xmlns:a16="http://schemas.microsoft.com/office/drawing/2014/main" val="3719836706"/>
                  </a:ext>
                </a:extLst>
              </a:tr>
              <a:tr h="224064">
                <a:tc>
                  <a:txBody>
                    <a:bodyPr/>
                    <a:lstStyle/>
                    <a:p>
                      <a:pPr>
                        <a:lnSpc>
                          <a:spcPct val="100000"/>
                        </a:lnSpc>
                        <a:spcAft>
                          <a:spcPts val="800"/>
                        </a:spcAft>
                      </a:pPr>
                      <a:r>
                        <a:rPr lang="es-ES" sz="950" dirty="0">
                          <a:effectLst/>
                          <a:latin typeface="Arial" panose="020B0604020202020204" pitchFamily="34" charset="0"/>
                          <a:cs typeface="Arial" panose="020B0604020202020204" pitchFamily="34" charset="0"/>
                        </a:rPr>
                        <a:t>Sexo</a:t>
                      </a:r>
                      <a:endParaRPr lang="es-MX" sz="950" dirty="0">
                        <a:effectLst/>
                        <a:latin typeface="Arial" panose="020B0604020202020204" pitchFamily="34" charset="0"/>
                        <a:ea typeface="Calibri" panose="020F0502020204030204" pitchFamily="34" charset="0"/>
                        <a:cs typeface="Arial" panose="020B0604020202020204" pitchFamily="34"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s-MX" sz="950" dirty="0">
                          <a:effectLst/>
                          <a:latin typeface="Arial" panose="020B0604020202020204" pitchFamily="34" charset="0"/>
                          <a:cs typeface="Arial" panose="020B0604020202020204" pitchFamily="34" charset="0"/>
                        </a:rPr>
                        <a:t>19.18% Mujeres</a:t>
                      </a:r>
                    </a:p>
                  </a:txBody>
                  <a:tcPr marL="45721" marR="45721" marT="36000" marB="36000" anchor="ctr">
                    <a:lnL w="12700" cap="flat" cmpd="sng" algn="ctr">
                      <a:solidFill>
                        <a:schemeClr val="tx1"/>
                      </a:solid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s-MX" sz="950" dirty="0">
                          <a:effectLst/>
                          <a:latin typeface="Arial" panose="020B0604020202020204" pitchFamily="34" charset="0"/>
                          <a:cs typeface="Arial" panose="020B0604020202020204" pitchFamily="34" charset="0"/>
                        </a:rPr>
                        <a:t>80.82% Hombres</a:t>
                      </a:r>
                    </a:p>
                  </a:txBody>
                  <a:tcPr marL="45721" marR="45721"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5861603"/>
                  </a:ext>
                </a:extLst>
              </a:tr>
              <a:tr h="224064">
                <a:tc>
                  <a:txBody>
                    <a:bodyPr/>
                    <a:lstStyle/>
                    <a:p>
                      <a:pPr marL="0" marR="0" indent="0" algn="l" defTabSz="914400" rtl="0" eaLnBrk="1" fontAlgn="auto" latinLnBrk="0" hangingPunct="1">
                        <a:lnSpc>
                          <a:spcPct val="100000"/>
                        </a:lnSpc>
                        <a:spcBef>
                          <a:spcPts val="0"/>
                        </a:spcBef>
                        <a:spcAft>
                          <a:spcPts val="800"/>
                        </a:spcAft>
                        <a:buClrTx/>
                        <a:buSzTx/>
                        <a:buFontTx/>
                        <a:buNone/>
                        <a:tabLst/>
                        <a:defRPr/>
                      </a:pPr>
                      <a:r>
                        <a:rPr lang="es-MX" sz="950" dirty="0">
                          <a:effectLst/>
                          <a:latin typeface="Arial" panose="020B0604020202020204" pitchFamily="34" charset="0"/>
                          <a:ea typeface="Calibri" panose="020F0502020204030204" pitchFamily="34" charset="0"/>
                          <a:cs typeface="Arial" panose="020B0604020202020204" pitchFamily="34" charset="0"/>
                        </a:rPr>
                        <a:t>Disnea MRCm </a:t>
                      </a: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tc gridSpan="2">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MX" sz="950" dirty="0">
                          <a:effectLst/>
                          <a:latin typeface="Helvetica" pitchFamily="2" charset="0"/>
                        </a:rPr>
                        <a:t>1,7 ± 0,53 </a:t>
                      </a: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950" dirty="0">
                        <a:effectLst/>
                        <a:latin typeface="Helvetica" pitchFamily="2" charset="0"/>
                      </a:endParaRPr>
                    </a:p>
                  </a:txBody>
                  <a:tcPr marL="45721" marR="45721" marT="36000" marB="36000"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extLst>
                  <a:ext uri="{0D108BD9-81ED-4DB2-BD59-A6C34878D82A}">
                    <a16:rowId xmlns:a16="http://schemas.microsoft.com/office/drawing/2014/main" val="1520232034"/>
                  </a:ext>
                </a:extLst>
              </a:tr>
              <a:tr h="224064">
                <a:tc>
                  <a:txBody>
                    <a:bodyPr/>
                    <a:lstStyle/>
                    <a:p>
                      <a:pPr>
                        <a:lnSpc>
                          <a:spcPct val="100000"/>
                        </a:lnSpc>
                        <a:spcAft>
                          <a:spcPts val="800"/>
                        </a:spcAft>
                      </a:pPr>
                      <a:r>
                        <a:rPr lang="es-ES" sz="950" dirty="0">
                          <a:effectLst/>
                          <a:latin typeface="Arial" panose="020B0604020202020204" pitchFamily="34" charset="0"/>
                          <a:ea typeface="Calibri" panose="020F0502020204030204" pitchFamily="34" charset="0"/>
                          <a:cs typeface="Arial" panose="020B0604020202020204" pitchFamily="34" charset="0"/>
                        </a:rPr>
                        <a:t>FEV1-PostBD:</a:t>
                      </a:r>
                      <a:endParaRPr lang="es-MX" sz="950" dirty="0">
                        <a:effectLst/>
                        <a:latin typeface="Arial" panose="020B0604020202020204" pitchFamily="34" charset="0"/>
                        <a:ea typeface="Calibri" panose="020F0502020204030204" pitchFamily="34" charset="0"/>
                        <a:cs typeface="Arial" panose="020B0604020202020204" pitchFamily="34"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950" dirty="0">
                          <a:effectLst/>
                          <a:latin typeface="Arial" panose="020B0604020202020204" pitchFamily="34" charset="0"/>
                          <a:ea typeface="Calibri" panose="020F0502020204030204" pitchFamily="34" charset="0"/>
                          <a:cs typeface="Arial" panose="020B0604020202020204" pitchFamily="34" charset="0"/>
                        </a:rPr>
                        <a:t>54 ± 8,3% </a:t>
                      </a:r>
                      <a:endParaRPr lang="es-MX" sz="950" dirty="0">
                        <a:effectLst/>
                        <a:latin typeface="Helvetica" pitchFamily="2" charset="0"/>
                      </a:endParaRPr>
                    </a:p>
                  </a:txBody>
                  <a:tcPr marL="45721" marR="45721" marT="36000" marB="3600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950" dirty="0">
                        <a:effectLst/>
                        <a:latin typeface="Helvetica" pitchFamily="2" charset="0"/>
                      </a:endParaRPr>
                    </a:p>
                  </a:txBody>
                  <a:tcPr marL="45721" marR="45721" marT="36000" marB="36000">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95320724"/>
                  </a:ext>
                </a:extLst>
              </a:tr>
              <a:tr h="224064">
                <a:tc>
                  <a:txBody>
                    <a:bodyPr/>
                    <a:lstStyle/>
                    <a:p>
                      <a:pPr>
                        <a:lnSpc>
                          <a:spcPct val="100000"/>
                        </a:lnSpc>
                        <a:spcAft>
                          <a:spcPts val="800"/>
                        </a:spcAft>
                      </a:pPr>
                      <a:r>
                        <a:rPr lang="es-ES" sz="950" dirty="0">
                          <a:effectLst/>
                          <a:latin typeface="Arial" panose="020B0604020202020204" pitchFamily="34" charset="0"/>
                          <a:cs typeface="Arial" panose="020B0604020202020204" pitchFamily="34" charset="0"/>
                        </a:rPr>
                        <a:t>CAT:</a:t>
                      </a:r>
                      <a:endParaRPr lang="es-MX" sz="950" dirty="0">
                        <a:effectLst/>
                        <a:latin typeface="Arial" panose="020B0604020202020204" pitchFamily="34" charset="0"/>
                        <a:ea typeface="Calibri" panose="020F0502020204030204" pitchFamily="34" charset="0"/>
                        <a:cs typeface="Arial" panose="020B0604020202020204" pitchFamily="34"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tc gridSpan="2">
                  <a:txBody>
                    <a:bodyPr/>
                    <a:lstStyle/>
                    <a:p>
                      <a:r>
                        <a:rPr kumimoji="0" lang="es-ES" sz="95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11,5 ± 2,49 </a:t>
                      </a:r>
                      <a:endParaRPr lang="es-MX" sz="950" b="0" dirty="0">
                        <a:effectLst/>
                        <a:latin typeface="Helvetica" pitchFamily="2" charset="0"/>
                      </a:endParaRPr>
                    </a:p>
                  </a:txBody>
                  <a:tcPr marL="45721" marR="45721" marT="36000" marB="360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s-MX" sz="950" dirty="0">
                        <a:effectLst/>
                        <a:latin typeface="Helvetica" pitchFamily="2" charset="0"/>
                      </a:endParaRPr>
                    </a:p>
                  </a:txBody>
                  <a:tcPr marL="45721" marR="45721" marT="36000" marB="3600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B0F0">
                        <a:alpha val="20000"/>
                      </a:srgbClr>
                    </a:solidFill>
                  </a:tcPr>
                </a:tc>
                <a:extLst>
                  <a:ext uri="{0D108BD9-81ED-4DB2-BD59-A6C34878D82A}">
                    <a16:rowId xmlns:a16="http://schemas.microsoft.com/office/drawing/2014/main" val="1121773614"/>
                  </a:ext>
                </a:extLst>
              </a:tr>
              <a:tr h="224064">
                <a:tc>
                  <a:txBody>
                    <a:bodyPr/>
                    <a:lstStyle/>
                    <a:p>
                      <a:pPr>
                        <a:lnSpc>
                          <a:spcPct val="100000"/>
                        </a:lnSpc>
                        <a:spcAft>
                          <a:spcPts val="800"/>
                        </a:spcAft>
                      </a:pPr>
                      <a:r>
                        <a:rPr lang="es-MX" sz="950" dirty="0">
                          <a:effectLst/>
                          <a:latin typeface="Arial" panose="020B0604020202020204" pitchFamily="34" charset="0"/>
                          <a:ea typeface="Calibri" panose="020F0502020204030204" pitchFamily="34" charset="0"/>
                          <a:cs typeface="Arial" panose="020B0604020202020204" pitchFamily="34" charset="0"/>
                        </a:rPr>
                        <a:t>Distancia en P6MM:</a:t>
                      </a:r>
                    </a:p>
                  </a:txBody>
                  <a:tcPr marL="45721" marR="45721"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gridSpan="2">
                  <a:txBody>
                    <a:bodyPr/>
                    <a:lstStyle/>
                    <a:p>
                      <a:r>
                        <a:rPr lang="es-MX" sz="950" dirty="0">
                          <a:effectLst/>
                          <a:latin typeface="Helvetica" pitchFamily="2" charset="0"/>
                        </a:rPr>
                        <a:t>375 ± 21,5 m </a:t>
                      </a:r>
                    </a:p>
                  </a:txBody>
                  <a:tcPr marL="45721" marR="45721"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20000"/>
                      </a:schemeClr>
                    </a:solidFill>
                  </a:tcPr>
                </a:tc>
                <a:tc hMerge="1">
                  <a:txBody>
                    <a:bodyPr/>
                    <a:lstStyle/>
                    <a:p>
                      <a:endParaRPr dirty="0"/>
                    </a:p>
                  </a:txBody>
                  <a:tcPr marL="45721" marR="45721" marT="45721" marB="45721" anchor="ctr">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521367300"/>
                  </a:ext>
                </a:extLst>
              </a:tr>
              <a:tr h="224064">
                <a:tc>
                  <a:txBody>
                    <a:bodyPr/>
                    <a:lstStyle/>
                    <a:p>
                      <a:pPr marL="0" marR="0" indent="0" algn="l" defTabSz="914400" rtl="0" eaLnBrk="1" fontAlgn="auto" latinLnBrk="0" hangingPunct="1">
                        <a:lnSpc>
                          <a:spcPct val="100000"/>
                        </a:lnSpc>
                        <a:spcBef>
                          <a:spcPts val="0"/>
                        </a:spcBef>
                        <a:spcAft>
                          <a:spcPts val="800"/>
                        </a:spcAft>
                        <a:buClrTx/>
                        <a:buSzTx/>
                        <a:buFontTx/>
                        <a:buNone/>
                        <a:tabLst/>
                        <a:defRPr/>
                      </a:pPr>
                      <a:r>
                        <a:rPr lang="es-MX" sz="950" dirty="0">
                          <a:effectLst/>
                          <a:latin typeface="Arial" panose="020B0604020202020204" pitchFamily="34" charset="0"/>
                          <a:ea typeface="Calibri" panose="020F0502020204030204" pitchFamily="34" charset="0"/>
                          <a:cs typeface="Arial" panose="020B0604020202020204" pitchFamily="34" charset="0"/>
                        </a:rPr>
                        <a:t>SpO2 media:</a:t>
                      </a:r>
                    </a:p>
                  </a:txBody>
                  <a:tcPr marL="45721" marR="45721"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alpha val="20000"/>
                      </a:schemeClr>
                    </a:solidFill>
                  </a:tcPr>
                </a:tc>
                <a:tc gridSpan="2">
                  <a:txBody>
                    <a:bodyPr/>
                    <a:lstStyle/>
                    <a:p>
                      <a:r>
                        <a:rPr lang="es-MX" sz="950" dirty="0">
                          <a:effectLst/>
                          <a:latin typeface="Arial" panose="020B0604020202020204" pitchFamily="34" charset="0"/>
                          <a:ea typeface="Calibri" panose="020F0502020204030204" pitchFamily="34" charset="0"/>
                          <a:cs typeface="Arial" panose="020B0604020202020204" pitchFamily="34" charset="0"/>
                        </a:rPr>
                        <a:t>91,6 ± 1,87%. </a:t>
                      </a:r>
                      <a:endParaRPr lang="es-MX" sz="950" dirty="0">
                        <a:effectLst/>
                        <a:latin typeface="Helvetica" pitchFamily="2" charset="0"/>
                      </a:endParaRPr>
                    </a:p>
                  </a:txBody>
                  <a:tcPr marL="45721" marR="45721" marT="45721" marB="4572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5">
                        <a:lumMod val="60000"/>
                        <a:lumOff val="40000"/>
                        <a:alpha val="20000"/>
                      </a:schemeClr>
                    </a:solidFill>
                  </a:tcPr>
                </a:tc>
                <a:tc hMerge="1">
                  <a:txBody>
                    <a:bodyPr/>
                    <a:lstStyle/>
                    <a:p>
                      <a:endParaRPr lang="es-MX"/>
                    </a:p>
                  </a:txBody>
                  <a:tcPr/>
                </a:tc>
                <a:extLst>
                  <a:ext uri="{0D108BD9-81ED-4DB2-BD59-A6C34878D82A}">
                    <a16:rowId xmlns:a16="http://schemas.microsoft.com/office/drawing/2014/main" val="1317035511"/>
                  </a:ext>
                </a:extLst>
              </a:tr>
            </a:tbl>
          </a:graphicData>
        </a:graphic>
      </p:graphicFrame>
      <p:sp>
        <p:nvSpPr>
          <p:cNvPr id="9" name="Cuadro de texto 2">
            <a:extLst>
              <a:ext uri="{FF2B5EF4-FFF2-40B4-BE49-F238E27FC236}">
                <a16:creationId xmlns:a16="http://schemas.microsoft.com/office/drawing/2014/main" id="{AD07FDAD-301E-5895-A90D-0F4CBC534F8F}"/>
              </a:ext>
            </a:extLst>
          </p:cNvPr>
          <p:cNvSpPr txBox="1">
            <a:spLocks noChangeArrowheads="1"/>
          </p:cNvSpPr>
          <p:nvPr/>
        </p:nvSpPr>
        <p:spPr bwMode="auto">
          <a:xfrm>
            <a:off x="2400645" y="4819602"/>
            <a:ext cx="4378713" cy="247650"/>
          </a:xfrm>
          <a:prstGeom prst="rect">
            <a:avLst/>
          </a:prstGeom>
          <a:noFill/>
          <a:ln w="9525">
            <a:solidFill>
              <a:schemeClr val="bg1"/>
            </a:solidFill>
            <a:miter lim="800000"/>
            <a:headEnd/>
            <a:tailEnd/>
          </a:ln>
        </p:spPr>
        <p:txBody>
          <a:bodyPr rot="0" vert="horz" wrap="square" lIns="91440" tIns="45720" rIns="91440" bIns="45720" anchor="t" anchorCtr="0">
            <a:noAutofit/>
          </a:bodyPr>
          <a:lstStyle/>
          <a:p>
            <a:pPr>
              <a:lnSpc>
                <a:spcPct val="107000"/>
              </a:lnSpc>
              <a:spcAft>
                <a:spcPts val="800"/>
              </a:spcAft>
            </a:pPr>
            <a:r>
              <a:rPr lang="es-ES" sz="900" b="1" dirty="0">
                <a:effectLst/>
                <a:latin typeface="Arial" panose="020B0604020202020204" pitchFamily="34" charset="0"/>
                <a:ea typeface="Calibri" panose="020F0502020204030204" pitchFamily="34" charset="0"/>
                <a:cs typeface="Times New Roman" panose="02020603050405020304" pitchFamily="18" charset="0"/>
              </a:rPr>
              <a:t>Tabla 1: </a:t>
            </a:r>
            <a:r>
              <a:rPr lang="es-ES" sz="900" dirty="0">
                <a:effectLst/>
                <a:latin typeface="Arial" panose="020B0604020202020204" pitchFamily="34" charset="0"/>
                <a:ea typeface="Calibri" panose="020F0502020204030204" pitchFamily="34" charset="0"/>
                <a:cs typeface="Times New Roman" panose="02020603050405020304" pitchFamily="18" charset="0"/>
              </a:rPr>
              <a:t>Características basales de pacientes</a:t>
            </a:r>
            <a:endParaRPr lang="es-MX" sz="105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CuadroTexto 11">
            <a:extLst>
              <a:ext uri="{FF2B5EF4-FFF2-40B4-BE49-F238E27FC236}">
                <a16:creationId xmlns:a16="http://schemas.microsoft.com/office/drawing/2014/main" id="{90168296-8663-A230-775F-4F113E509878}"/>
              </a:ext>
            </a:extLst>
          </p:cNvPr>
          <p:cNvSpPr txBox="1"/>
          <p:nvPr/>
        </p:nvSpPr>
        <p:spPr>
          <a:xfrm>
            <a:off x="2168733" y="493971"/>
            <a:ext cx="6138682" cy="246221"/>
          </a:xfrm>
          <a:prstGeom prst="rect">
            <a:avLst/>
          </a:prstGeom>
          <a:noFill/>
        </p:spPr>
        <p:txBody>
          <a:bodyPr wrap="square" lIns="0" tIns="0" rIns="0" bIns="0" anchor="ctr" anchorCtr="0">
            <a:spAutoFit/>
          </a:bodyPr>
          <a:lstStyle/>
          <a:p>
            <a:pPr algn="ctr"/>
            <a:r>
              <a:rPr lang="es-ES" sz="800" dirty="0">
                <a:latin typeface="Arial" panose="020B0604020202020204" pitchFamily="34" charset="0"/>
                <a:ea typeface="Calibri" panose="020F0502020204030204" pitchFamily="34" charset="0"/>
                <a:cs typeface="Arial" panose="020B0604020202020204" pitchFamily="34" charset="0"/>
              </a:rPr>
              <a:t>Mejía Romero, Juan Manuel</a:t>
            </a:r>
            <a:r>
              <a:rPr lang="es-ES" sz="800" baseline="30000" dirty="0">
                <a:latin typeface="Arial" panose="020B0604020202020204" pitchFamily="34" charset="0"/>
                <a:ea typeface="Calibri" panose="020F0502020204030204" pitchFamily="34" charset="0"/>
                <a:cs typeface="Arial" panose="020B0604020202020204" pitchFamily="34" charset="0"/>
              </a:rPr>
              <a:t>1</a:t>
            </a:r>
            <a:r>
              <a:rPr lang="es-ES" sz="800" dirty="0">
                <a:latin typeface="Arial" panose="020B0604020202020204" pitchFamily="34" charset="0"/>
                <a:ea typeface="Calibri" panose="020F0502020204030204" pitchFamily="34" charset="0"/>
                <a:cs typeface="Arial" panose="020B0604020202020204" pitchFamily="34" charset="0"/>
              </a:rPr>
              <a:t>; Muñoz </a:t>
            </a:r>
            <a:r>
              <a:rPr lang="es-ES" sz="800" dirty="0" err="1">
                <a:latin typeface="Arial" panose="020B0604020202020204" pitchFamily="34" charset="0"/>
                <a:ea typeface="Calibri" panose="020F0502020204030204" pitchFamily="34" charset="0"/>
                <a:cs typeface="Arial" panose="020B0604020202020204" pitchFamily="34" charset="0"/>
              </a:rPr>
              <a:t>Corroto</a:t>
            </a:r>
            <a:r>
              <a:rPr lang="es-ES" sz="800" dirty="0">
                <a:latin typeface="Arial" panose="020B0604020202020204" pitchFamily="34" charset="0"/>
                <a:ea typeface="Calibri" panose="020F0502020204030204" pitchFamily="34" charset="0"/>
                <a:cs typeface="Arial" panose="020B0604020202020204" pitchFamily="34" charset="0"/>
              </a:rPr>
              <a:t>, Cristina</a:t>
            </a:r>
            <a:r>
              <a:rPr lang="es-ES" sz="800" baseline="30000" dirty="0">
                <a:latin typeface="Arial" panose="020B0604020202020204" pitchFamily="34" charset="0"/>
                <a:ea typeface="Calibri" panose="020F0502020204030204" pitchFamily="34" charset="0"/>
                <a:cs typeface="Arial" panose="020B0604020202020204" pitchFamily="34" charset="0"/>
              </a:rPr>
              <a:t>1,2</a:t>
            </a:r>
            <a:r>
              <a:rPr lang="es-ES" sz="800" dirty="0">
                <a:latin typeface="Arial" panose="020B0604020202020204" pitchFamily="34" charset="0"/>
                <a:ea typeface="Calibri" panose="020F0502020204030204" pitchFamily="34" charset="0"/>
                <a:cs typeface="Arial" panose="020B0604020202020204" pitchFamily="34" charset="0"/>
              </a:rPr>
              <a:t>; González Najarro, Elena</a:t>
            </a:r>
            <a:r>
              <a:rPr lang="es-ES" sz="800" baseline="30000" dirty="0">
                <a:latin typeface="Arial" panose="020B0604020202020204" pitchFamily="34" charset="0"/>
                <a:ea typeface="Calibri" panose="020F0502020204030204" pitchFamily="34" charset="0"/>
                <a:cs typeface="Arial" panose="020B0604020202020204" pitchFamily="34" charset="0"/>
              </a:rPr>
              <a:t>1</a:t>
            </a:r>
            <a:r>
              <a:rPr lang="es-ES" sz="800" dirty="0">
                <a:latin typeface="Arial" panose="020B0604020202020204" pitchFamily="34" charset="0"/>
                <a:ea typeface="Calibri" panose="020F0502020204030204" pitchFamily="34" charset="0"/>
                <a:cs typeface="Arial" panose="020B0604020202020204" pitchFamily="34" charset="0"/>
              </a:rPr>
              <a:t>; Alicia Saavedra Villafruela</a:t>
            </a:r>
            <a:r>
              <a:rPr lang="es-ES" sz="800" baseline="30000" dirty="0">
                <a:latin typeface="Arial" panose="020B0604020202020204" pitchFamily="34" charset="0"/>
                <a:ea typeface="Calibri" panose="020F0502020204030204" pitchFamily="34" charset="0"/>
                <a:cs typeface="Arial" panose="020B0604020202020204" pitchFamily="34" charset="0"/>
              </a:rPr>
              <a:t>1</a:t>
            </a:r>
            <a:r>
              <a:rPr lang="es-ES" sz="800" dirty="0">
                <a:latin typeface="Arial" panose="020B0604020202020204" pitchFamily="34" charset="0"/>
                <a:ea typeface="Calibri" panose="020F0502020204030204" pitchFamily="34" charset="0"/>
                <a:cs typeface="Arial" panose="020B0604020202020204" pitchFamily="34" charset="0"/>
              </a:rPr>
              <a:t>; Javier Lamas Fernández </a:t>
            </a:r>
            <a:r>
              <a:rPr lang="es-ES" sz="800" baseline="30000" dirty="0">
                <a:latin typeface="Arial" panose="020B0604020202020204" pitchFamily="34" charset="0"/>
                <a:ea typeface="Calibri" panose="020F0502020204030204" pitchFamily="34" charset="0"/>
                <a:cs typeface="Arial" panose="020B0604020202020204" pitchFamily="34" charset="0"/>
              </a:rPr>
              <a:t>1</a:t>
            </a:r>
            <a:r>
              <a:rPr lang="es-ES" sz="800" dirty="0">
                <a:latin typeface="Arial" panose="020B0604020202020204" pitchFamily="34" charset="0"/>
                <a:ea typeface="Calibri" panose="020F0502020204030204" pitchFamily="34" charset="0"/>
                <a:cs typeface="Arial" panose="020B0604020202020204" pitchFamily="34" charset="0"/>
              </a:rPr>
              <a:t>; Roberto Martin De León </a:t>
            </a:r>
            <a:r>
              <a:rPr lang="es-ES" sz="800" baseline="30000" dirty="0">
                <a:latin typeface="Arial" panose="020B0604020202020204" pitchFamily="34" charset="0"/>
                <a:ea typeface="Calibri" panose="020F0502020204030204" pitchFamily="34" charset="0"/>
                <a:cs typeface="Arial" panose="020B0604020202020204" pitchFamily="34" charset="0"/>
              </a:rPr>
              <a:t>1,2</a:t>
            </a:r>
            <a:r>
              <a:rPr lang="es-ES" sz="800" dirty="0">
                <a:latin typeface="Arial" panose="020B0604020202020204" pitchFamily="34" charset="0"/>
                <a:ea typeface="Calibri" panose="020F0502020204030204" pitchFamily="34" charset="0"/>
                <a:cs typeface="Arial" panose="020B0604020202020204" pitchFamily="34" charset="0"/>
              </a:rPr>
              <a:t> Jurado Gámez, Bernabé </a:t>
            </a:r>
            <a:r>
              <a:rPr lang="es-ES" sz="800" baseline="30000" dirty="0">
                <a:latin typeface="Arial" panose="020B0604020202020204" pitchFamily="34" charset="0"/>
                <a:ea typeface="Calibri" panose="020F0502020204030204" pitchFamily="34" charset="0"/>
                <a:cs typeface="Arial" panose="020B0604020202020204" pitchFamily="34" charset="0"/>
              </a:rPr>
              <a:t>1,2</a:t>
            </a:r>
            <a:r>
              <a:rPr lang="es-ES" sz="800" dirty="0">
                <a:latin typeface="Arial" panose="020B0604020202020204" pitchFamily="34" charset="0"/>
                <a:ea typeface="Calibri" panose="020F0502020204030204" pitchFamily="34" charset="0"/>
                <a:cs typeface="Arial" panose="020B0604020202020204" pitchFamily="34" charset="0"/>
              </a:rPr>
              <a:t>. </a:t>
            </a:r>
            <a:endParaRPr lang="es-MX" sz="800" dirty="0">
              <a:effectLst/>
              <a:latin typeface="Arial" panose="020B0604020202020204" pitchFamily="34" charset="0"/>
              <a:ea typeface="Calibri" panose="020F0502020204030204" pitchFamily="34" charset="0"/>
              <a:cs typeface="Arial" panose="020B0604020202020204" pitchFamily="34" charset="0"/>
            </a:endParaRPr>
          </a:p>
        </p:txBody>
      </p:sp>
      <p:sp>
        <p:nvSpPr>
          <p:cNvPr id="13" name="CuadroTexto 12">
            <a:extLst>
              <a:ext uri="{FF2B5EF4-FFF2-40B4-BE49-F238E27FC236}">
                <a16:creationId xmlns:a16="http://schemas.microsoft.com/office/drawing/2014/main" id="{6259FC48-E5C1-04C4-C966-596813D5AF60}"/>
              </a:ext>
            </a:extLst>
          </p:cNvPr>
          <p:cNvSpPr txBox="1"/>
          <p:nvPr/>
        </p:nvSpPr>
        <p:spPr>
          <a:xfrm>
            <a:off x="1444353" y="780453"/>
            <a:ext cx="7358318" cy="261610"/>
          </a:xfrm>
          <a:prstGeom prst="rect">
            <a:avLst/>
          </a:prstGeom>
          <a:noFill/>
        </p:spPr>
        <p:txBody>
          <a:bodyPr wrap="square" lIns="0" tIns="0" rIns="0" bIns="0" anchor="ctr" anchorCtr="0">
            <a:noAutofit/>
          </a:bodyPr>
          <a:lstStyle/>
          <a:p>
            <a:pPr algn="ctr"/>
            <a:r>
              <a:rPr lang="es-ES" sz="800" baseline="30000" dirty="0">
                <a:effectLst/>
                <a:latin typeface="Arial" panose="020B0604020202020204" pitchFamily="34" charset="0"/>
                <a:ea typeface="Calibri" panose="020F0502020204030204" pitchFamily="34" charset="0"/>
                <a:cs typeface="Arial" panose="020B0604020202020204" pitchFamily="34" charset="0"/>
              </a:rPr>
              <a:t>1</a:t>
            </a:r>
            <a:r>
              <a:rPr lang="es-ES" sz="800" dirty="0">
                <a:effectLst/>
                <a:latin typeface="Arial" panose="020B0604020202020204" pitchFamily="34" charset="0"/>
                <a:ea typeface="Calibri" panose="020F0502020204030204" pitchFamily="34" charset="0"/>
                <a:cs typeface="Arial" panose="020B0604020202020204" pitchFamily="34" charset="0"/>
              </a:rPr>
              <a:t>Servicio de Neumología, Hospital Universitario Reina Sofía, Córdoba. </a:t>
            </a:r>
            <a:r>
              <a:rPr lang="es-ES" sz="800" baseline="30000" dirty="0">
                <a:effectLst/>
                <a:latin typeface="Arial" panose="020B0604020202020204" pitchFamily="34" charset="0"/>
                <a:ea typeface="Calibri" panose="020F0502020204030204" pitchFamily="34" charset="0"/>
                <a:cs typeface="Arial" panose="020B0604020202020204" pitchFamily="34" charset="0"/>
              </a:rPr>
              <a:t>2</a:t>
            </a:r>
            <a:r>
              <a:rPr lang="es-ES" sz="800" dirty="0">
                <a:effectLst/>
                <a:latin typeface="Arial" panose="020B0604020202020204" pitchFamily="34" charset="0"/>
                <a:ea typeface="Calibri" panose="020F0502020204030204" pitchFamily="34" charset="0"/>
                <a:cs typeface="Arial" panose="020B0604020202020204" pitchFamily="34" charset="0"/>
              </a:rPr>
              <a:t>Instituto Maimónides de Investigación Biomédica de Córdoba. Universidad de Córdoba.</a:t>
            </a:r>
          </a:p>
          <a:p>
            <a:pPr algn="ctr"/>
            <a:endParaRPr lang="es-ES" sz="800" dirty="0">
              <a:effectLst/>
              <a:latin typeface="Arial" panose="020B0604020202020204" pitchFamily="34" charset="0"/>
              <a:ea typeface="Calibri" panose="020F0502020204030204" pitchFamily="34" charset="0"/>
              <a:cs typeface="Arial" panose="020B0604020202020204" pitchFamily="34" charset="0"/>
            </a:endParaRPr>
          </a:p>
        </p:txBody>
      </p:sp>
      <p:cxnSp>
        <p:nvCxnSpPr>
          <p:cNvPr id="15" name="Conector recto 14">
            <a:extLst>
              <a:ext uri="{FF2B5EF4-FFF2-40B4-BE49-F238E27FC236}">
                <a16:creationId xmlns:a16="http://schemas.microsoft.com/office/drawing/2014/main" id="{9C2FC1FB-E0B8-5122-450C-44136B2F1B21}"/>
              </a:ext>
            </a:extLst>
          </p:cNvPr>
          <p:cNvCxnSpPr>
            <a:cxnSpLocks/>
          </p:cNvCxnSpPr>
          <p:nvPr/>
        </p:nvCxnSpPr>
        <p:spPr>
          <a:xfrm flipH="1">
            <a:off x="123840" y="1249184"/>
            <a:ext cx="4228664" cy="0"/>
          </a:xfrm>
          <a:prstGeom prst="line">
            <a:avLst/>
          </a:prstGeom>
          <a:ln>
            <a:solidFill>
              <a:srgbClr val="125F57"/>
            </a:solidFill>
          </a:ln>
        </p:spPr>
        <p:style>
          <a:lnRef idx="1">
            <a:schemeClr val="accent1"/>
          </a:lnRef>
          <a:fillRef idx="0">
            <a:schemeClr val="accent1"/>
          </a:fillRef>
          <a:effectRef idx="0">
            <a:schemeClr val="accent1"/>
          </a:effectRef>
          <a:fontRef idx="minor">
            <a:schemeClr val="tx1"/>
          </a:fontRef>
        </p:style>
      </p:cxnSp>
      <p:cxnSp>
        <p:nvCxnSpPr>
          <p:cNvPr id="17" name="Conector recto 16">
            <a:extLst>
              <a:ext uri="{FF2B5EF4-FFF2-40B4-BE49-F238E27FC236}">
                <a16:creationId xmlns:a16="http://schemas.microsoft.com/office/drawing/2014/main" id="{8A419177-5462-5E33-AF0F-3732A7C272CF}"/>
              </a:ext>
            </a:extLst>
          </p:cNvPr>
          <p:cNvCxnSpPr>
            <a:cxnSpLocks/>
          </p:cNvCxnSpPr>
          <p:nvPr/>
        </p:nvCxnSpPr>
        <p:spPr>
          <a:xfrm flipH="1">
            <a:off x="4738076" y="1249184"/>
            <a:ext cx="4222940" cy="0"/>
          </a:xfrm>
          <a:prstGeom prst="line">
            <a:avLst/>
          </a:prstGeom>
          <a:ln>
            <a:solidFill>
              <a:srgbClr val="125F57"/>
            </a:solidFill>
          </a:ln>
        </p:spPr>
        <p:style>
          <a:lnRef idx="1">
            <a:schemeClr val="accent1"/>
          </a:lnRef>
          <a:fillRef idx="0">
            <a:schemeClr val="accent1"/>
          </a:fillRef>
          <a:effectRef idx="0">
            <a:schemeClr val="accent1"/>
          </a:effectRef>
          <a:fontRef idx="minor">
            <a:schemeClr val="tx1"/>
          </a:fontRef>
        </p:style>
      </p:cxnSp>
      <p:cxnSp>
        <p:nvCxnSpPr>
          <p:cNvPr id="18" name="Conector recto 17">
            <a:extLst>
              <a:ext uri="{FF2B5EF4-FFF2-40B4-BE49-F238E27FC236}">
                <a16:creationId xmlns:a16="http://schemas.microsoft.com/office/drawing/2014/main" id="{10945103-CDA5-2FD4-75AD-AAC171A3B2E6}"/>
              </a:ext>
            </a:extLst>
          </p:cNvPr>
          <p:cNvCxnSpPr>
            <a:cxnSpLocks/>
          </p:cNvCxnSpPr>
          <p:nvPr/>
        </p:nvCxnSpPr>
        <p:spPr>
          <a:xfrm flipH="1">
            <a:off x="123840" y="2826755"/>
            <a:ext cx="8896320" cy="0"/>
          </a:xfrm>
          <a:prstGeom prst="line">
            <a:avLst/>
          </a:prstGeom>
          <a:ln>
            <a:solidFill>
              <a:srgbClr val="125F57"/>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uadroTexto 14">
            <a:extLst>
              <a:ext uri="{FF2B5EF4-FFF2-40B4-BE49-F238E27FC236}">
                <a16:creationId xmlns:a16="http://schemas.microsoft.com/office/drawing/2014/main" id="{F4F83F59-F7C7-549A-F4F2-D13BEE946859}"/>
              </a:ext>
            </a:extLst>
          </p:cNvPr>
          <p:cNvSpPr txBox="1"/>
          <p:nvPr/>
        </p:nvSpPr>
        <p:spPr>
          <a:xfrm>
            <a:off x="140662" y="4060398"/>
            <a:ext cx="1320802" cy="261610"/>
          </a:xfrm>
          <a:prstGeom prst="rect">
            <a:avLst/>
          </a:prstGeom>
          <a:solidFill>
            <a:srgbClr val="125F57"/>
          </a:solidFill>
          <a:ln w="50800" cmpd="dbl">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r>
              <a:rPr lang="es-MX" sz="1100" b="1" dirty="0">
                <a:solidFill>
                  <a:schemeClr val="bg1"/>
                </a:solidFill>
                <a:latin typeface="Arial" panose="020B0604020202020204" pitchFamily="34" charset="0"/>
                <a:ea typeface="Verdana" panose="020B0604030504040204" pitchFamily="34" charset="0"/>
                <a:cs typeface="Arial" panose="020B0604020202020204" pitchFamily="34" charset="0"/>
              </a:rPr>
              <a:t>CONCLUSIONES</a:t>
            </a:r>
          </a:p>
        </p:txBody>
      </p:sp>
      <p:sp>
        <p:nvSpPr>
          <p:cNvPr id="16" name="CuadroTexto 15">
            <a:extLst>
              <a:ext uri="{FF2B5EF4-FFF2-40B4-BE49-F238E27FC236}">
                <a16:creationId xmlns:a16="http://schemas.microsoft.com/office/drawing/2014/main" id="{2A7CAC41-430A-5D20-B779-E1115B8E75F6}"/>
              </a:ext>
            </a:extLst>
          </p:cNvPr>
          <p:cNvSpPr txBox="1"/>
          <p:nvPr/>
        </p:nvSpPr>
        <p:spPr>
          <a:xfrm>
            <a:off x="50943" y="4322008"/>
            <a:ext cx="8409490" cy="553998"/>
          </a:xfrm>
          <a:prstGeom prst="rect">
            <a:avLst/>
          </a:prstGeom>
          <a:noFill/>
          <a:ln w="50800" cmpd="dbl">
            <a:noFill/>
            <a:extLst>
              <a:ext uri="{C807C97D-BFC1-408E-A445-0C87EB9F89A2}">
                <ask:lineSketchStyleProps xmlns:ask="http://schemas.microsoft.com/office/drawing/2018/sketchyshapes" sd="1219033472">
                  <a:custGeom>
                    <a:avLst/>
                    <a:gdLst>
                      <a:gd name="connsiteX0" fmla="*/ 0 w 6840760"/>
                      <a:gd name="connsiteY0" fmla="*/ 0 h 369332"/>
                      <a:gd name="connsiteX1" fmla="*/ 615668 w 6840760"/>
                      <a:gd name="connsiteY1" fmla="*/ 0 h 369332"/>
                      <a:gd name="connsiteX2" fmla="*/ 1094522 w 6840760"/>
                      <a:gd name="connsiteY2" fmla="*/ 0 h 369332"/>
                      <a:gd name="connsiteX3" fmla="*/ 1915413 w 6840760"/>
                      <a:gd name="connsiteY3" fmla="*/ 0 h 369332"/>
                      <a:gd name="connsiteX4" fmla="*/ 2531081 w 6840760"/>
                      <a:gd name="connsiteY4" fmla="*/ 0 h 369332"/>
                      <a:gd name="connsiteX5" fmla="*/ 3146750 w 6840760"/>
                      <a:gd name="connsiteY5" fmla="*/ 0 h 369332"/>
                      <a:gd name="connsiteX6" fmla="*/ 3967641 w 6840760"/>
                      <a:gd name="connsiteY6" fmla="*/ 0 h 369332"/>
                      <a:gd name="connsiteX7" fmla="*/ 4514902 w 6840760"/>
                      <a:gd name="connsiteY7" fmla="*/ 0 h 369332"/>
                      <a:gd name="connsiteX8" fmla="*/ 5335793 w 6840760"/>
                      <a:gd name="connsiteY8" fmla="*/ 0 h 369332"/>
                      <a:gd name="connsiteX9" fmla="*/ 6156684 w 6840760"/>
                      <a:gd name="connsiteY9" fmla="*/ 0 h 369332"/>
                      <a:gd name="connsiteX10" fmla="*/ 6840760 w 6840760"/>
                      <a:gd name="connsiteY10" fmla="*/ 0 h 369332"/>
                      <a:gd name="connsiteX11" fmla="*/ 6840760 w 6840760"/>
                      <a:gd name="connsiteY11" fmla="*/ 369332 h 369332"/>
                      <a:gd name="connsiteX12" fmla="*/ 6088276 w 6840760"/>
                      <a:gd name="connsiteY12" fmla="*/ 369332 h 369332"/>
                      <a:gd name="connsiteX13" fmla="*/ 5267385 w 6840760"/>
                      <a:gd name="connsiteY13" fmla="*/ 369332 h 369332"/>
                      <a:gd name="connsiteX14" fmla="*/ 4446494 w 6840760"/>
                      <a:gd name="connsiteY14" fmla="*/ 369332 h 369332"/>
                      <a:gd name="connsiteX15" fmla="*/ 3899233 w 6840760"/>
                      <a:gd name="connsiteY15" fmla="*/ 369332 h 369332"/>
                      <a:gd name="connsiteX16" fmla="*/ 3215157 w 6840760"/>
                      <a:gd name="connsiteY16" fmla="*/ 369332 h 369332"/>
                      <a:gd name="connsiteX17" fmla="*/ 2394266 w 6840760"/>
                      <a:gd name="connsiteY17" fmla="*/ 369332 h 369332"/>
                      <a:gd name="connsiteX18" fmla="*/ 1710190 w 6840760"/>
                      <a:gd name="connsiteY18" fmla="*/ 369332 h 369332"/>
                      <a:gd name="connsiteX19" fmla="*/ 1231337 w 6840760"/>
                      <a:gd name="connsiteY19" fmla="*/ 369332 h 369332"/>
                      <a:gd name="connsiteX20" fmla="*/ 684076 w 6840760"/>
                      <a:gd name="connsiteY20" fmla="*/ 369332 h 369332"/>
                      <a:gd name="connsiteX21" fmla="*/ 0 w 6840760"/>
                      <a:gd name="connsiteY21" fmla="*/ 369332 h 369332"/>
                      <a:gd name="connsiteX22" fmla="*/ 0 w 6840760"/>
                      <a:gd name="connsiteY22" fmla="*/ 0 h 369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6840760" h="369332" extrusionOk="0">
                        <a:moveTo>
                          <a:pt x="0" y="0"/>
                        </a:moveTo>
                        <a:cubicBezTo>
                          <a:pt x="213822" y="3868"/>
                          <a:pt x="484881" y="15215"/>
                          <a:pt x="615668" y="0"/>
                        </a:cubicBezTo>
                        <a:cubicBezTo>
                          <a:pt x="746455" y="-15215"/>
                          <a:pt x="892565" y="19836"/>
                          <a:pt x="1094522" y="0"/>
                        </a:cubicBezTo>
                        <a:cubicBezTo>
                          <a:pt x="1296479" y="-19836"/>
                          <a:pt x="1662883" y="-39532"/>
                          <a:pt x="1915413" y="0"/>
                        </a:cubicBezTo>
                        <a:cubicBezTo>
                          <a:pt x="2167943" y="39532"/>
                          <a:pt x="2406967" y="7973"/>
                          <a:pt x="2531081" y="0"/>
                        </a:cubicBezTo>
                        <a:cubicBezTo>
                          <a:pt x="2655195" y="-7973"/>
                          <a:pt x="3000736" y="-22568"/>
                          <a:pt x="3146750" y="0"/>
                        </a:cubicBezTo>
                        <a:cubicBezTo>
                          <a:pt x="3292764" y="22568"/>
                          <a:pt x="3566258" y="-29427"/>
                          <a:pt x="3967641" y="0"/>
                        </a:cubicBezTo>
                        <a:cubicBezTo>
                          <a:pt x="4369024" y="29427"/>
                          <a:pt x="4392188" y="23680"/>
                          <a:pt x="4514902" y="0"/>
                        </a:cubicBezTo>
                        <a:cubicBezTo>
                          <a:pt x="4637616" y="-23680"/>
                          <a:pt x="4999052" y="-31265"/>
                          <a:pt x="5335793" y="0"/>
                        </a:cubicBezTo>
                        <a:cubicBezTo>
                          <a:pt x="5672534" y="31265"/>
                          <a:pt x="5972793" y="5585"/>
                          <a:pt x="6156684" y="0"/>
                        </a:cubicBezTo>
                        <a:cubicBezTo>
                          <a:pt x="6340575" y="-5585"/>
                          <a:pt x="6563529" y="25873"/>
                          <a:pt x="6840760" y="0"/>
                        </a:cubicBezTo>
                        <a:cubicBezTo>
                          <a:pt x="6824045" y="83761"/>
                          <a:pt x="6838597" y="261680"/>
                          <a:pt x="6840760" y="369332"/>
                        </a:cubicBezTo>
                        <a:cubicBezTo>
                          <a:pt x="6662152" y="369782"/>
                          <a:pt x="6358114" y="405699"/>
                          <a:pt x="6088276" y="369332"/>
                        </a:cubicBezTo>
                        <a:cubicBezTo>
                          <a:pt x="5818438" y="332965"/>
                          <a:pt x="5668547" y="329035"/>
                          <a:pt x="5267385" y="369332"/>
                        </a:cubicBezTo>
                        <a:cubicBezTo>
                          <a:pt x="4866223" y="409629"/>
                          <a:pt x="4702201" y="339480"/>
                          <a:pt x="4446494" y="369332"/>
                        </a:cubicBezTo>
                        <a:cubicBezTo>
                          <a:pt x="4190787" y="399184"/>
                          <a:pt x="4160255" y="347285"/>
                          <a:pt x="3899233" y="369332"/>
                        </a:cubicBezTo>
                        <a:cubicBezTo>
                          <a:pt x="3638211" y="391379"/>
                          <a:pt x="3462296" y="340662"/>
                          <a:pt x="3215157" y="369332"/>
                        </a:cubicBezTo>
                        <a:cubicBezTo>
                          <a:pt x="2968018" y="398002"/>
                          <a:pt x="2692742" y="350764"/>
                          <a:pt x="2394266" y="369332"/>
                        </a:cubicBezTo>
                        <a:cubicBezTo>
                          <a:pt x="2095790" y="387900"/>
                          <a:pt x="1879679" y="336447"/>
                          <a:pt x="1710190" y="369332"/>
                        </a:cubicBezTo>
                        <a:cubicBezTo>
                          <a:pt x="1540701" y="402217"/>
                          <a:pt x="1430404" y="353212"/>
                          <a:pt x="1231337" y="369332"/>
                        </a:cubicBezTo>
                        <a:cubicBezTo>
                          <a:pt x="1032270" y="385452"/>
                          <a:pt x="850302" y="386919"/>
                          <a:pt x="684076" y="369332"/>
                        </a:cubicBezTo>
                        <a:cubicBezTo>
                          <a:pt x="517850" y="351745"/>
                          <a:pt x="172239" y="374632"/>
                          <a:pt x="0" y="369332"/>
                        </a:cubicBezTo>
                        <a:cubicBezTo>
                          <a:pt x="-15370" y="278669"/>
                          <a:pt x="-3231" y="117837"/>
                          <a:pt x="0" y="0"/>
                        </a:cubicBezTo>
                        <a:close/>
                      </a:path>
                    </a:pathLst>
                  </a:custGeom>
                  <ask:type>
                    <ask:lineSketchNone/>
                  </ask:type>
                </ask:lineSketchStyleProps>
              </a:ext>
            </a:extLst>
          </a:ln>
        </p:spPr>
        <p:txBody>
          <a:bodyPr wrap="square" rtlCol="0">
            <a:spAutoFit/>
          </a:bodyPr>
          <a:lstStyle/>
          <a:p>
            <a:pPr algn="just"/>
            <a:r>
              <a:rPr lang="es-ES" sz="1000" dirty="0">
                <a:effectLst/>
                <a:latin typeface="Arial" panose="020B0604020202020204" pitchFamily="34" charset="0"/>
                <a:ea typeface="Aptos" panose="020B0004020202020204" pitchFamily="34" charset="0"/>
                <a:cs typeface="Arial" panose="020B0604020202020204" pitchFamily="34" charset="0"/>
              </a:rPr>
              <a:t>En la EPOC el trabajo realizado durante la P6MM ajustado por peso corporal no se asocia al área de desaturación. Por contra, el trabajo calculado por el producto distancia x IMC y el grado de obstrucción bronquial (FEV1-post-BD) son las variables independientes que explican un 22,4% de la desaturación en la P6MM. </a:t>
            </a:r>
          </a:p>
        </p:txBody>
      </p:sp>
      <p:graphicFrame>
        <p:nvGraphicFramePr>
          <p:cNvPr id="23" name="Diagrama 22">
            <a:extLst>
              <a:ext uri="{FF2B5EF4-FFF2-40B4-BE49-F238E27FC236}">
                <a16:creationId xmlns:a16="http://schemas.microsoft.com/office/drawing/2014/main" id="{EFF05818-77F6-76FF-6FC0-C83B44227A9E}"/>
              </a:ext>
            </a:extLst>
          </p:cNvPr>
          <p:cNvGraphicFramePr/>
          <p:nvPr>
            <p:extLst>
              <p:ext uri="{D42A27DB-BD31-4B8C-83A1-F6EECF244321}">
                <p14:modId xmlns:p14="http://schemas.microsoft.com/office/powerpoint/2010/main" val="3788471341"/>
              </p:ext>
            </p:extLst>
          </p:nvPr>
        </p:nvGraphicFramePr>
        <p:xfrm>
          <a:off x="280538" y="2315312"/>
          <a:ext cx="4003430" cy="161923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26" name="CuadroTexto 25">
            <a:extLst>
              <a:ext uri="{FF2B5EF4-FFF2-40B4-BE49-F238E27FC236}">
                <a16:creationId xmlns:a16="http://schemas.microsoft.com/office/drawing/2014/main" id="{E8FB7348-A09A-3707-59A5-28D8CC8B6273}"/>
              </a:ext>
            </a:extLst>
          </p:cNvPr>
          <p:cNvSpPr txBox="1"/>
          <p:nvPr/>
        </p:nvSpPr>
        <p:spPr>
          <a:xfrm>
            <a:off x="1960" y="0"/>
            <a:ext cx="1979712" cy="1296857"/>
          </a:xfrm>
          <a:prstGeom prst="rect">
            <a:avLst/>
          </a:prstGeom>
          <a:solidFill>
            <a:schemeClr val="bg1"/>
          </a:solidFill>
        </p:spPr>
        <p:txBody>
          <a:bodyPr wrap="square" rtlCol="0">
            <a:spAutoFit/>
          </a:bodyPr>
          <a:lstStyle/>
          <a:p>
            <a:endParaRPr lang="es-MX" dirty="0"/>
          </a:p>
        </p:txBody>
      </p:sp>
      <p:cxnSp>
        <p:nvCxnSpPr>
          <p:cNvPr id="37" name="Conector recto 36">
            <a:extLst>
              <a:ext uri="{FF2B5EF4-FFF2-40B4-BE49-F238E27FC236}">
                <a16:creationId xmlns:a16="http://schemas.microsoft.com/office/drawing/2014/main" id="{FF732E2A-3DFE-5B0F-4652-A34865586427}"/>
              </a:ext>
            </a:extLst>
          </p:cNvPr>
          <p:cNvCxnSpPr>
            <a:cxnSpLocks/>
          </p:cNvCxnSpPr>
          <p:nvPr/>
        </p:nvCxnSpPr>
        <p:spPr>
          <a:xfrm flipH="1">
            <a:off x="140662" y="4322008"/>
            <a:ext cx="8319771" cy="0"/>
          </a:xfrm>
          <a:prstGeom prst="line">
            <a:avLst/>
          </a:prstGeom>
          <a:ln>
            <a:solidFill>
              <a:srgbClr val="125F57"/>
            </a:solidFill>
          </a:ln>
        </p:spPr>
        <p:style>
          <a:lnRef idx="1">
            <a:schemeClr val="accent1"/>
          </a:lnRef>
          <a:fillRef idx="0">
            <a:schemeClr val="accent1"/>
          </a:fillRef>
          <a:effectRef idx="0">
            <a:schemeClr val="accent1"/>
          </a:effectRef>
          <a:fontRef idx="minor">
            <a:schemeClr val="tx1"/>
          </a:fontRef>
        </p:style>
      </p:cxnSp>
      <p:sp>
        <p:nvSpPr>
          <p:cNvPr id="42" name="Cuadro de texto 2">
            <a:extLst>
              <a:ext uri="{FF2B5EF4-FFF2-40B4-BE49-F238E27FC236}">
                <a16:creationId xmlns:a16="http://schemas.microsoft.com/office/drawing/2014/main" id="{0A77AA7F-B638-791D-8CEC-C104EB9FD285}"/>
              </a:ext>
            </a:extLst>
          </p:cNvPr>
          <p:cNvSpPr txBox="1">
            <a:spLocks noChangeArrowheads="1"/>
          </p:cNvSpPr>
          <p:nvPr/>
        </p:nvSpPr>
        <p:spPr bwMode="auto">
          <a:xfrm>
            <a:off x="136521" y="228362"/>
            <a:ext cx="4219455" cy="261610"/>
          </a:xfrm>
          <a:prstGeom prst="rect">
            <a:avLst/>
          </a:prstGeom>
          <a:noFill/>
          <a:ln w="9525">
            <a:solidFill>
              <a:schemeClr val="bg1"/>
            </a:solidFill>
            <a:miter lim="800000"/>
            <a:headEnd/>
            <a:tailEnd/>
          </a:ln>
        </p:spPr>
        <p:txBody>
          <a:bodyPr rot="0" vert="horz" wrap="square" lIns="91440" tIns="45720" rIns="91440" bIns="45720" anchor="t" anchorCtr="0">
            <a:noAutofit/>
          </a:bodyPr>
          <a:lstStyle/>
          <a:p>
            <a:pPr>
              <a:lnSpc>
                <a:spcPct val="107000"/>
              </a:lnSpc>
              <a:spcAft>
                <a:spcPts val="800"/>
              </a:spcAft>
            </a:pPr>
            <a:r>
              <a:rPr lang="es-ES" sz="900" b="1" dirty="0">
                <a:effectLst/>
                <a:latin typeface="Arial" panose="020B0604020202020204" pitchFamily="34" charset="0"/>
                <a:ea typeface="Calibri" panose="020F0502020204030204" pitchFamily="34" charset="0"/>
                <a:cs typeface="Times New Roman" panose="02020603050405020304" pitchFamily="18" charset="0"/>
              </a:rPr>
              <a:t>Tabla </a:t>
            </a:r>
            <a:r>
              <a:rPr lang="es-ES" sz="900" b="1" dirty="0">
                <a:latin typeface="Arial" panose="020B0604020202020204" pitchFamily="34" charset="0"/>
                <a:ea typeface="Calibri" panose="020F0502020204030204" pitchFamily="34" charset="0"/>
                <a:cs typeface="Times New Roman" panose="02020603050405020304" pitchFamily="18" charset="0"/>
              </a:rPr>
              <a:t>2.</a:t>
            </a:r>
            <a:r>
              <a:rPr lang="es-ES" sz="900" b="1" dirty="0">
                <a:effectLst/>
                <a:latin typeface="Arial" panose="020B0604020202020204" pitchFamily="34" charset="0"/>
                <a:ea typeface="Calibri" panose="020F0502020204030204" pitchFamily="34" charset="0"/>
                <a:cs typeface="Times New Roman" panose="02020603050405020304" pitchFamily="18" charset="0"/>
              </a:rPr>
              <a:t> </a:t>
            </a:r>
            <a:r>
              <a:rPr lang="es-ES" sz="900" dirty="0">
                <a:effectLst/>
                <a:latin typeface="Arial" panose="020B0604020202020204" pitchFamily="34" charset="0"/>
                <a:ea typeface="Calibri" panose="020F0502020204030204" pitchFamily="34" charset="0"/>
                <a:cs typeface="Times New Roman" panose="02020603050405020304" pitchFamily="18" charset="0"/>
              </a:rPr>
              <a:t>Fuerza de la asociación lineal en la prueba de 6 minutos marcha entre las variables basales y el área de desaturación. </a:t>
            </a: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Imagen 6">
            <a:extLst>
              <a:ext uri="{FF2B5EF4-FFF2-40B4-BE49-F238E27FC236}">
                <a16:creationId xmlns:a16="http://schemas.microsoft.com/office/drawing/2014/main" id="{42AF7DBF-24A5-6C1F-4EF5-B1A4547E3C16}"/>
              </a:ext>
            </a:extLst>
          </p:cNvPr>
          <p:cNvPicPr>
            <a:picLocks noChangeAspect="1"/>
          </p:cNvPicPr>
          <p:nvPr/>
        </p:nvPicPr>
        <p:blipFill>
          <a:blip r:embed="rId7"/>
          <a:stretch>
            <a:fillRect/>
          </a:stretch>
        </p:blipFill>
        <p:spPr>
          <a:xfrm>
            <a:off x="138553" y="699542"/>
            <a:ext cx="4289431" cy="980387"/>
          </a:xfrm>
          <a:prstGeom prst="rect">
            <a:avLst/>
          </a:prstGeom>
        </p:spPr>
      </p:pic>
      <p:sp>
        <p:nvSpPr>
          <p:cNvPr id="9" name="CuadroTexto 8">
            <a:extLst>
              <a:ext uri="{FF2B5EF4-FFF2-40B4-BE49-F238E27FC236}">
                <a16:creationId xmlns:a16="http://schemas.microsoft.com/office/drawing/2014/main" id="{F507FB81-5E11-05ED-66C4-41054183E824}"/>
              </a:ext>
            </a:extLst>
          </p:cNvPr>
          <p:cNvSpPr txBox="1"/>
          <p:nvPr/>
        </p:nvSpPr>
        <p:spPr>
          <a:xfrm>
            <a:off x="136521" y="1589877"/>
            <a:ext cx="4219455" cy="432414"/>
          </a:xfrm>
          <a:prstGeom prst="rect">
            <a:avLst/>
          </a:prstGeom>
          <a:noFill/>
        </p:spPr>
        <p:txBody>
          <a:bodyPr wrap="square">
            <a:spAutoFit/>
          </a:bodyPr>
          <a:lstStyle/>
          <a:p>
            <a:pPr algn="just">
              <a:buNone/>
            </a:pP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Correlación de Pearson. </a:t>
            </a:r>
            <a:endParaRPr lang="es-MX" sz="1000" dirty="0">
              <a:effectLst/>
              <a:latin typeface="Arial" panose="020B0604020202020204" pitchFamily="34" charset="0"/>
              <a:ea typeface="Aptos" panose="020B0004020202020204" pitchFamily="34" charset="0"/>
              <a:cs typeface="Arial" panose="020B0604020202020204" pitchFamily="34" charset="0"/>
            </a:endParaRPr>
          </a:p>
          <a:p>
            <a:pPr algn="just">
              <a:buNone/>
            </a:pP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Abreviaturas: P6MM: prueba de 6 minutos marcha; CAT: Chronic assessment test; FEV</a:t>
            </a:r>
            <a:r>
              <a:rPr lang="es-ES" sz="700" baseline="-25000" dirty="0">
                <a:solidFill>
                  <a:srgbClr val="000000"/>
                </a:solidFill>
                <a:effectLst/>
                <a:latin typeface="Arial" panose="020B0604020202020204" pitchFamily="34" charset="0"/>
                <a:ea typeface="Aptos" panose="020B0004020202020204" pitchFamily="34" charset="0"/>
                <a:cs typeface="Arial" panose="020B0604020202020204" pitchFamily="34" charset="0"/>
              </a:rPr>
              <a:t>1 </a:t>
            </a: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post-BD; Volumen espiratorio forzado tras broncodilatadores en el primer segundo; IMC: índice de masa corporal; MRCm: </a:t>
            </a:r>
            <a:r>
              <a:rPr lang="es-ES" sz="700" i="1" dirty="0">
                <a:solidFill>
                  <a:srgbClr val="000000"/>
                </a:solidFill>
                <a:effectLst/>
                <a:latin typeface="Arial" panose="020B0604020202020204" pitchFamily="34" charset="0"/>
                <a:ea typeface="Aptos" panose="020B0004020202020204" pitchFamily="34" charset="0"/>
                <a:cs typeface="Arial" panose="020B0604020202020204" pitchFamily="34" charset="0"/>
              </a:rPr>
              <a:t>Medical Research Council</a:t>
            </a: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 modificada; </a:t>
            </a:r>
            <a:endParaRPr lang="es-MX" sz="1000" dirty="0">
              <a:effectLst/>
              <a:latin typeface="Arial" panose="020B0604020202020204" pitchFamily="34" charset="0"/>
              <a:ea typeface="Aptos" panose="020B0004020202020204" pitchFamily="34" charset="0"/>
              <a:cs typeface="Arial" panose="020B0604020202020204" pitchFamily="34" charset="0"/>
            </a:endParaRPr>
          </a:p>
        </p:txBody>
      </p:sp>
      <p:pic>
        <p:nvPicPr>
          <p:cNvPr id="13" name="Imagen 12">
            <a:extLst>
              <a:ext uri="{FF2B5EF4-FFF2-40B4-BE49-F238E27FC236}">
                <a16:creationId xmlns:a16="http://schemas.microsoft.com/office/drawing/2014/main" id="{CFA2F29A-4A0C-53AF-8593-DE0164C179EC}"/>
              </a:ext>
            </a:extLst>
          </p:cNvPr>
          <p:cNvPicPr>
            <a:picLocks noChangeAspect="1"/>
          </p:cNvPicPr>
          <p:nvPr/>
        </p:nvPicPr>
        <p:blipFill>
          <a:blip r:embed="rId8"/>
          <a:stretch>
            <a:fillRect/>
          </a:stretch>
        </p:blipFill>
        <p:spPr>
          <a:xfrm>
            <a:off x="4716016" y="757529"/>
            <a:ext cx="4680518" cy="2606309"/>
          </a:xfrm>
          <a:prstGeom prst="rect">
            <a:avLst/>
          </a:prstGeom>
        </p:spPr>
      </p:pic>
      <p:sp>
        <p:nvSpPr>
          <p:cNvPr id="17" name="Cuadro de texto 2">
            <a:extLst>
              <a:ext uri="{FF2B5EF4-FFF2-40B4-BE49-F238E27FC236}">
                <a16:creationId xmlns:a16="http://schemas.microsoft.com/office/drawing/2014/main" id="{506B4D6F-4ACD-9573-11D5-BAD44E686BE7}"/>
              </a:ext>
            </a:extLst>
          </p:cNvPr>
          <p:cNvSpPr txBox="1">
            <a:spLocks noChangeArrowheads="1"/>
          </p:cNvSpPr>
          <p:nvPr/>
        </p:nvSpPr>
        <p:spPr bwMode="auto">
          <a:xfrm>
            <a:off x="4644008" y="221907"/>
            <a:ext cx="4219455" cy="261610"/>
          </a:xfrm>
          <a:prstGeom prst="rect">
            <a:avLst/>
          </a:prstGeom>
          <a:noFill/>
          <a:ln w="9525">
            <a:solidFill>
              <a:schemeClr val="bg1"/>
            </a:solidFill>
            <a:miter lim="800000"/>
            <a:headEnd/>
            <a:tailEnd/>
          </a:ln>
        </p:spPr>
        <p:txBody>
          <a:bodyPr rot="0" vert="horz" wrap="square" lIns="91440" tIns="45720" rIns="91440" bIns="45720" anchor="t" anchorCtr="0">
            <a:noAutofit/>
          </a:bodyPr>
          <a:lstStyle/>
          <a:p>
            <a:pPr>
              <a:lnSpc>
                <a:spcPct val="107000"/>
              </a:lnSpc>
              <a:spcAft>
                <a:spcPts val="800"/>
              </a:spcAft>
            </a:pPr>
            <a:r>
              <a:rPr lang="es-ES" sz="900" b="1" dirty="0">
                <a:effectLst/>
                <a:latin typeface="Arial" panose="020B0604020202020204" pitchFamily="34" charset="0"/>
                <a:ea typeface="Calibri" panose="020F0502020204030204" pitchFamily="34" charset="0"/>
                <a:cs typeface="Times New Roman" panose="02020603050405020304" pitchFamily="18" charset="0"/>
              </a:rPr>
              <a:t>Tabla </a:t>
            </a:r>
            <a:r>
              <a:rPr lang="es-ES" sz="900" b="1" dirty="0">
                <a:latin typeface="Arial" panose="020B0604020202020204" pitchFamily="34" charset="0"/>
                <a:ea typeface="Calibri" panose="020F0502020204030204" pitchFamily="34" charset="0"/>
                <a:cs typeface="Times New Roman" panose="02020603050405020304" pitchFamily="18" charset="0"/>
              </a:rPr>
              <a:t>3</a:t>
            </a:r>
            <a:r>
              <a:rPr lang="es-ES" sz="900" b="1" dirty="0">
                <a:effectLst/>
                <a:latin typeface="Arial" panose="020B0604020202020204" pitchFamily="34" charset="0"/>
                <a:ea typeface="Calibri" panose="020F0502020204030204" pitchFamily="34" charset="0"/>
                <a:cs typeface="Times New Roman" panose="02020603050405020304" pitchFamily="18" charset="0"/>
              </a:rPr>
              <a:t>. A: </a:t>
            </a:r>
            <a:r>
              <a:rPr lang="es-ES" sz="900" dirty="0">
                <a:effectLst/>
                <a:latin typeface="Arial" panose="020B0604020202020204" pitchFamily="34" charset="0"/>
                <a:ea typeface="Calibri" panose="020F0502020204030204" pitchFamily="34" charset="0"/>
                <a:cs typeface="Times New Roman" panose="02020603050405020304" pitchFamily="18" charset="0"/>
              </a:rPr>
              <a:t>modelo 1. Regresión lineal múltiple que muestra los resultados de las covariables del modelo respecto a variable dependiente: área de desaturación durante la prueba de  6 minutos marcha. </a:t>
            </a:r>
            <a:r>
              <a:rPr lang="es-ES" sz="900" b="1" dirty="0">
                <a:effectLst/>
                <a:latin typeface="Arial" panose="020B0604020202020204" pitchFamily="34" charset="0"/>
                <a:ea typeface="Calibri" panose="020F0502020204030204" pitchFamily="34" charset="0"/>
                <a:cs typeface="Times New Roman" panose="02020603050405020304" pitchFamily="18" charset="0"/>
              </a:rPr>
              <a:t>B: </a:t>
            </a:r>
            <a:r>
              <a:rPr lang="es-ES" sz="900" dirty="0">
                <a:effectLst/>
                <a:latin typeface="Arial" panose="020B0604020202020204" pitchFamily="34" charset="0"/>
                <a:ea typeface="Calibri" panose="020F0502020204030204" pitchFamily="34" charset="0"/>
                <a:cs typeface="Times New Roman" panose="02020603050405020304" pitchFamily="18" charset="0"/>
              </a:rPr>
              <a:t>modelo 2 o modelo reducido.</a:t>
            </a:r>
          </a:p>
          <a:p>
            <a:pPr>
              <a:lnSpc>
                <a:spcPct val="107000"/>
              </a:lnSpc>
              <a:spcAft>
                <a:spcPts val="800"/>
              </a:spcAft>
            </a:pPr>
            <a:endParaRPr lang="es-MX" sz="9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CuadroTexto 19">
            <a:extLst>
              <a:ext uri="{FF2B5EF4-FFF2-40B4-BE49-F238E27FC236}">
                <a16:creationId xmlns:a16="http://schemas.microsoft.com/office/drawing/2014/main" id="{AC6C0145-A6A4-D315-111C-501811031112}"/>
              </a:ext>
            </a:extLst>
          </p:cNvPr>
          <p:cNvSpPr txBox="1"/>
          <p:nvPr/>
        </p:nvSpPr>
        <p:spPr>
          <a:xfrm>
            <a:off x="4644007" y="3205436"/>
            <a:ext cx="4219455" cy="415498"/>
          </a:xfrm>
          <a:prstGeom prst="rect">
            <a:avLst/>
          </a:prstGeom>
          <a:noFill/>
        </p:spPr>
        <p:txBody>
          <a:bodyPr wrap="square">
            <a:spAutoFit/>
          </a:bodyPr>
          <a:lstStyle/>
          <a:p>
            <a:pPr algn="just">
              <a:buNone/>
            </a:pP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Abreviaturas: P6MM: prueba de 6 minutos marcha; CAT: Chronic assessment test; FEV</a:t>
            </a:r>
            <a:r>
              <a:rPr lang="es-ES" sz="700" baseline="-25000" dirty="0">
                <a:solidFill>
                  <a:srgbClr val="000000"/>
                </a:solidFill>
                <a:effectLst/>
                <a:latin typeface="Arial" panose="020B0604020202020204" pitchFamily="34" charset="0"/>
                <a:ea typeface="Aptos" panose="020B0004020202020204" pitchFamily="34" charset="0"/>
                <a:cs typeface="Arial" panose="020B0604020202020204" pitchFamily="34" charset="0"/>
              </a:rPr>
              <a:t>1 </a:t>
            </a: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post-BD; Volumen espiratorio forzado tras broncodilatadores en el primer segundo; IMC: índice de masa corporal; MRCm: </a:t>
            </a:r>
            <a:r>
              <a:rPr lang="es-ES" sz="700" i="1" dirty="0">
                <a:solidFill>
                  <a:srgbClr val="000000"/>
                </a:solidFill>
                <a:effectLst/>
                <a:latin typeface="Arial" panose="020B0604020202020204" pitchFamily="34" charset="0"/>
                <a:ea typeface="Aptos" panose="020B0004020202020204" pitchFamily="34" charset="0"/>
                <a:cs typeface="Arial" panose="020B0604020202020204" pitchFamily="34" charset="0"/>
              </a:rPr>
              <a:t>Medical Research Council</a:t>
            </a:r>
            <a:r>
              <a:rPr lang="es-ES" sz="700" dirty="0">
                <a:solidFill>
                  <a:srgbClr val="000000"/>
                </a:solidFill>
                <a:effectLst/>
                <a:latin typeface="Arial" panose="020B0604020202020204" pitchFamily="34" charset="0"/>
                <a:ea typeface="Aptos" panose="020B0004020202020204" pitchFamily="34" charset="0"/>
                <a:cs typeface="Arial" panose="020B0604020202020204" pitchFamily="34" charset="0"/>
              </a:rPr>
              <a:t> modificada; </a:t>
            </a:r>
            <a:endParaRPr lang="es-MX" sz="1000" dirty="0">
              <a:effectLst/>
              <a:latin typeface="Arial" panose="020B0604020202020204" pitchFamily="34" charset="0"/>
              <a:ea typeface="Aptos" panose="020B00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1483</TotalTime>
  <Words>630</Words>
  <Application>Microsoft Macintosh PowerPoint</Application>
  <PresentationFormat>Presentación en pantalla (16:9)</PresentationFormat>
  <Paragraphs>35</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Helvetica</vt:lpstr>
      <vt:lpstr>Tema de Office</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CLARA</dc:creator>
  <cp:lastModifiedBy>Juan Manuel Mejia</cp:lastModifiedBy>
  <cp:revision>11</cp:revision>
  <dcterms:created xsi:type="dcterms:W3CDTF">2025-10-16T09:08:13Z</dcterms:created>
  <dcterms:modified xsi:type="dcterms:W3CDTF">2026-03-02T22:55:11Z</dcterms:modified>
</cp:coreProperties>
</file>