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FCBB"/>
    <a:srgbClr val="619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715" autoAdjust="0"/>
  </p:normalViewPr>
  <p:slideViewPr>
    <p:cSldViewPr>
      <p:cViewPr varScale="1">
        <p:scale>
          <a:sx n="77" d="100"/>
          <a:sy n="77" d="100"/>
        </p:scale>
        <p:origin x="-117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ED877-95E9-45E9-88EF-810EE1C47C41}" type="datetimeFigureOut">
              <a:rPr lang="es-ES" smtClean="0"/>
              <a:t>28/02/2026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7C308-A512-4966-AFF4-16DDC4B826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949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1 o</a:t>
            </a:r>
            <a:r>
              <a:rPr lang="es-ES" baseline="0" dirty="0" smtClean="0"/>
              <a:t> 2 diapositivas</a:t>
            </a:r>
          </a:p>
          <a:p>
            <a:r>
              <a:rPr lang="es-ES" baseline="0" dirty="0" smtClean="0"/>
              <a:t>2 </a:t>
            </a:r>
            <a:r>
              <a:rPr lang="es-ES" baseline="0" dirty="0" smtClean="0"/>
              <a:t>minutos</a:t>
            </a:r>
          </a:p>
          <a:p>
            <a:endParaRPr lang="es-ES" baseline="0" dirty="0" smtClean="0"/>
          </a:p>
          <a:p>
            <a:pPr algn="just"/>
            <a:r>
              <a:rPr lang="es-ES" sz="1200" dirty="0" smtClean="0">
                <a:solidFill>
                  <a:schemeClr val="tx1"/>
                </a:solidFill>
              </a:rPr>
              <a:t>Resultados</a:t>
            </a:r>
          </a:p>
          <a:p>
            <a:pPr algn="just"/>
            <a:r>
              <a:rPr lang="es-ES" sz="1200" dirty="0" smtClean="0">
                <a:solidFill>
                  <a:schemeClr val="tx1"/>
                </a:solidFill>
              </a:rPr>
              <a:t>- 60 pacientes (p.) todos con diagnóstico de EPOC. 70% (42 p.)</a:t>
            </a:r>
            <a:r>
              <a:rPr lang="es-ES" sz="1200" baseline="0" dirty="0" smtClean="0">
                <a:solidFill>
                  <a:schemeClr val="tx1"/>
                </a:solidFill>
              </a:rPr>
              <a:t> </a:t>
            </a:r>
            <a:r>
              <a:rPr lang="es-ES" sz="1200" baseline="0" dirty="0" err="1" smtClean="0">
                <a:solidFill>
                  <a:schemeClr val="tx1"/>
                </a:solidFill>
              </a:rPr>
              <a:t>e</a:t>
            </a:r>
            <a:r>
              <a:rPr lang="es-ES" sz="1200" dirty="0" err="1" smtClean="0">
                <a:solidFill>
                  <a:schemeClr val="tx1"/>
                </a:solidFill>
              </a:rPr>
              <a:t>xfumadores</a:t>
            </a:r>
            <a:r>
              <a:rPr lang="es-ES" sz="1200" dirty="0" smtClean="0">
                <a:solidFill>
                  <a:schemeClr val="tx1"/>
                </a:solidFill>
              </a:rPr>
              <a:t> (EF) y</a:t>
            </a:r>
            <a:r>
              <a:rPr lang="es-ES" sz="1200" baseline="0" dirty="0" smtClean="0">
                <a:solidFill>
                  <a:schemeClr val="tx1"/>
                </a:solidFill>
              </a:rPr>
              <a:t> </a:t>
            </a:r>
            <a:r>
              <a:rPr lang="es-ES" sz="1200" dirty="0" smtClean="0">
                <a:solidFill>
                  <a:schemeClr val="tx1"/>
                </a:solidFill>
              </a:rPr>
              <a:t>30% (18 p.) fumadores activos (FA). </a:t>
            </a:r>
          </a:p>
          <a:p>
            <a:pPr marL="171450" indent="-171450" algn="just">
              <a:buFontTx/>
              <a:buChar char="-"/>
            </a:pPr>
            <a:r>
              <a:rPr lang="es-ES" sz="1200" dirty="0" smtClean="0">
                <a:solidFill>
                  <a:schemeClr val="tx1"/>
                </a:solidFill>
              </a:rPr>
              <a:t>En cuanto al tabaquismo, se observa que los valores de </a:t>
            </a:r>
            <a:r>
              <a:rPr lang="es-ES" sz="1200" dirty="0" err="1" smtClean="0">
                <a:solidFill>
                  <a:schemeClr val="tx1"/>
                </a:solidFill>
              </a:rPr>
              <a:t>FeNO</a:t>
            </a:r>
            <a:r>
              <a:rPr lang="es-ES" sz="1200" dirty="0" smtClean="0">
                <a:solidFill>
                  <a:schemeClr val="tx1"/>
                </a:solidFill>
              </a:rPr>
              <a:t> son superiores en el grupo de EF (valor promedio de 25 </a:t>
            </a:r>
            <a:r>
              <a:rPr lang="es-ES" sz="1200" dirty="0" err="1" smtClean="0">
                <a:solidFill>
                  <a:schemeClr val="tx1"/>
                </a:solidFill>
              </a:rPr>
              <a:t>ppb</a:t>
            </a:r>
            <a:r>
              <a:rPr lang="es-ES" sz="1200" dirty="0" smtClean="0">
                <a:solidFill>
                  <a:schemeClr val="tx1"/>
                </a:solidFill>
              </a:rPr>
              <a:t>) con respecto a los FA (valor promedio de 14 </a:t>
            </a:r>
            <a:r>
              <a:rPr lang="es-ES" sz="1200" dirty="0" err="1" smtClean="0">
                <a:solidFill>
                  <a:schemeClr val="tx1"/>
                </a:solidFill>
              </a:rPr>
              <a:t>ppb</a:t>
            </a:r>
            <a:r>
              <a:rPr lang="es-ES" sz="1200" dirty="0" smtClean="0">
                <a:solidFill>
                  <a:schemeClr val="tx1"/>
                </a:solidFill>
              </a:rPr>
              <a:t>). </a:t>
            </a:r>
          </a:p>
          <a:p>
            <a:pPr marL="171450" indent="-171450" algn="just">
              <a:buFontTx/>
              <a:buChar char="-"/>
            </a:pPr>
            <a:r>
              <a:rPr lang="es-ES" sz="1200" dirty="0" smtClean="0">
                <a:solidFill>
                  <a:schemeClr val="tx1"/>
                </a:solidFill>
              </a:rPr>
              <a:t>Los pacientes FA con un valor elevado de </a:t>
            </a:r>
            <a:r>
              <a:rPr lang="es-ES" sz="1200" dirty="0" err="1" smtClean="0">
                <a:solidFill>
                  <a:schemeClr val="tx1"/>
                </a:solidFill>
              </a:rPr>
              <a:t>FeNO</a:t>
            </a:r>
            <a:r>
              <a:rPr lang="es-ES" sz="1200" dirty="0" smtClean="0">
                <a:solidFill>
                  <a:schemeClr val="tx1"/>
                </a:solidFill>
              </a:rPr>
              <a:t> presentan peor control de la enfermedad, mientras que en EF, un valor bajo se asocia con mejor control. </a:t>
            </a:r>
          </a:p>
          <a:p>
            <a:pPr marL="171450" indent="-171450" algn="just">
              <a:buFontTx/>
              <a:buChar char="-"/>
            </a:pPr>
            <a:r>
              <a:rPr lang="es-ES" sz="1200" dirty="0" smtClean="0">
                <a:solidFill>
                  <a:schemeClr val="tx1"/>
                </a:solidFill>
              </a:rPr>
              <a:t>Los pacientes con eosinofilia no muestran valores más elevados de </a:t>
            </a:r>
            <a:r>
              <a:rPr lang="es-ES" sz="1200" dirty="0" err="1" smtClean="0">
                <a:solidFill>
                  <a:schemeClr val="tx1"/>
                </a:solidFill>
              </a:rPr>
              <a:t>FeNO</a:t>
            </a:r>
            <a:r>
              <a:rPr lang="es-ES" sz="1200" dirty="0" smtClean="0">
                <a:solidFill>
                  <a:schemeClr val="tx1"/>
                </a:solidFill>
              </a:rPr>
              <a:t> pero tampoco valores más bajos. </a:t>
            </a:r>
          </a:p>
          <a:p>
            <a:pPr marL="171450" indent="-171450" algn="just">
              <a:buFontTx/>
              <a:buChar char="-"/>
            </a:pPr>
            <a:r>
              <a:rPr lang="es-ES" sz="1200" dirty="0" smtClean="0">
                <a:solidFill>
                  <a:schemeClr val="tx1"/>
                </a:solidFill>
              </a:rPr>
              <a:t>Aquellos pacientes con </a:t>
            </a:r>
            <a:r>
              <a:rPr lang="es-ES" sz="1200" dirty="0" err="1" smtClean="0">
                <a:solidFill>
                  <a:schemeClr val="tx1"/>
                </a:solidFill>
              </a:rPr>
              <a:t>FeNO</a:t>
            </a:r>
            <a:r>
              <a:rPr lang="es-ES" sz="1200" dirty="0" smtClean="0">
                <a:solidFill>
                  <a:schemeClr val="tx1"/>
                </a:solidFill>
              </a:rPr>
              <a:t> más alto no tienen peor función pulmonar que los que presentan menores cifras. </a:t>
            </a:r>
          </a:p>
          <a:p>
            <a:pPr marL="171450" indent="-171450" algn="just">
              <a:buFontTx/>
              <a:buChar char="-"/>
            </a:pPr>
            <a:r>
              <a:rPr lang="es-ES" sz="1200" dirty="0" smtClean="0">
                <a:solidFill>
                  <a:schemeClr val="tx1"/>
                </a:solidFill>
              </a:rPr>
              <a:t>En cuanto al tratamiento, 48 pacientes reciben triple terapia inhalada y tienen un valor de </a:t>
            </a:r>
            <a:r>
              <a:rPr lang="es-ES" sz="1200" dirty="0" err="1" smtClean="0">
                <a:solidFill>
                  <a:schemeClr val="tx1"/>
                </a:solidFill>
              </a:rPr>
              <a:t>FeNO</a:t>
            </a:r>
            <a:r>
              <a:rPr lang="es-ES" sz="1200" dirty="0" smtClean="0">
                <a:solidFill>
                  <a:schemeClr val="tx1"/>
                </a:solidFill>
              </a:rPr>
              <a:t> inferior a los que reciben doble terapia (tabla 2).</a:t>
            </a:r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7C308-A512-4966-AFF4-16DDC4B826E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187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 redondeado"/>
          <p:cNvSpPr/>
          <p:nvPr/>
        </p:nvSpPr>
        <p:spPr>
          <a:xfrm>
            <a:off x="3131840" y="123478"/>
            <a:ext cx="3672408" cy="72008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 smtClean="0">
                <a:solidFill>
                  <a:schemeClr val="tx1"/>
                </a:solidFill>
              </a:rPr>
              <a:t>FENO Y CONTROL CLÍNICO EN EPOC 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395536" y="1419622"/>
            <a:ext cx="8496944" cy="50405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Introducción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.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Evaluar 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la relación entre el valor de </a:t>
            </a:r>
            <a:r>
              <a:rPr lang="es-ES" sz="1400" dirty="0" err="1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FeNO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y el control clínico del paciente con EPOC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.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  </a:t>
            </a:r>
            <a:endParaRPr lang="es-ES" sz="1400" dirty="0">
              <a:solidFill>
                <a:schemeClr val="tx1"/>
              </a:solidFill>
              <a:latin typeface="Arial" pitchFamily="34" charset="0"/>
              <a:ea typeface="Tahoma" pitchFamily="34" charset="0"/>
              <a:cs typeface="Arial" pitchFamily="34" charset="0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395536" y="2097490"/>
            <a:ext cx="8496944" cy="126634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Método. 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Estudio 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corte transversal donde se ha analizado la relación entre los valores de </a:t>
            </a:r>
            <a:r>
              <a:rPr lang="es-ES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FeNO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diferentes 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variables (estatus 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 fumador, eosinofilia en sangre periférica, valores medios de FEV</a:t>
            </a:r>
            <a:r>
              <a:rPr lang="es-ES" sz="14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estrategia terapéutica (triple/doble terapia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), así 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como 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posible asociación entre </a:t>
            </a:r>
            <a:r>
              <a:rPr lang="es-E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FeNO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 control clínico según información recogida en la historia clínica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971600" y="915566"/>
            <a:ext cx="817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s-ES" sz="1100" dirty="0"/>
              <a:t>M. Sanz Flores</a:t>
            </a:r>
            <a:r>
              <a:rPr lang="es-ES" sz="1100" baseline="30000" dirty="0"/>
              <a:t>1</a:t>
            </a:r>
            <a:r>
              <a:rPr lang="es-ES" sz="1100" dirty="0"/>
              <a:t>, N. Vega </a:t>
            </a:r>
            <a:r>
              <a:rPr lang="es-ES" sz="1100" dirty="0" smtClean="0"/>
              <a:t>Dombidau</a:t>
            </a:r>
            <a:r>
              <a:rPr lang="es-ES" sz="1100" baseline="30000" dirty="0" smtClean="0"/>
              <a:t>1</a:t>
            </a:r>
            <a:r>
              <a:rPr lang="es-ES" sz="1100" dirty="0" smtClean="0"/>
              <a:t>, F.R. Guzmán Ruiz</a:t>
            </a:r>
            <a:r>
              <a:rPr lang="es-ES" sz="1100" baseline="30000" dirty="0" smtClean="0"/>
              <a:t>1</a:t>
            </a:r>
            <a:r>
              <a:rPr lang="es-ES" sz="1100" dirty="0" smtClean="0"/>
              <a:t>, </a:t>
            </a:r>
            <a:r>
              <a:rPr lang="es-ES" sz="1100" dirty="0" err="1" smtClean="0"/>
              <a:t>Osman</a:t>
            </a:r>
            <a:r>
              <a:rPr lang="es-ES" sz="1100" dirty="0" smtClean="0"/>
              <a:t> Abel Zavala Chinchilla</a:t>
            </a:r>
            <a:r>
              <a:rPr lang="es-ES" sz="1100" baseline="30000" dirty="0" smtClean="0"/>
              <a:t>1</a:t>
            </a:r>
            <a:r>
              <a:rPr lang="es-ES" sz="1100" dirty="0" smtClean="0"/>
              <a:t>, </a:t>
            </a:r>
            <a:r>
              <a:rPr lang="es-ES" sz="1100" dirty="0"/>
              <a:t>R. Rodríguez Villamor</a:t>
            </a:r>
            <a:r>
              <a:rPr lang="es-ES" sz="1100" baseline="30000" dirty="0"/>
              <a:t>1</a:t>
            </a:r>
            <a:r>
              <a:rPr lang="es-ES" sz="1100" dirty="0"/>
              <a:t>, J.A. Riesco </a:t>
            </a:r>
            <a:r>
              <a:rPr lang="es-ES" sz="1100" dirty="0" smtClean="0"/>
              <a:t>Miranda</a:t>
            </a:r>
            <a:r>
              <a:rPr lang="es-ES" sz="1100" baseline="30000" dirty="0" smtClean="0"/>
              <a:t>1</a:t>
            </a:r>
            <a:endParaRPr lang="es-ES" sz="1100" dirty="0" smtClean="0"/>
          </a:p>
          <a:p>
            <a:pPr algn="ctr" fontAlgn="base"/>
            <a:r>
              <a:rPr lang="es-ES" sz="1100" baseline="30000" dirty="0" smtClean="0"/>
              <a:t>1 </a:t>
            </a:r>
            <a:r>
              <a:rPr lang="es-ES" sz="1100" dirty="0"/>
              <a:t>Servicio de Neumología. Hospital San Pedro de Alcántara. Cáceres</a:t>
            </a:r>
            <a:r>
              <a:rPr lang="es-ES" sz="800" dirty="0" smtClean="0"/>
              <a:t>.</a:t>
            </a:r>
            <a:endParaRPr lang="es-ES" sz="800" dirty="0"/>
          </a:p>
        </p:txBody>
      </p:sp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204906"/>
              </p:ext>
            </p:extLst>
          </p:nvPr>
        </p:nvGraphicFramePr>
        <p:xfrm>
          <a:off x="1331641" y="3579862"/>
          <a:ext cx="5976664" cy="139319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52362"/>
                <a:gridCol w="1496978"/>
                <a:gridCol w="739117"/>
                <a:gridCol w="1693246"/>
                <a:gridCol w="694961"/>
              </a:tblGrid>
              <a:tr h="2006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Sexo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Hombre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Mujer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1209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42 pacientes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18 pacientes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63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Edad media (años)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70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67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0660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Fenotipo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Agudizador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Agudizador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5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6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No agudizador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31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No </a:t>
                      </a:r>
                      <a:r>
                        <a:rPr lang="es-ES" sz="1200" dirty="0" err="1">
                          <a:effectLst/>
                        </a:rPr>
                        <a:t>agudizador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13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645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Tabaquismo 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Fumador activo (FA)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Fumador activo (FA)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16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 dirty="0" err="1">
                          <a:effectLst/>
                        </a:rPr>
                        <a:t>Exfumador</a:t>
                      </a:r>
                      <a:r>
                        <a:rPr lang="es-ES" sz="1200" dirty="0">
                          <a:effectLst/>
                        </a:rPr>
                        <a:t> (EF)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28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Exfumador (EF)</a:t>
                      </a:r>
                      <a:endParaRPr lang="es-E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14</a:t>
                      </a:r>
                      <a:endParaRPr lang="es-E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 redondeado"/>
          <p:cNvSpPr/>
          <p:nvPr/>
        </p:nvSpPr>
        <p:spPr>
          <a:xfrm>
            <a:off x="363976" y="3332762"/>
            <a:ext cx="8600512" cy="1615252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Conclusiones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Existen diferencias de niveles medios de </a:t>
            </a:r>
            <a:r>
              <a:rPr lang="es-E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FeNO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según estatus de fumador.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 encontramos asociación entre el valor de </a:t>
            </a:r>
            <a:r>
              <a:rPr lang="es-E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FeNO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y eosinófilos en sangre periférica ni función pulmonar medida por FEV</a:t>
            </a:r>
            <a:r>
              <a:rPr lang="es-ES" sz="1400" baseline="-25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lvl="0" indent="-342900">
              <a:buFont typeface="+mj-lt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Los pacientes tratados con corticoides inhalados tienen una disminución 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 valor de </a:t>
            </a:r>
            <a:r>
              <a:rPr lang="es-E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FeNO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medido.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 control clínico de la EPOC se asocia a la medición de </a:t>
            </a:r>
            <a:r>
              <a:rPr lang="es-ES" sz="1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FeNO</a:t>
            </a:r>
            <a:r>
              <a:rPr lang="es-E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teniendo en cuenta su estatus de fumador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300059"/>
              </p:ext>
            </p:extLst>
          </p:nvPr>
        </p:nvGraphicFramePr>
        <p:xfrm>
          <a:off x="1156064" y="123478"/>
          <a:ext cx="7232360" cy="301506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537073"/>
                <a:gridCol w="5695287"/>
              </a:tblGrid>
              <a:tr h="25682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Resultados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51364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Estatus de tabaquismo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Existe  incremento de los valores de </a:t>
                      </a:r>
                      <a:r>
                        <a:rPr lang="es-E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FeNO</a:t>
                      </a: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en pacientes que han abandonado el hábito tabáquico</a:t>
                      </a:r>
                      <a:r>
                        <a:rPr lang="es-E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alor promedio de 25 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ppb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en EF con respecto a</a:t>
                      </a:r>
                      <a:r>
                        <a:rPr lang="es-ES" sz="14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 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ppb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en FA.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Control clínico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FA con un valor elevado de </a:t>
                      </a:r>
                      <a:r>
                        <a:rPr lang="es-ES" sz="14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FeNO</a:t>
                      </a:r>
                      <a:r>
                        <a:rPr lang="es-E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presentan peor control de la enfermedad, mientras que en EF, un valor bajo se asocia con mejor control. </a:t>
                      </a:r>
                    </a:p>
                  </a:txBody>
                  <a:tcPr marL="68580" marR="68580" marT="0" marB="0"/>
                </a:tc>
              </a:tr>
              <a:tr h="25682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Eosinofilia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Pacientes con eosinofilia no muestran valores más elevados de </a:t>
                      </a:r>
                      <a:r>
                        <a:rPr lang="es-E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FeNO</a:t>
                      </a: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136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Función pulmonar (FEV</a:t>
                      </a:r>
                      <a:r>
                        <a:rPr lang="es-ES" sz="1400" baseline="-25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Pacientes con </a:t>
                      </a:r>
                      <a:r>
                        <a:rPr lang="es-E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FeNO</a:t>
                      </a: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más alto no presentan peor función </a:t>
                      </a:r>
                      <a:r>
                        <a:rPr lang="es-E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pulmonar que los que presentan menores cifras.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5377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Terapia inhalada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Pacientes con triple terapia inhalada </a:t>
                      </a:r>
                      <a:r>
                        <a:rPr lang="es-E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(48 p.) tienen </a:t>
                      </a: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un valor de </a:t>
                      </a:r>
                      <a:r>
                        <a:rPr lang="es-E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FeNO</a:t>
                      </a:r>
                      <a:r>
                        <a:rPr lang="es-E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inferior a los que reciben doble </a:t>
                      </a:r>
                      <a:r>
                        <a:rPr lang="es-ES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terapia broncodilatadora.</a:t>
                      </a:r>
                      <a:endParaRPr lang="es-ES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540</Words>
  <Application>Microsoft Office PowerPoint</Application>
  <PresentationFormat>Presentación en pantalla (16:9)</PresentationFormat>
  <Paragraphs>59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Luffi</cp:lastModifiedBy>
  <cp:revision>20</cp:revision>
  <dcterms:created xsi:type="dcterms:W3CDTF">2025-10-16T09:08:13Z</dcterms:created>
  <dcterms:modified xsi:type="dcterms:W3CDTF">2026-02-28T16:47:37Z</dcterms:modified>
</cp:coreProperties>
</file>