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26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898BC3-CF19-4C90-9D06-4B538B445994}" type="datetimeFigureOut">
              <a:rPr lang="es-ES" smtClean="0"/>
              <a:t>24/02/2026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C957CB-7F36-4646-856B-A9565AF09EC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155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historia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clínica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Utilizamos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 de Mann Whitney para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comparar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entre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grupos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Para las variables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cualitativas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el test Chi-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cuadrado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El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análisis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datos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realizó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Rstudio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957CB-7F36-4646-856B-A9565AF09EC2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2389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24/02/2026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24/02/2026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24/02/2026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24/02/2026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24/02/2026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24/02/2026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24/02/2026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24/02/2026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24/02/2026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24/02/2026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24/02/2026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24/02/2026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redondeado 5"/>
          <p:cNvSpPr/>
          <p:nvPr/>
        </p:nvSpPr>
        <p:spPr>
          <a:xfrm>
            <a:off x="1403648" y="195486"/>
            <a:ext cx="7560840" cy="100811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DESCRIPCIÓN DE UNA COHORTE RETROSPECTIVA DE PACIENTES EPOC EXACERBADORES SEGÚN SU ADHERENCIA AL </a:t>
            </a:r>
            <a:r>
              <a:rPr lang="en-US" sz="2000" dirty="0" smtClean="0"/>
              <a:t>TRATAMIENTO</a:t>
            </a:r>
            <a:endParaRPr lang="es-ES" sz="2000" dirty="0"/>
          </a:p>
          <a:p>
            <a:pPr algn="ctr"/>
            <a:r>
              <a:rPr lang="en-US" sz="1000" b="1" dirty="0"/>
              <a:t>J.M. Sánchez </a:t>
            </a:r>
            <a:r>
              <a:rPr lang="en-US" sz="1000" b="1" dirty="0" err="1"/>
              <a:t>Álvarez</a:t>
            </a:r>
            <a:r>
              <a:rPr lang="en-US" sz="1000" b="1" dirty="0"/>
              <a:t>, S. Jiménez </a:t>
            </a:r>
            <a:r>
              <a:rPr lang="en-US" sz="1000" b="1" dirty="0" err="1"/>
              <a:t>García</a:t>
            </a:r>
            <a:r>
              <a:rPr lang="en-US" sz="1000" b="1" dirty="0"/>
              <a:t>, J.J. Cruz Rueda, F. Moreno Sánchez Hospital </a:t>
            </a:r>
            <a:r>
              <a:rPr lang="en-US" sz="1000" b="1" dirty="0" err="1"/>
              <a:t>Universitario</a:t>
            </a:r>
            <a:r>
              <a:rPr lang="en-US" sz="1000" b="1" dirty="0"/>
              <a:t> </a:t>
            </a:r>
            <a:r>
              <a:rPr lang="en-US" sz="1000" b="1" dirty="0" err="1"/>
              <a:t>Torrecárdenas</a:t>
            </a:r>
            <a:r>
              <a:rPr lang="en-US" sz="1000" b="1" dirty="0"/>
              <a:t>, </a:t>
            </a:r>
            <a:r>
              <a:rPr lang="en-US" sz="1000" b="1" dirty="0" err="1"/>
              <a:t>Almería</a:t>
            </a:r>
            <a:r>
              <a:rPr lang="en-US" sz="1000" b="1" dirty="0"/>
              <a:t>.</a:t>
            </a:r>
            <a:endParaRPr lang="es-ES" sz="1000" dirty="0"/>
          </a:p>
          <a:p>
            <a:pPr algn="ctr"/>
            <a:endParaRPr lang="es-ES" sz="1000" dirty="0"/>
          </a:p>
        </p:txBody>
      </p:sp>
      <p:sp>
        <p:nvSpPr>
          <p:cNvPr id="7" name="Rectángulo: esquinas redondeadas 5"/>
          <p:cNvSpPr/>
          <p:nvPr/>
        </p:nvSpPr>
        <p:spPr>
          <a:xfrm>
            <a:off x="251520" y="2211710"/>
            <a:ext cx="4175312" cy="2147316"/>
          </a:xfrm>
          <a:prstGeom prst="roundRect">
            <a:avLst>
              <a:gd name="adj" fmla="val 16667"/>
            </a:avLst>
          </a:prstGeom>
          <a:solidFill>
            <a:srgbClr val="F6F9D4"/>
          </a:solidFill>
          <a:ln>
            <a:solidFill>
              <a:srgbClr val="BFBFB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s-ES" sz="1050" b="1" strike="noStrike" spc="-1" dirty="0" smtClean="0">
              <a:solidFill>
                <a:srgbClr val="000000"/>
              </a:solidFill>
              <a:latin typeface="Arial"/>
              <a:ea typeface="DejaVu Sans"/>
            </a:endParaRPr>
          </a:p>
          <a:p>
            <a:pPr algn="ctr">
              <a:lnSpc>
                <a:spcPct val="100000"/>
              </a:lnSpc>
            </a:pPr>
            <a:r>
              <a:rPr lang="es-ES" sz="1050" b="1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INTRODUCCIÓN:</a:t>
            </a:r>
          </a:p>
          <a:p>
            <a:pPr algn="ctr">
              <a:lnSpc>
                <a:spcPct val="100000"/>
              </a:lnSpc>
            </a:pPr>
            <a:endParaRPr lang="es-ES" sz="1200" b="1" strike="noStrike" spc="-1" dirty="0" smtClean="0">
              <a:solidFill>
                <a:srgbClr val="000000"/>
              </a:solidFill>
              <a:latin typeface="Arial" panose="020B0604020202020204" pitchFamily="34" charset="0"/>
              <a:ea typeface="DejaVu Sans"/>
              <a:cs typeface="Arial" panose="020B0604020202020204" pitchFamily="34" charset="0"/>
            </a:endParaRPr>
          </a:p>
          <a:p>
            <a:pPr algn="ctr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La EPOC es una enfermedad respiratoria crónica con limitación persistente del flujo aéreo. Su evolución está influida por las exacerbaciones, que aumentan la morbilidad y la mortalidad. La guía GOLD 2025 destaca la importancia de una buena adherencia al tratamiento, definido como el uso regular y correcto de los tratamientos prescritos para reducir exacerbaciones y mejorar el control clínico.</a:t>
            </a:r>
          </a:p>
          <a:p>
            <a:pPr algn="ctr">
              <a:lnSpc>
                <a:spcPct val="100000"/>
              </a:lnSpc>
            </a:pPr>
            <a:endParaRPr lang="es-ES" sz="105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Rectángulo: esquinas redondeadas 1"/>
          <p:cNvSpPr/>
          <p:nvPr/>
        </p:nvSpPr>
        <p:spPr>
          <a:xfrm>
            <a:off x="5004048" y="1419622"/>
            <a:ext cx="3456384" cy="1368152"/>
          </a:xfrm>
          <a:prstGeom prst="roundRect">
            <a:avLst>
              <a:gd name="adj" fmla="val 16667"/>
            </a:avLst>
          </a:prstGeom>
          <a:solidFill>
            <a:srgbClr val="F6F9D4"/>
          </a:solidFill>
          <a:ln>
            <a:solidFill>
              <a:srgbClr val="BFBFB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s-ES" sz="1050" b="1" spc="-1" dirty="0" smtClean="0">
              <a:solidFill>
                <a:srgbClr val="000000"/>
              </a:solidFill>
              <a:latin typeface="Arial"/>
              <a:ea typeface="DejaVu Sans"/>
            </a:endParaRPr>
          </a:p>
          <a:p>
            <a:pPr algn="ctr">
              <a:lnSpc>
                <a:spcPct val="100000"/>
              </a:lnSpc>
            </a:pPr>
            <a:endParaRPr lang="es-ES" sz="105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 algn="ctr">
              <a:lnSpc>
                <a:spcPct val="100000"/>
              </a:lnSpc>
            </a:pPr>
            <a:r>
              <a:rPr lang="es-ES" sz="1050" b="1" spc="-1" dirty="0" smtClean="0">
                <a:solidFill>
                  <a:srgbClr val="000000"/>
                </a:solidFill>
                <a:latin typeface="Arial"/>
                <a:ea typeface="DejaVu Sans"/>
              </a:rPr>
              <a:t>OBJETIVO </a:t>
            </a:r>
            <a:r>
              <a:rPr lang="es-ES" sz="1050" b="1" spc="-1" dirty="0" smtClean="0">
                <a:solidFill>
                  <a:srgbClr val="000000"/>
                </a:solidFill>
                <a:latin typeface="Arial"/>
                <a:ea typeface="DejaVu Sans"/>
              </a:rPr>
              <a:t>PRINCIPAL:</a:t>
            </a:r>
          </a:p>
          <a:p>
            <a:pPr algn="ctr">
              <a:lnSpc>
                <a:spcPct val="100000"/>
              </a:lnSpc>
            </a:pPr>
            <a:endParaRPr lang="es-ES" sz="1050" b="1" spc="-1" dirty="0" smtClean="0">
              <a:solidFill>
                <a:srgbClr val="000000"/>
              </a:solidFill>
              <a:latin typeface="Arial"/>
              <a:ea typeface="DejaVu Sans"/>
            </a:endParaRPr>
          </a:p>
          <a:p>
            <a:pPr algn="ctr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Describir las características de los pacientes con buena adherencia al tratamiento frente a aquellos con regular-mala adherencia en una cohorte atendida en el Hospital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Torrecárdenas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durante 2024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ctr">
              <a:lnSpc>
                <a:spcPct val="100000"/>
              </a:lnSpc>
            </a:pP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ángulo: esquinas redondeadas 1"/>
          <p:cNvSpPr/>
          <p:nvPr/>
        </p:nvSpPr>
        <p:spPr>
          <a:xfrm>
            <a:off x="4932040" y="2978942"/>
            <a:ext cx="4032448" cy="1962159"/>
          </a:xfrm>
          <a:prstGeom prst="roundRect">
            <a:avLst>
              <a:gd name="adj" fmla="val 16667"/>
            </a:avLst>
          </a:prstGeom>
          <a:solidFill>
            <a:srgbClr val="F6F9D4"/>
          </a:solidFill>
          <a:ln>
            <a:solidFill>
              <a:srgbClr val="BFBFB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s-ES" sz="1050" b="1" spc="-1" dirty="0" smtClean="0">
              <a:solidFill>
                <a:srgbClr val="000000"/>
              </a:solidFill>
              <a:latin typeface="Arial"/>
              <a:ea typeface="DejaVu Sans"/>
            </a:endParaRPr>
          </a:p>
          <a:p>
            <a:pPr algn="ctr">
              <a:lnSpc>
                <a:spcPct val="100000"/>
              </a:lnSpc>
            </a:pPr>
            <a:endParaRPr lang="es-ES" sz="105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 algn="ctr">
              <a:lnSpc>
                <a:spcPct val="100000"/>
              </a:lnSpc>
            </a:pPr>
            <a:endParaRPr lang="es-ES" sz="1050" b="1" spc="-1" dirty="0" smtClean="0">
              <a:solidFill>
                <a:srgbClr val="000000"/>
              </a:solidFill>
              <a:latin typeface="Arial"/>
              <a:ea typeface="DejaVu Sans"/>
            </a:endParaRPr>
          </a:p>
          <a:p>
            <a:pPr algn="ctr">
              <a:lnSpc>
                <a:spcPct val="100000"/>
              </a:lnSpc>
            </a:pPr>
            <a:endParaRPr lang="es-ES" sz="105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 algn="ctr">
              <a:lnSpc>
                <a:spcPct val="100000"/>
              </a:lnSpc>
            </a:pPr>
            <a:endParaRPr lang="es-ES" sz="1050" b="1" spc="-1" dirty="0" smtClean="0">
              <a:solidFill>
                <a:srgbClr val="000000"/>
              </a:solidFill>
              <a:latin typeface="Arial"/>
              <a:ea typeface="DejaVu Sans"/>
            </a:endParaRPr>
          </a:p>
          <a:p>
            <a:pPr algn="ctr">
              <a:lnSpc>
                <a:spcPct val="100000"/>
              </a:lnSpc>
            </a:pPr>
            <a:endParaRPr lang="es-ES" sz="1050" b="1" spc="-1" dirty="0" smtClean="0">
              <a:solidFill>
                <a:srgbClr val="000000"/>
              </a:solidFill>
              <a:latin typeface="Arial"/>
              <a:ea typeface="DejaVu Sans"/>
            </a:endParaRPr>
          </a:p>
          <a:p>
            <a:pPr algn="ctr">
              <a:lnSpc>
                <a:spcPct val="100000"/>
              </a:lnSpc>
            </a:pPr>
            <a:endParaRPr lang="es-ES" sz="105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 algn="ctr">
              <a:lnSpc>
                <a:spcPct val="100000"/>
              </a:lnSpc>
            </a:pPr>
            <a:r>
              <a:rPr lang="es-ES" sz="1050" b="1" spc="-1" dirty="0" smtClean="0">
                <a:solidFill>
                  <a:srgbClr val="000000"/>
                </a:solidFill>
                <a:latin typeface="Arial"/>
                <a:ea typeface="DejaVu Sans"/>
              </a:rPr>
              <a:t>MATERIAL Y MÉTODOS:</a:t>
            </a:r>
          </a:p>
          <a:p>
            <a:pPr algn="ctr">
              <a:lnSpc>
                <a:spcPct val="100000"/>
              </a:lnSpc>
            </a:pPr>
            <a:endParaRPr lang="es-ES" sz="1050" b="1" spc="-1" dirty="0" smtClean="0">
              <a:solidFill>
                <a:srgbClr val="000000"/>
              </a:solidFill>
              <a:latin typeface="Arial"/>
              <a:ea typeface="DejaVu Sans"/>
            </a:endParaRPr>
          </a:p>
          <a:p>
            <a:r>
              <a:rPr lang="en-US" sz="1200" dirty="0" smtClean="0"/>
              <a:t>-</a:t>
            </a:r>
            <a:r>
              <a:rPr lang="en-US" sz="1200" dirty="0" err="1" smtClean="0"/>
              <a:t>Estudio</a:t>
            </a:r>
            <a:r>
              <a:rPr lang="en-US" sz="1200" dirty="0" smtClean="0"/>
              <a:t> </a:t>
            </a:r>
            <a:r>
              <a:rPr lang="en-US" sz="1200" dirty="0" err="1"/>
              <a:t>observacional</a:t>
            </a:r>
            <a:r>
              <a:rPr lang="en-US" sz="1200" dirty="0"/>
              <a:t> </a:t>
            </a:r>
            <a:r>
              <a:rPr lang="en-US" sz="1200" dirty="0" err="1"/>
              <a:t>retrospectivo</a:t>
            </a:r>
            <a:r>
              <a:rPr lang="en-US" sz="1200" dirty="0"/>
              <a:t> de </a:t>
            </a:r>
            <a:r>
              <a:rPr lang="en-US" sz="1200" dirty="0" err="1"/>
              <a:t>pacientes</a:t>
            </a:r>
            <a:r>
              <a:rPr lang="en-US" sz="1200" dirty="0"/>
              <a:t> con </a:t>
            </a:r>
            <a:r>
              <a:rPr lang="en-US" sz="1200" dirty="0" err="1"/>
              <a:t>diagnóstico</a:t>
            </a:r>
            <a:r>
              <a:rPr lang="en-US" sz="1200" dirty="0"/>
              <a:t> de  EPOC </a:t>
            </a:r>
            <a:r>
              <a:rPr lang="en-US" sz="1200" dirty="0" err="1"/>
              <a:t>confirmado</a:t>
            </a:r>
            <a:r>
              <a:rPr lang="en-US" sz="1200" dirty="0"/>
              <a:t> o probable sin </a:t>
            </a:r>
            <a:r>
              <a:rPr lang="en-US" sz="1200" dirty="0" err="1"/>
              <a:t>diagnóstico</a:t>
            </a:r>
            <a:r>
              <a:rPr lang="en-US" sz="1200" dirty="0"/>
              <a:t> </a:t>
            </a:r>
            <a:r>
              <a:rPr lang="en-US" sz="1200" dirty="0" err="1"/>
              <a:t>espirométrico</a:t>
            </a:r>
            <a:r>
              <a:rPr lang="en-US" sz="1200" dirty="0"/>
              <a:t> (116 total) que </a:t>
            </a:r>
            <a:r>
              <a:rPr lang="en-US" sz="1200" dirty="0" err="1"/>
              <a:t>acudieron</a:t>
            </a:r>
            <a:r>
              <a:rPr lang="en-US" sz="1200" dirty="0"/>
              <a:t> con dos o </a:t>
            </a:r>
            <a:r>
              <a:rPr lang="en-US" sz="1200" dirty="0" err="1"/>
              <a:t>más</a:t>
            </a:r>
            <a:r>
              <a:rPr lang="en-US" sz="1200" dirty="0"/>
              <a:t> </a:t>
            </a:r>
            <a:r>
              <a:rPr lang="en-US" sz="1200" dirty="0" err="1"/>
              <a:t>exacerbaciones</a:t>
            </a:r>
            <a:r>
              <a:rPr lang="en-US" sz="1200" dirty="0"/>
              <a:t> </a:t>
            </a:r>
            <a:r>
              <a:rPr lang="en-US" sz="1200" dirty="0" err="1"/>
              <a:t>durante</a:t>
            </a:r>
            <a:r>
              <a:rPr lang="en-US" sz="1200" dirty="0"/>
              <a:t> 2024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sz="1200" dirty="0" smtClean="0"/>
              <a:t>-Se </a:t>
            </a:r>
            <a:r>
              <a:rPr lang="en-US" sz="1200" dirty="0" err="1"/>
              <a:t>clasificaron</a:t>
            </a:r>
            <a:r>
              <a:rPr lang="en-US" sz="1200" dirty="0"/>
              <a:t> </a:t>
            </a:r>
            <a:r>
              <a:rPr lang="en-US" sz="1200" dirty="0" err="1"/>
              <a:t>en</a:t>
            </a:r>
            <a:r>
              <a:rPr lang="en-US" sz="1200" dirty="0"/>
              <a:t> dos </a:t>
            </a:r>
            <a:r>
              <a:rPr lang="en-US" sz="1200" dirty="0" err="1"/>
              <a:t>grupos</a:t>
            </a:r>
            <a:r>
              <a:rPr lang="en-US" sz="1200" dirty="0"/>
              <a:t>: Buena </a:t>
            </a:r>
            <a:r>
              <a:rPr lang="en-US" sz="1200" dirty="0" err="1"/>
              <a:t>adherencia</a:t>
            </a:r>
            <a:r>
              <a:rPr lang="en-US" sz="1200" dirty="0"/>
              <a:t>/Regular-mala </a:t>
            </a:r>
            <a:r>
              <a:rPr lang="en-US" sz="1200" dirty="0" err="1" smtClean="0"/>
              <a:t>adherencia</a:t>
            </a:r>
            <a:r>
              <a:rPr lang="en-US" sz="1200" dirty="0" smtClean="0"/>
              <a:t>.</a:t>
            </a:r>
          </a:p>
          <a:p>
            <a:pPr lvl="0">
              <a:defRPr/>
            </a:pPr>
            <a:r>
              <a:rPr lang="en-US" sz="1200" dirty="0" smtClean="0"/>
              <a:t>-Se </a:t>
            </a:r>
            <a:r>
              <a:rPr lang="en-US" sz="1200" dirty="0" err="1" smtClean="0"/>
              <a:t>utilizó</a:t>
            </a:r>
            <a:r>
              <a:rPr lang="en-US" sz="1200" dirty="0" smtClean="0"/>
              <a:t> </a:t>
            </a:r>
            <a:r>
              <a:rPr lang="en-US" sz="1200" dirty="0"/>
              <a:t>U de Mann </a:t>
            </a:r>
            <a:r>
              <a:rPr lang="en-US" sz="1200" dirty="0" smtClean="0"/>
              <a:t>Whitney, Chi-</a:t>
            </a:r>
            <a:r>
              <a:rPr lang="en-US" sz="1200" dirty="0" err="1" smtClean="0"/>
              <a:t>cuadrado</a:t>
            </a:r>
            <a:r>
              <a:rPr lang="en-US" sz="1200" dirty="0" smtClean="0"/>
              <a:t> a </a:t>
            </a:r>
            <a:r>
              <a:rPr lang="en-US" sz="1200" dirty="0" err="1" smtClean="0"/>
              <a:t>través</a:t>
            </a:r>
            <a:r>
              <a:rPr lang="en-US" sz="1200" dirty="0" smtClean="0"/>
              <a:t> de </a:t>
            </a:r>
            <a:r>
              <a:rPr lang="en-US" sz="1200" dirty="0" err="1"/>
              <a:t>Rstudio</a:t>
            </a:r>
            <a:r>
              <a:rPr lang="en-US" sz="1200" dirty="0"/>
              <a:t>.</a:t>
            </a:r>
            <a:endParaRPr lang="es-ES" sz="1200" dirty="0"/>
          </a:p>
          <a:p>
            <a:endParaRPr lang="es-ES" sz="1200" dirty="0"/>
          </a:p>
          <a:p>
            <a:endParaRPr lang="en-US" sz="1200" dirty="0" smtClean="0"/>
          </a:p>
          <a:p>
            <a:pPr algn="ctr"/>
            <a:endParaRPr lang="es-E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ctr">
              <a:lnSpc>
                <a:spcPct val="100000"/>
              </a:lnSpc>
            </a:pP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033134"/>
            <a:ext cx="5869380" cy="247882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278" y="915566"/>
            <a:ext cx="3054872" cy="2504164"/>
          </a:xfrm>
          <a:prstGeom prst="rect">
            <a:avLst/>
          </a:prstGeom>
        </p:spPr>
      </p:pic>
      <p:sp>
        <p:nvSpPr>
          <p:cNvPr id="5" name="Rectángulo: esquinas redondeadas 5"/>
          <p:cNvSpPr/>
          <p:nvPr/>
        </p:nvSpPr>
        <p:spPr>
          <a:xfrm>
            <a:off x="3347864" y="218388"/>
            <a:ext cx="2592288" cy="504056"/>
          </a:xfrm>
          <a:prstGeom prst="roundRect">
            <a:avLst>
              <a:gd name="adj" fmla="val 16667"/>
            </a:avLst>
          </a:prstGeom>
          <a:solidFill>
            <a:srgbClr val="F6F9D4"/>
          </a:solidFill>
          <a:ln>
            <a:solidFill>
              <a:srgbClr val="BFBFB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s-ES" sz="1050" b="1" spc="-1" dirty="0" smtClean="0">
                <a:solidFill>
                  <a:srgbClr val="000000"/>
                </a:solidFill>
                <a:latin typeface="Arial"/>
                <a:ea typeface="DejaVu Sans"/>
              </a:rPr>
              <a:t>RESULTADOS:</a:t>
            </a:r>
            <a:endParaRPr lang="es-ES" sz="1050" b="1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6" name="Rectángulo: esquinas redondeadas 5"/>
          <p:cNvSpPr/>
          <p:nvPr/>
        </p:nvSpPr>
        <p:spPr>
          <a:xfrm>
            <a:off x="1835696" y="3537054"/>
            <a:ext cx="5868144" cy="1512168"/>
          </a:xfrm>
          <a:prstGeom prst="roundRect">
            <a:avLst>
              <a:gd name="adj" fmla="val 16667"/>
            </a:avLst>
          </a:prstGeom>
          <a:solidFill>
            <a:srgbClr val="F6F9D4"/>
          </a:solidFill>
          <a:ln>
            <a:solidFill>
              <a:srgbClr val="BFBFB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s-ES" sz="1050" spc="-1" dirty="0" smtClean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s-ES" sz="1050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1050" b="1" spc="-1" dirty="0">
                <a:solidFill>
                  <a:srgbClr val="000000"/>
                </a:solidFill>
                <a:latin typeface="Arial"/>
                <a:ea typeface="DejaVu Sans"/>
              </a:rPr>
              <a:t>CONCLUSIONES: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En nuestra muestra, había mayoría de pacientes varones, además eran ex fumadores y presentaban enfisema radiológico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La comorbilidad más frecuente fue el AOS, aunque los mal adherentes presentaron más accidentes cerebrovasculares y cardiopatía isquémica con resultados estadísticamente significativos. </a:t>
            </a:r>
            <a:endParaRPr lang="es-E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Hubo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mayor mortalidad en los no adherentes pero con resultado no estadísticamente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significativos.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050" dirty="0"/>
              <a:t> </a:t>
            </a:r>
          </a:p>
          <a:p>
            <a:pPr algn="ctr">
              <a:lnSpc>
                <a:spcPct val="100000"/>
              </a:lnSpc>
            </a:pPr>
            <a:endParaRPr lang="es-ES" sz="105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290</Words>
  <Application>Microsoft Office PowerPoint</Application>
  <PresentationFormat>Presentación en pantalla (16:9)</PresentationFormat>
  <Paragraphs>39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DejaVu Sans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Usuario</cp:lastModifiedBy>
  <cp:revision>7</cp:revision>
  <dcterms:created xsi:type="dcterms:W3CDTF">2025-10-16T09:08:13Z</dcterms:created>
  <dcterms:modified xsi:type="dcterms:W3CDTF">2026-02-24T17:43:51Z</dcterms:modified>
</cp:coreProperties>
</file>