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788" y="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551F76-2106-5D0F-F919-7FBBB79F4DAD}"/>
              </a:ext>
            </a:extLst>
          </p:cNvPr>
          <p:cNvSpPr>
            <a:spLocks noGrp="1"/>
          </p:cNvSpPr>
          <p:nvPr>
            <p:ph type="title"/>
          </p:nvPr>
        </p:nvSpPr>
        <p:spPr>
          <a:xfrm>
            <a:off x="457200" y="411509"/>
            <a:ext cx="8229600" cy="648073"/>
          </a:xfrm>
        </p:spPr>
        <p:txBody>
          <a:bodyPr>
            <a:normAutofit fontScale="90000"/>
          </a:bodyPr>
          <a:lstStyle/>
          <a:p>
            <a:pPr>
              <a:lnSpc>
                <a:spcPct val="115000"/>
              </a:lnSpc>
              <a:spcAft>
                <a:spcPts val="800"/>
              </a:spcAft>
              <a:buNone/>
            </a:pPr>
            <a:r>
              <a:rPr lang="es-ES" sz="1800" b="1" kern="0" dirty="0">
                <a:effectLst/>
                <a:latin typeface="Calibri-Bold"/>
                <a:ea typeface="Calibri" panose="020F0502020204030204" pitchFamily="34" charset="0"/>
                <a:cs typeface="Calibri-Bold"/>
              </a:rPr>
              <a:t>           </a:t>
            </a:r>
            <a:r>
              <a:rPr lang="es-ES" sz="1600" b="1" kern="0" dirty="0">
                <a:effectLst/>
                <a:latin typeface="Calibri-Bold"/>
                <a:ea typeface="Calibri" panose="020F0502020204030204" pitchFamily="34" charset="0"/>
                <a:cs typeface="Calibri-Bold"/>
              </a:rPr>
              <a:t>EVALUACIÓN GENOTÍPICA DEL DAAT (DÉFICIT ALFA 1 ANTITRIPSINA) Y SU RELACIÓN CON   LOS ANTECEDENTES DE SALUD: ESTRATEGIA PARA REDUCIR EL INFRADIAGNOSTICO.</a:t>
            </a:r>
            <a:br>
              <a:rPr lang="es-ES" sz="1400" kern="100" dirty="0">
                <a:effectLst/>
                <a:latin typeface="Calibri" panose="020F0502020204030204" pitchFamily="34" charset="0"/>
                <a:ea typeface="Calibri" panose="020F0502020204030204" pitchFamily="34" charset="0"/>
                <a:cs typeface="Times New Roman" panose="02020603050405020304" pitchFamily="18" charset="0"/>
              </a:rPr>
            </a:br>
            <a:r>
              <a:rPr lang="es-ES" sz="1200" kern="0" dirty="0">
                <a:effectLst/>
                <a:latin typeface="Calibri" panose="020F0502020204030204" pitchFamily="34" charset="0"/>
                <a:ea typeface="Calibri" panose="020F0502020204030204" pitchFamily="34" charset="0"/>
              </a:rPr>
              <a:t>Oliverio Ruiz Rodríguez, María Rosario Ruiz Serrano de la Espada, Cándido Fernández García. María Ruiz Castellano.</a:t>
            </a:r>
            <a:endParaRPr lang="es-ES" sz="1200" dirty="0"/>
          </a:p>
        </p:txBody>
      </p:sp>
      <p:sp>
        <p:nvSpPr>
          <p:cNvPr id="3" name="Marcador de contenido 2">
            <a:extLst>
              <a:ext uri="{FF2B5EF4-FFF2-40B4-BE49-F238E27FC236}">
                <a16:creationId xmlns:a16="http://schemas.microsoft.com/office/drawing/2014/main" id="{DBA121E1-9864-AADE-DABE-B0A592307402}"/>
              </a:ext>
            </a:extLst>
          </p:cNvPr>
          <p:cNvSpPr>
            <a:spLocks noGrp="1"/>
          </p:cNvSpPr>
          <p:nvPr>
            <p:ph sz="half" idx="1"/>
          </p:nvPr>
        </p:nvSpPr>
        <p:spPr/>
        <p:txBody>
          <a:bodyPr>
            <a:normAutofit/>
          </a:bodyPr>
          <a:lstStyle/>
          <a:p>
            <a:pPr>
              <a:lnSpc>
                <a:spcPct val="115000"/>
              </a:lnSpc>
              <a:spcAft>
                <a:spcPts val="800"/>
              </a:spcAft>
              <a:buNone/>
            </a:pPr>
            <a:endParaRPr lang="es-ES" dirty="0"/>
          </a:p>
        </p:txBody>
      </p:sp>
      <p:pic>
        <p:nvPicPr>
          <p:cNvPr id="5" name="Marcador de contenido 4">
            <a:extLst>
              <a:ext uri="{FF2B5EF4-FFF2-40B4-BE49-F238E27FC236}">
                <a16:creationId xmlns:a16="http://schemas.microsoft.com/office/drawing/2014/main" id="{1EFEDBBF-CEA9-B97C-780A-0D08948A902C}"/>
              </a:ext>
            </a:extLst>
          </p:cNvPr>
          <p:cNvPicPr>
            <a:picLocks noGrp="1" noChangeAspect="1"/>
          </p:cNvPicPr>
          <p:nvPr>
            <p:ph sz="half" idx="2"/>
          </p:nvPr>
        </p:nvPicPr>
        <p:blipFill>
          <a:blip r:embed="rId2"/>
          <a:stretch>
            <a:fillRect/>
          </a:stretch>
        </p:blipFill>
        <p:spPr>
          <a:xfrm>
            <a:off x="5724128" y="1198100"/>
            <a:ext cx="1999248" cy="1299591"/>
          </a:xfrm>
          <a:prstGeom prst="rect">
            <a:avLst/>
          </a:prstGeom>
        </p:spPr>
      </p:pic>
      <p:sp>
        <p:nvSpPr>
          <p:cNvPr id="6" name="Rectángulo 5">
            <a:extLst>
              <a:ext uri="{FF2B5EF4-FFF2-40B4-BE49-F238E27FC236}">
                <a16:creationId xmlns:a16="http://schemas.microsoft.com/office/drawing/2014/main" id="{AFE1F3D6-65A5-AAAD-9A18-D554F320B0E0}"/>
              </a:ext>
            </a:extLst>
          </p:cNvPr>
          <p:cNvSpPr/>
          <p:nvPr/>
        </p:nvSpPr>
        <p:spPr>
          <a:xfrm>
            <a:off x="4759616" y="2616050"/>
            <a:ext cx="4132864" cy="20882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5000"/>
              </a:lnSpc>
              <a:spcAft>
                <a:spcPts val="800"/>
              </a:spcAft>
              <a:buNone/>
            </a:pPr>
            <a:r>
              <a:rPr lang="es-ES" sz="1300" kern="0" dirty="0">
                <a:effectLst/>
                <a:latin typeface="Calibri" panose="020F0502020204030204" pitchFamily="34" charset="0"/>
                <a:ea typeface="Calibri" panose="020F0502020204030204" pitchFamily="34" charset="0"/>
                <a:cs typeface="Calibri" panose="020F0502020204030204" pitchFamily="34" charset="0"/>
              </a:rPr>
              <a:t>Nuestro objetivo es, evaluar el DAAT genotípicamente con los antecedentes de salud y reducir el </a:t>
            </a:r>
            <a:r>
              <a:rPr lang="es-ES" sz="1300" kern="0" dirty="0" err="1">
                <a:effectLst/>
                <a:latin typeface="Calibri" panose="020F0502020204030204" pitchFamily="34" charset="0"/>
                <a:ea typeface="Calibri" panose="020F0502020204030204" pitchFamily="34" charset="0"/>
                <a:cs typeface="Calibri" panose="020F0502020204030204" pitchFamily="34" charset="0"/>
              </a:rPr>
              <a:t>infradiagnóstico</a:t>
            </a:r>
            <a:r>
              <a:rPr lang="es-ES" sz="1300" kern="0" dirty="0">
                <a:effectLst/>
                <a:latin typeface="Calibri" panose="020F0502020204030204" pitchFamily="34" charset="0"/>
                <a:ea typeface="Calibri" panose="020F0502020204030204" pitchFamily="34" charset="0"/>
                <a:cs typeface="Calibri" panose="020F0502020204030204" pitchFamily="34" charset="0"/>
              </a:rPr>
              <a:t> por medio de varias estrategias que incluye:</a:t>
            </a:r>
          </a:p>
          <a:p>
            <a:pPr>
              <a:lnSpc>
                <a:spcPct val="115000"/>
              </a:lnSpc>
              <a:spcAft>
                <a:spcPts val="800"/>
              </a:spcAft>
              <a:buNone/>
            </a:pPr>
            <a:r>
              <a:rPr lang="es-ES" sz="1300" kern="0" dirty="0">
                <a:effectLst/>
                <a:latin typeface="Calibri" panose="020F0502020204030204" pitchFamily="34" charset="0"/>
                <a:ea typeface="Calibri" panose="020F0502020204030204" pitchFamily="34" charset="0"/>
                <a:cs typeface="Calibri" panose="020F0502020204030204" pitchFamily="34" charset="0"/>
              </a:rPr>
              <a:t>Cribado dirigido a: pacientes EPOC o enfisema; </a:t>
            </a:r>
          </a:p>
          <a:p>
            <a:pPr>
              <a:lnSpc>
                <a:spcPct val="115000"/>
              </a:lnSpc>
              <a:spcAft>
                <a:spcPts val="800"/>
              </a:spcAft>
              <a:buNone/>
            </a:pPr>
            <a:r>
              <a:rPr lang="es-ES" sz="1300" kern="0" dirty="0">
                <a:effectLst/>
                <a:latin typeface="Calibri" panose="020F0502020204030204" pitchFamily="34" charset="0"/>
                <a:ea typeface="Calibri" panose="020F0502020204030204" pitchFamily="34" charset="0"/>
                <a:cs typeface="Calibri" panose="020F0502020204030204" pitchFamily="34" charset="0"/>
              </a:rPr>
              <a:t>Cascade screening: estudio genético de familiares de casos índice. </a:t>
            </a:r>
          </a:p>
          <a:p>
            <a:pPr>
              <a:lnSpc>
                <a:spcPct val="115000"/>
              </a:lnSpc>
              <a:spcAft>
                <a:spcPts val="800"/>
              </a:spcAft>
              <a:buNone/>
            </a:pPr>
            <a:r>
              <a:rPr lang="es-ES" sz="1300" kern="0" dirty="0">
                <a:effectLst/>
                <a:latin typeface="Calibri" panose="020F0502020204030204" pitchFamily="34" charset="0"/>
                <a:ea typeface="Calibri" panose="020F0502020204030204" pitchFamily="34" charset="0"/>
                <a:cs typeface="Calibri" panose="020F0502020204030204" pitchFamily="34" charset="0"/>
              </a:rPr>
              <a:t>Clínicas: incluir la genotipificación como diagnóstico rutinario en neumología y</a:t>
            </a:r>
            <a:r>
              <a:rPr lang="es-ES" sz="1300" kern="100" dirty="0">
                <a:latin typeface="Calibri" panose="020F0502020204030204" pitchFamily="34" charset="0"/>
                <a:ea typeface="Calibri" panose="020F0502020204030204" pitchFamily="34" charset="0"/>
                <a:cs typeface="Times New Roman" panose="02020603050405020304" pitchFamily="18" charset="0"/>
              </a:rPr>
              <a:t> </a:t>
            </a:r>
            <a:r>
              <a:rPr lang="es-ES" sz="1300" kern="0" dirty="0">
                <a:latin typeface="Calibri" panose="020F0502020204030204" pitchFamily="34" charset="0"/>
                <a:ea typeface="Calibri" panose="020F0502020204030204" pitchFamily="34" charset="0"/>
                <a:cs typeface="Calibri" panose="020F0502020204030204" pitchFamily="34" charset="0"/>
              </a:rPr>
              <a:t>h</a:t>
            </a:r>
            <a:r>
              <a:rPr lang="es-ES" sz="1300" kern="0" dirty="0">
                <a:effectLst/>
                <a:latin typeface="Calibri" panose="020F0502020204030204" pitchFamily="34" charset="0"/>
                <a:ea typeface="Calibri" panose="020F0502020204030204" pitchFamily="34" charset="0"/>
                <a:cs typeface="Calibri" panose="020F0502020204030204" pitchFamily="34" charset="0"/>
              </a:rPr>
              <a:t>epatología.</a:t>
            </a:r>
            <a:endParaRPr lang="es-ES"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a:extLst>
              <a:ext uri="{FF2B5EF4-FFF2-40B4-BE49-F238E27FC236}">
                <a16:creationId xmlns:a16="http://schemas.microsoft.com/office/drawing/2014/main" id="{144AB1AC-E2D1-6D62-AE04-6DE9067965B4}"/>
              </a:ext>
            </a:extLst>
          </p:cNvPr>
          <p:cNvSpPr/>
          <p:nvPr/>
        </p:nvSpPr>
        <p:spPr>
          <a:xfrm>
            <a:off x="323528" y="1198100"/>
            <a:ext cx="4320480" cy="35061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marR="0" lvl="0" indent="-342900" algn="l" defTabSz="914400" rtl="0" eaLnBrk="1" fontAlgn="auto" latinLnBrk="0" hangingPunct="1">
              <a:lnSpc>
                <a:spcPct val="115000"/>
              </a:lnSpc>
              <a:spcBef>
                <a:spcPct val="20000"/>
              </a:spcBef>
              <a:spcAft>
                <a:spcPts val="800"/>
              </a:spcAft>
              <a:buClrTx/>
              <a:buSzTx/>
              <a:buFont typeface="Arial" pitchFamily="34" charset="0"/>
              <a:buNone/>
              <a:tabLst/>
              <a:defRPr/>
            </a:pPr>
            <a:r>
              <a:rPr kumimoji="0" lang="es-ES"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El déficit de alfa 1 </a:t>
            </a:r>
            <a:r>
              <a:rPr kumimoji="0" lang="es-ES" sz="1200" b="0" i="0" u="none" strike="noStrike" kern="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antitripsina</a:t>
            </a:r>
            <a:r>
              <a:rPr kumimoji="0" lang="es-ES"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(DAAT), es una condición genética hereditaria subdiagnosticada que predispone a patologías pulmonares y hepáticas. La proteína alfa-1 </a:t>
            </a:r>
            <a:r>
              <a:rPr kumimoji="0" lang="es-ES" sz="1200" b="0" i="0" u="none" strike="noStrike" kern="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antitripsina</a:t>
            </a:r>
            <a:r>
              <a:rPr kumimoji="0" lang="es-ES"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se produce en el hígado para ayudar a proteger los pulmones.</a:t>
            </a:r>
            <a:endParaRPr kumimoji="0" lang="es-ES"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ct val="20000"/>
              </a:spcBef>
              <a:spcAft>
                <a:spcPts val="800"/>
              </a:spcAft>
              <a:buClrTx/>
              <a:buSzTx/>
              <a:buFont typeface="Arial" pitchFamily="34" charset="0"/>
              <a:buNone/>
              <a:tabLst/>
              <a:defRPr/>
            </a:pPr>
            <a:r>
              <a:rPr kumimoji="0" lang="es-ES"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Actualmente, se estima que unas 14.500 personas padecen la forma más grave del déficit, estando un bajo porcentaje de personas diagnosticadas. Además de las patologías asociadas, los pulmones de la persona afectada se dañan más fácilmente al fumar o con la contaminación y/o polvo de su entorno.</a:t>
            </a:r>
            <a:endParaRPr kumimoji="0" lang="es-ES"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Suele afectar a varios miembros de la misma familia y un diagnóstico temprano puede ayudar a prevenir diferentes enfermedades pulmonares graves</a:t>
            </a:r>
            <a:endParaRPr lang="es-E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324AB0C-5E69-4BDE-BFFB-C5C88170C337}"/>
              </a:ext>
            </a:extLst>
          </p:cNvPr>
          <p:cNvSpPr/>
          <p:nvPr/>
        </p:nvSpPr>
        <p:spPr>
          <a:xfrm>
            <a:off x="1259632" y="555526"/>
            <a:ext cx="6192688" cy="108012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5000"/>
              </a:lnSpc>
              <a:spcAft>
                <a:spcPts val="800"/>
              </a:spcAft>
              <a:buNone/>
            </a:pPr>
            <a:r>
              <a:rPr lang="es-ES" sz="1400" kern="0" dirty="0">
                <a:effectLst/>
                <a:latin typeface="Calibri" panose="020F0502020204030204" pitchFamily="34" charset="0"/>
                <a:ea typeface="Calibri" panose="020F0502020204030204" pitchFamily="34" charset="0"/>
                <a:cs typeface="Calibri" panose="020F0502020204030204" pitchFamily="34" charset="0"/>
              </a:rPr>
              <a:t>MATERIAL Y MÉTODOS:</a:t>
            </a:r>
            <a:r>
              <a:rPr lang="es-ES" sz="1400" kern="100" dirty="0">
                <a:latin typeface="Calibri" panose="020F0502020204030204" pitchFamily="34" charset="0"/>
                <a:ea typeface="Calibri" panose="020F0502020204030204" pitchFamily="34" charset="0"/>
                <a:cs typeface="Times New Roman" panose="02020603050405020304" pitchFamily="18" charset="0"/>
              </a:rPr>
              <a:t> </a:t>
            </a:r>
            <a:r>
              <a:rPr lang="es-ES" sz="1400" kern="0" dirty="0">
                <a:latin typeface="Calibri" panose="020F0502020204030204" pitchFamily="34" charset="0"/>
                <a:ea typeface="Calibri" panose="020F0502020204030204" pitchFamily="34" charset="0"/>
                <a:cs typeface="Calibri" panose="020F0502020204030204" pitchFamily="34" charset="0"/>
              </a:rPr>
              <a:t>s</a:t>
            </a:r>
            <a:r>
              <a:rPr lang="es-ES" sz="1400" kern="0" dirty="0">
                <a:effectLst/>
                <a:latin typeface="Calibri" panose="020F0502020204030204" pitchFamily="34" charset="0"/>
                <a:ea typeface="Calibri" panose="020F0502020204030204" pitchFamily="34" charset="0"/>
                <a:cs typeface="Calibri" panose="020F0502020204030204" pitchFamily="34" charset="0"/>
              </a:rPr>
              <a:t>e trata de un estudio observacional retrospectivo de una cohorte de 63 pacientes procedentes de la consulta de enfermería de Neumología del Hospital Virgen del Rocío, periodo de inclusión comprendido desde marzo 2025 a octubre de 2025</a:t>
            </a:r>
            <a:r>
              <a:rPr lang="es-ES" kern="0" dirty="0">
                <a:latin typeface="Calibri" panose="020F0502020204030204" pitchFamily="34" charset="0"/>
                <a:ea typeface="Calibri" panose="020F0502020204030204" pitchFamily="34" charset="0"/>
                <a:cs typeface="Calibri" panose="020F0502020204030204" pitchFamily="34" charset="0"/>
              </a:rPr>
              <a:t>.</a:t>
            </a:r>
            <a:endParaRPr lang="es-ES" sz="1800" kern="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 name="Rectángulo 2">
            <a:extLst>
              <a:ext uri="{FF2B5EF4-FFF2-40B4-BE49-F238E27FC236}">
                <a16:creationId xmlns:a16="http://schemas.microsoft.com/office/drawing/2014/main" id="{0D4331C8-147A-A642-C19E-0E085B53EB55}"/>
              </a:ext>
            </a:extLst>
          </p:cNvPr>
          <p:cNvSpPr/>
          <p:nvPr/>
        </p:nvSpPr>
        <p:spPr>
          <a:xfrm>
            <a:off x="395536" y="4155926"/>
            <a:ext cx="8064896" cy="86409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5000"/>
              </a:lnSpc>
              <a:spcAft>
                <a:spcPts val="800"/>
              </a:spcAft>
              <a:buNone/>
            </a:pPr>
            <a:r>
              <a:rPr lang="es-ES" sz="1200" kern="0" dirty="0">
                <a:effectLst/>
                <a:latin typeface="Calibri" panose="020F0502020204030204" pitchFamily="34" charset="0"/>
                <a:ea typeface="Calibri" panose="020F0502020204030204" pitchFamily="34" charset="0"/>
                <a:cs typeface="Calibri" panose="020F0502020204030204" pitchFamily="34" charset="0"/>
              </a:rPr>
              <a:t>La evaluación genotípica del AAT ligada a antecedentes familiares, clínicos y de exposición, permiten identificar individuos de riesgo. Una estrategia basada en cribado dirigido, cascade screening, y una posible educación a los profesionales  por parte de la enfermería, es clave para reducir el </a:t>
            </a:r>
            <a:r>
              <a:rPr lang="es-ES" sz="1200" kern="0" dirty="0" err="1">
                <a:effectLst/>
                <a:latin typeface="Calibri" panose="020F0502020204030204" pitchFamily="34" charset="0"/>
                <a:ea typeface="Calibri" panose="020F0502020204030204" pitchFamily="34" charset="0"/>
                <a:cs typeface="Calibri" panose="020F0502020204030204" pitchFamily="34" charset="0"/>
              </a:rPr>
              <a:t>infradiagnóstico</a:t>
            </a:r>
            <a:r>
              <a:rPr lang="es-ES" sz="1200" kern="0" dirty="0">
                <a:effectLst/>
                <a:latin typeface="Calibri" panose="020F0502020204030204" pitchFamily="34" charset="0"/>
                <a:ea typeface="Calibri" panose="020F0502020204030204" pitchFamily="34" charset="0"/>
                <a:cs typeface="Calibri" panose="020F0502020204030204" pitchFamily="34" charset="0"/>
              </a:rPr>
              <a:t> de esta enfermedad genética.</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8514CBD7-6934-4F81-F644-51329F784284}"/>
              </a:ext>
            </a:extLst>
          </p:cNvPr>
          <p:cNvPicPr>
            <a:picLocks noChangeAspect="1"/>
          </p:cNvPicPr>
          <p:nvPr/>
        </p:nvPicPr>
        <p:blipFill>
          <a:blip r:embed="rId2"/>
          <a:stretch>
            <a:fillRect/>
          </a:stretch>
        </p:blipFill>
        <p:spPr>
          <a:xfrm>
            <a:off x="366864" y="2000665"/>
            <a:ext cx="2286000" cy="1790241"/>
          </a:xfrm>
          <a:prstGeom prst="rect">
            <a:avLst/>
          </a:prstGeom>
        </p:spPr>
      </p:pic>
      <p:pic>
        <p:nvPicPr>
          <p:cNvPr id="6" name="Imagen 5">
            <a:extLst>
              <a:ext uri="{FF2B5EF4-FFF2-40B4-BE49-F238E27FC236}">
                <a16:creationId xmlns:a16="http://schemas.microsoft.com/office/drawing/2014/main" id="{4C9FC92D-6E92-8F8E-86C5-3645EF511340}"/>
              </a:ext>
            </a:extLst>
          </p:cNvPr>
          <p:cNvPicPr>
            <a:picLocks noChangeAspect="1"/>
          </p:cNvPicPr>
          <p:nvPr/>
        </p:nvPicPr>
        <p:blipFill>
          <a:blip r:embed="rId3"/>
          <a:stretch>
            <a:fillRect/>
          </a:stretch>
        </p:blipFill>
        <p:spPr>
          <a:xfrm>
            <a:off x="5652120" y="1809950"/>
            <a:ext cx="2910964" cy="2171672"/>
          </a:xfrm>
          <a:prstGeom prst="rect">
            <a:avLst/>
          </a:prstGeom>
        </p:spPr>
      </p:pic>
      <p:sp>
        <p:nvSpPr>
          <p:cNvPr id="7" name="Rectángulo: esquinas redondeadas 6">
            <a:extLst>
              <a:ext uri="{FF2B5EF4-FFF2-40B4-BE49-F238E27FC236}">
                <a16:creationId xmlns:a16="http://schemas.microsoft.com/office/drawing/2014/main" id="{98198744-AAD6-4843-973A-FC12D7A1102C}"/>
              </a:ext>
            </a:extLst>
          </p:cNvPr>
          <p:cNvSpPr/>
          <p:nvPr/>
        </p:nvSpPr>
        <p:spPr>
          <a:xfrm>
            <a:off x="2987824" y="1995686"/>
            <a:ext cx="2520280" cy="18722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5000"/>
              </a:lnSpc>
              <a:spcAft>
                <a:spcPts val="800"/>
              </a:spcAft>
              <a:buNone/>
            </a:pPr>
            <a:r>
              <a:rPr lang="es-ES" sz="1000" kern="0" dirty="0">
                <a:effectLst/>
                <a:latin typeface="Calibri" panose="020F0502020204030204" pitchFamily="34" charset="0"/>
                <a:ea typeface="Calibri" panose="020F0502020204030204" pitchFamily="34" charset="0"/>
                <a:cs typeface="Calibri" panose="020F0502020204030204" pitchFamily="34" charset="0"/>
              </a:rPr>
              <a:t>En la consulta de enfermería, se realiza la prueba del ALFA ID y se le pasa cuestionario de disnea(</a:t>
            </a:r>
            <a:r>
              <a:rPr lang="es-ES" sz="1000" kern="0" dirty="0" err="1">
                <a:effectLst/>
                <a:latin typeface="Calibri" panose="020F0502020204030204" pitchFamily="34" charset="0"/>
                <a:ea typeface="Calibri" panose="020F0502020204030204" pitchFamily="34" charset="0"/>
                <a:cs typeface="Calibri" panose="020F0502020204030204" pitchFamily="34" charset="0"/>
              </a:rPr>
              <a:t>mMRC</a:t>
            </a:r>
            <a:r>
              <a:rPr lang="es-ES" sz="1000" kern="0" dirty="0">
                <a:effectLst/>
                <a:latin typeface="Calibri" panose="020F0502020204030204" pitchFamily="34" charset="0"/>
                <a:ea typeface="Calibri" panose="020F0502020204030204" pitchFamily="34" charset="0"/>
                <a:cs typeface="Calibri" panose="020F0502020204030204" pitchFamily="34" charset="0"/>
              </a:rPr>
              <a:t>), Screening de Alfa 1 </a:t>
            </a:r>
            <a:r>
              <a:rPr lang="es-ES" sz="1000" kern="0" dirty="0" err="1">
                <a:effectLst/>
                <a:latin typeface="Calibri" panose="020F0502020204030204" pitchFamily="34" charset="0"/>
                <a:ea typeface="Calibri" panose="020F0502020204030204" pitchFamily="34" charset="0"/>
                <a:cs typeface="Calibri" panose="020F0502020204030204" pitchFamily="34" charset="0"/>
              </a:rPr>
              <a:t>Antitripsina</a:t>
            </a:r>
            <a:r>
              <a:rPr lang="es-ES" sz="1000" kern="0" dirty="0">
                <a:effectLst/>
                <a:latin typeface="Calibri" panose="020F0502020204030204" pitchFamily="34" charset="0"/>
                <a:ea typeface="Calibri" panose="020F0502020204030204" pitchFamily="34" charset="0"/>
                <a:cs typeface="Calibri" panose="020F0502020204030204" pitchFamily="34" charset="0"/>
              </a:rPr>
              <a:t>. </a:t>
            </a:r>
          </a:p>
          <a:p>
            <a:pPr>
              <a:lnSpc>
                <a:spcPct val="115000"/>
              </a:lnSpc>
              <a:spcAft>
                <a:spcPts val="800"/>
              </a:spcAft>
              <a:buNone/>
            </a:pPr>
            <a:r>
              <a:rPr lang="es-ES" sz="1000" kern="0" dirty="0">
                <a:effectLst/>
                <a:latin typeface="Calibri" panose="020F0502020204030204" pitchFamily="34" charset="0"/>
                <a:ea typeface="Calibri" panose="020F0502020204030204" pitchFamily="34" charset="0"/>
                <a:cs typeface="Calibri" panose="020F0502020204030204" pitchFamily="34" charset="0"/>
              </a:rPr>
              <a:t>Determinamos las siguientes variables: Sexo, Edad, Antecedentes familiares, Diagnostico de EPOC/enfisema, Fumador/No fumador, Infección respiratoria, Variante/fenotipo de Alfa 1, Problemas Hepático.</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3589</TotalTime>
  <Words>385</Words>
  <Application>Microsoft Office PowerPoint</Application>
  <PresentationFormat>Presentación en pantalla (16:9)</PresentationFormat>
  <Paragraphs>12</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Calibri-Bold</vt:lpstr>
      <vt:lpstr>Tema de Office</vt:lpstr>
      <vt:lpstr>           EVALUACIÓN GENOTÍPICA DEL DAAT (DÉFICIT ALFA 1 ANTITRIPSINA) Y SU RELACIÓN CON   LOS ANTECEDENTES DE SALUD: ESTRATEGIA PARA REDUCIR EL INFRADIAGNOSTICO. Oliverio Ruiz Rodríguez, María Rosario Ruiz Serrano de la Espada, Cándido Fernández García. María Ruiz Castellano.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oliverio ruiz rodriguez</cp:lastModifiedBy>
  <cp:revision>4</cp:revision>
  <dcterms:created xsi:type="dcterms:W3CDTF">2025-10-16T09:08:13Z</dcterms:created>
  <dcterms:modified xsi:type="dcterms:W3CDTF">2026-03-01T19:04:34Z</dcterms:modified>
</cp:coreProperties>
</file>