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hEBvZZHFOsmnchcK8r/kUwJeux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A83F2AE-24AA-4B63-B7C5-7F9B13559575}">
  <a:tblStyle styleId="{4A83F2AE-24AA-4B63-B7C5-7F9B135595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a8fdaee1a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ca8fdaee1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a8fdaee1a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a8fdaee1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ca8fdaee1a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ca8fdaee1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a8fdaee1a_0_4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a8fdaee1a_0_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a8fdaee1a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a8fdaee1a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ca8fdaee1a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ca8fdaee1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a8fdaee1a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ca8fdaee1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Los grupos eran comparables en edad, IMC y comorbilidades.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a8fdaee1a_0_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ca8fdaee1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ca8fdaee1a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ca8fdaee1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a8fdaee1a_0_2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ca8fdaee1a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ca8fdaee1a_0_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ca8fdaee1a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ca8fdaee1a_0_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ca8fdaee1a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ca8fdaee1a_0_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ca8fdaee1a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ca8fdaee1a_0_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ca8fdaee1a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ca8fdaee1a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ca8fdaee1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ca8fdaee1a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ca8fdaee1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ca8fdaee1a_0_5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ca8fdaee1a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ca8fdaee1a_0_5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ca8fdaee1a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a8fdaee1a_0_6"/>
          <p:cNvSpPr txBox="1"/>
          <p:nvPr>
            <p:ph type="ctrTitle"/>
          </p:nvPr>
        </p:nvSpPr>
        <p:spPr>
          <a:xfrm>
            <a:off x="526200" y="1176725"/>
            <a:ext cx="8091600" cy="168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200">
                <a:latin typeface="Arial"/>
                <a:ea typeface="Arial"/>
                <a:cs typeface="Arial"/>
                <a:sym typeface="Arial"/>
              </a:rPr>
              <a:t>"TRASPLANTE PULMONAR POR SILICOSIS: ESTUDIO DE CASOS Y CONTROLES EN EL PROGRAMA ANDALUZ DE TRASPLANTE PULMONAR"</a:t>
            </a:r>
            <a:endParaRPr sz="55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g3ca8fdaee1a_0_6"/>
          <p:cNvSpPr txBox="1"/>
          <p:nvPr>
            <p:ph idx="1" type="subTitle"/>
          </p:nvPr>
        </p:nvSpPr>
        <p:spPr>
          <a:xfrm>
            <a:off x="757725" y="3105550"/>
            <a:ext cx="7754100" cy="168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chemeClr val="dk1"/>
                </a:solidFill>
              </a:rPr>
              <a:t>Alicia Saavedra Villafruela</a:t>
            </a:r>
            <a:r>
              <a:rPr lang="es-ES" sz="1700">
                <a:solidFill>
                  <a:schemeClr val="dk1"/>
                </a:solidFill>
              </a:rPr>
              <a:t>¹,</a:t>
            </a:r>
            <a:r>
              <a:rPr lang="es-ES" sz="1700">
                <a:solidFill>
                  <a:schemeClr val="dk1"/>
                </a:solidFill>
              </a:rPr>
              <a:t> Elena González Najarro</a:t>
            </a:r>
            <a:r>
              <a:rPr lang="es-ES" sz="1700">
                <a:solidFill>
                  <a:schemeClr val="dk1"/>
                </a:solidFill>
              </a:rPr>
              <a:t>¹</a:t>
            </a:r>
            <a:r>
              <a:rPr lang="es-ES" sz="1700">
                <a:solidFill>
                  <a:schemeClr val="dk1"/>
                </a:solidFill>
              </a:rPr>
              <a:t>, Francisco Javier Lamas Fernández</a:t>
            </a:r>
            <a:r>
              <a:rPr lang="es-ES" sz="1700">
                <a:solidFill>
                  <a:schemeClr val="dk1"/>
                </a:solidFill>
              </a:rPr>
              <a:t>¹</a:t>
            </a:r>
            <a:r>
              <a:rPr lang="es-ES" sz="1700">
                <a:solidFill>
                  <a:schemeClr val="dk1"/>
                </a:solidFill>
              </a:rPr>
              <a:t>, Juan Manuel Mejía Romero</a:t>
            </a:r>
            <a:r>
              <a:rPr lang="es-ES" sz="1700">
                <a:solidFill>
                  <a:schemeClr val="dk1"/>
                </a:solidFill>
              </a:rPr>
              <a:t>¹</a:t>
            </a:r>
            <a:r>
              <a:rPr lang="es-ES" sz="1700">
                <a:solidFill>
                  <a:schemeClr val="dk1"/>
                </a:solidFill>
              </a:rPr>
              <a:t>, María José Cadenas de Llano</a:t>
            </a:r>
            <a:r>
              <a:rPr lang="es-ES" sz="1700">
                <a:solidFill>
                  <a:schemeClr val="dk1"/>
                </a:solidFill>
              </a:rPr>
              <a:t>¹</a:t>
            </a:r>
            <a:r>
              <a:rPr lang="es-ES" sz="1700">
                <a:solidFill>
                  <a:schemeClr val="dk1"/>
                </a:solidFill>
              </a:rPr>
              <a:t>, Estefanía Mira Padilla</a:t>
            </a:r>
            <a:r>
              <a:rPr lang="es-ES" sz="1700">
                <a:solidFill>
                  <a:schemeClr val="dk1"/>
                </a:solidFill>
              </a:rPr>
              <a:t>¹</a:t>
            </a:r>
            <a:r>
              <a:rPr lang="es-ES" sz="1700">
                <a:solidFill>
                  <a:schemeClr val="dk1"/>
                </a:solidFill>
              </a:rPr>
              <a:t>. </a:t>
            </a:r>
            <a:r>
              <a:rPr lang="es-ES" sz="1700"/>
              <a:t> </a:t>
            </a:r>
            <a:endParaRPr sz="17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s-ES" sz="1700">
                <a:solidFill>
                  <a:schemeClr val="dk1"/>
                </a:solidFill>
              </a:rPr>
              <a:t>1. Servicio de Neumología. Hospital Universitario Reina Sofía, Córdoba.</a:t>
            </a:r>
            <a:r>
              <a:rPr lang="es-ES" sz="1700">
                <a:solidFill>
                  <a:schemeClr val="dk1"/>
                </a:solidFill>
              </a:rPr>
              <a:t>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g3ca8fdaee1a_0_6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2686" y="0"/>
            <a:ext cx="2190989" cy="13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a8fdaee1a_0_191"/>
          <p:cNvSpPr txBox="1"/>
          <p:nvPr>
            <p:ph type="title"/>
          </p:nvPr>
        </p:nvSpPr>
        <p:spPr>
          <a:xfrm>
            <a:off x="3140100" y="215025"/>
            <a:ext cx="2103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ÍNDICE</a:t>
            </a:r>
            <a:endParaRPr/>
          </a:p>
        </p:txBody>
      </p:sp>
      <p:sp>
        <p:nvSpPr>
          <p:cNvPr id="92" name="Google Shape;92;g3ca8fdaee1a_0_191"/>
          <p:cNvSpPr txBox="1"/>
          <p:nvPr>
            <p:ph idx="1" type="body"/>
          </p:nvPr>
        </p:nvSpPr>
        <p:spPr>
          <a:xfrm>
            <a:off x="991025" y="1430775"/>
            <a:ext cx="6765900" cy="3245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ts val="2600"/>
              <a:buChar char="•"/>
            </a:pPr>
            <a:r>
              <a:rPr lang="es-ES" sz="2600">
                <a:latin typeface="Arial"/>
                <a:ea typeface="Arial"/>
                <a:cs typeface="Arial"/>
                <a:sym typeface="Arial"/>
              </a:rPr>
              <a:t>INTRODUCCI</a:t>
            </a:r>
            <a:r>
              <a:rPr lang="es-ES" sz="2600">
                <a:latin typeface="Arial"/>
                <a:ea typeface="Arial"/>
                <a:cs typeface="Arial"/>
                <a:sym typeface="Arial"/>
              </a:rPr>
              <a:t>ÓN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ES" sz="2600">
                <a:latin typeface="Arial"/>
                <a:ea typeface="Arial"/>
                <a:cs typeface="Arial"/>
                <a:sym typeface="Arial"/>
              </a:rPr>
              <a:t>OBJETIVO DEL ESTUDIO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ES" sz="2600">
                <a:latin typeface="Arial"/>
                <a:ea typeface="Arial"/>
                <a:cs typeface="Arial"/>
                <a:sym typeface="Arial"/>
              </a:rPr>
              <a:t>DISEÑO Y </a:t>
            </a:r>
            <a:r>
              <a:rPr lang="es-ES" sz="2600">
                <a:latin typeface="Arial"/>
                <a:ea typeface="Arial"/>
                <a:cs typeface="Arial"/>
                <a:sym typeface="Arial"/>
              </a:rPr>
              <a:t>METODOLOGÍA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ES" sz="2600">
                <a:latin typeface="Arial"/>
                <a:ea typeface="Arial"/>
                <a:cs typeface="Arial"/>
                <a:sym typeface="Arial"/>
              </a:rPr>
              <a:t>VARIABLES Y RESULTADOS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s-ES" sz="2600">
                <a:latin typeface="Arial"/>
                <a:ea typeface="Arial"/>
                <a:cs typeface="Arial"/>
                <a:sym typeface="Arial"/>
              </a:rPr>
              <a:t>CONCLUSIONES</a:t>
            </a:r>
            <a:endParaRPr sz="2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" name="Google Shape;93;g3ca8fdaee1a_0_191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5675" y="0"/>
            <a:ext cx="1548325" cy="9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a8fdaee1a_0_12"/>
          <p:cNvSpPr txBox="1"/>
          <p:nvPr>
            <p:ph type="title"/>
          </p:nvPr>
        </p:nvSpPr>
        <p:spPr>
          <a:xfrm>
            <a:off x="2168200" y="152950"/>
            <a:ext cx="46980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>
                <a:latin typeface="Arial"/>
                <a:ea typeface="Arial"/>
                <a:cs typeface="Arial"/>
                <a:sym typeface="Arial"/>
              </a:rPr>
              <a:t>INTRODUCCI</a:t>
            </a:r>
            <a:r>
              <a:rPr lang="es-ES" sz="4000">
                <a:latin typeface="Arial"/>
                <a:ea typeface="Arial"/>
                <a:cs typeface="Arial"/>
                <a:sym typeface="Arial"/>
              </a:rPr>
              <a:t>ÓN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ca8fdaee1a_0_12"/>
          <p:cNvSpPr txBox="1"/>
          <p:nvPr>
            <p:ph idx="1" type="body"/>
          </p:nvPr>
        </p:nvSpPr>
        <p:spPr>
          <a:xfrm>
            <a:off x="315700" y="1475975"/>
            <a:ext cx="8403000" cy="3178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323850" lvl="0" marL="45720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•"/>
            </a:pPr>
            <a:r>
              <a:rPr lang="es-ES" sz="6000">
                <a:latin typeface="Arial"/>
                <a:ea typeface="Arial"/>
                <a:cs typeface="Arial"/>
                <a:sym typeface="Arial"/>
              </a:rPr>
              <a:t>La silicosis es una </a:t>
            </a:r>
            <a:r>
              <a:rPr b="1" lang="es-ES" sz="6000">
                <a:latin typeface="Arial"/>
                <a:ea typeface="Arial"/>
                <a:cs typeface="Arial"/>
                <a:sym typeface="Arial"/>
              </a:rPr>
              <a:t>neumoconiosis</a:t>
            </a:r>
            <a:r>
              <a:rPr lang="es-ES" sz="6000">
                <a:latin typeface="Arial"/>
                <a:ea typeface="Arial"/>
                <a:cs typeface="Arial"/>
                <a:sym typeface="Arial"/>
              </a:rPr>
              <a:t> definida por aparición de cambios estructurales en el parénquima pulmonar causados por depósito de sílice inhalada.</a:t>
            </a:r>
            <a:endParaRPr sz="60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ES" sz="6000">
                <a:latin typeface="Arial"/>
                <a:ea typeface="Arial"/>
                <a:cs typeface="Arial"/>
                <a:sym typeface="Arial"/>
              </a:rPr>
              <a:t>Su patogenia implica inflamación persistente, activación macrofágica y desarrollo de fibrosis pulmonar progresiva irreversible.</a:t>
            </a:r>
            <a:endParaRPr sz="60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s-ES" sz="6000">
                <a:latin typeface="Arial"/>
                <a:ea typeface="Arial"/>
                <a:cs typeface="Arial"/>
                <a:sym typeface="Arial"/>
              </a:rPr>
              <a:t>En fases avanzadas puede evolucionar a </a:t>
            </a:r>
            <a:r>
              <a:rPr b="1" lang="es-ES" sz="6000">
                <a:latin typeface="Arial"/>
                <a:ea typeface="Arial"/>
                <a:cs typeface="Arial"/>
                <a:sym typeface="Arial"/>
              </a:rPr>
              <a:t>insuficiencia respiratoria grave</a:t>
            </a:r>
            <a:r>
              <a:rPr lang="es-ES" sz="6000">
                <a:latin typeface="Arial"/>
                <a:ea typeface="Arial"/>
                <a:cs typeface="Arial"/>
                <a:sym typeface="Arial"/>
              </a:rPr>
              <a:t>, siendo el </a:t>
            </a:r>
            <a:r>
              <a:rPr b="1" lang="es-ES" sz="6000">
                <a:latin typeface="Arial"/>
                <a:ea typeface="Arial"/>
                <a:cs typeface="Arial"/>
                <a:sym typeface="Arial"/>
              </a:rPr>
              <a:t>trasplante pulmonar</a:t>
            </a:r>
            <a:r>
              <a:rPr lang="es-ES" sz="6000">
                <a:latin typeface="Arial"/>
                <a:ea typeface="Arial"/>
                <a:cs typeface="Arial"/>
                <a:sym typeface="Arial"/>
              </a:rPr>
              <a:t> la única alternativa terapéutica.</a:t>
            </a:r>
            <a:endParaRPr sz="6000">
              <a:latin typeface="Arial"/>
              <a:ea typeface="Arial"/>
              <a:cs typeface="Arial"/>
              <a:sym typeface="Arial"/>
            </a:endParaRPr>
          </a:p>
          <a:p>
            <a:pPr indent="-323850" lvl="0" marL="45720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•"/>
            </a:pPr>
            <a:r>
              <a:rPr lang="es-ES" sz="6000">
                <a:latin typeface="Arial"/>
                <a:ea typeface="Arial"/>
                <a:cs typeface="Arial"/>
                <a:sym typeface="Arial"/>
              </a:rPr>
              <a:t>La fibrosis masiva progresiva, adenopatías calcificadas y adherencias pleurales pueden aumentar la complejidad quirúrgica del trasplante.</a:t>
            </a:r>
            <a:endParaRPr sz="6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g3ca8fdaee1a_0_12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800" y="12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a8fdaee1a_0_496"/>
          <p:cNvSpPr txBox="1"/>
          <p:nvPr>
            <p:ph type="title"/>
          </p:nvPr>
        </p:nvSpPr>
        <p:spPr>
          <a:xfrm>
            <a:off x="1559550" y="142325"/>
            <a:ext cx="6123300" cy="77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-ES" sz="3459">
                <a:latin typeface="Arial"/>
                <a:ea typeface="Arial"/>
                <a:cs typeface="Arial"/>
                <a:sym typeface="Arial"/>
              </a:rPr>
              <a:t>OBJETIVO DEL ESTUDIO</a:t>
            </a:r>
            <a:endParaRPr sz="3459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6" name="Google Shape;106;g3ca8fdaee1a_0_496"/>
          <p:cNvGraphicFramePr/>
          <p:nvPr/>
        </p:nvGraphicFramePr>
        <p:xfrm>
          <a:off x="2755375" y="1707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{4A83F2AE-24AA-4B63-B7C5-7F9B13559575}</a:tableStyleId>
              </a:tblPr>
              <a:tblGrid>
                <a:gridCol w="2906775"/>
                <a:gridCol w="3027800"/>
              </a:tblGrid>
              <a:tr h="530125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Evaluar la complejidad y resultados clínicos del trasplante en silicosis frente a otras etiologías</a:t>
                      </a:r>
                      <a:endParaRPr b="1" sz="1500"/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graphicFrame>
        <p:nvGraphicFramePr>
          <p:cNvPr id="107" name="Google Shape;107;g3ca8fdaee1a_0_496"/>
          <p:cNvGraphicFramePr/>
          <p:nvPr/>
        </p:nvGraphicFramePr>
        <p:xfrm>
          <a:off x="2755375" y="273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{4A83F2AE-24AA-4B63-B7C5-7F9B13559575}</a:tableStyleId>
              </a:tblPr>
              <a:tblGrid>
                <a:gridCol w="2501200"/>
                <a:gridCol w="3433375"/>
              </a:tblGrid>
              <a:tr h="1239025">
                <a:tc gridSpan="2">
                  <a:txBody>
                    <a:bodyPr/>
                    <a:lstStyle/>
                    <a:p>
                      <a:pPr indent="-323850" lvl="0" marL="45720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Char char="-"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Comparar parámetros intraoperatorios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Char char="-"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Comparar la incidencia de disfunción primaria del injerto (DPI) 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Char char="-"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Comparar complicaciones postoperatorias.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Char char="-"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Comparar el desarrollo de disfunción crónica del injerto (CLAD).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  <a:p>
                      <a:pPr indent="-32385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Char char="-"/>
                      </a:pPr>
                      <a:r>
                        <a:rPr lang="es-ES" sz="1500">
                          <a:solidFill>
                            <a:schemeClr val="dk1"/>
                          </a:solidFill>
                        </a:rPr>
                        <a:t>Comparar estado vital en último seguimiento.</a:t>
                      </a:r>
                      <a:endParaRPr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sp>
        <p:nvSpPr>
          <p:cNvPr id="108" name="Google Shape;108;g3ca8fdaee1a_0_496"/>
          <p:cNvSpPr/>
          <p:nvPr/>
        </p:nvSpPr>
        <p:spPr>
          <a:xfrm>
            <a:off x="821325" y="1707700"/>
            <a:ext cx="1569600" cy="6786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latin typeface="Calibri"/>
                <a:ea typeface="Calibri"/>
                <a:cs typeface="Calibri"/>
                <a:sym typeface="Calibri"/>
              </a:rPr>
              <a:t>PRIMARIO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ca8fdaee1a_0_496"/>
          <p:cNvSpPr/>
          <p:nvPr/>
        </p:nvSpPr>
        <p:spPr>
          <a:xfrm>
            <a:off x="821325" y="3047063"/>
            <a:ext cx="1569600" cy="9228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latin typeface="Calibri"/>
                <a:ea typeface="Calibri"/>
                <a:cs typeface="Calibri"/>
                <a:sym typeface="Calibri"/>
              </a:rPr>
              <a:t>SECUNDARIOS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g3ca8fdaee1a_0_496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800" y="20162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a8fdaee1a_0_264"/>
          <p:cNvSpPr txBox="1"/>
          <p:nvPr>
            <p:ph type="title"/>
          </p:nvPr>
        </p:nvSpPr>
        <p:spPr>
          <a:xfrm>
            <a:off x="1379850" y="0"/>
            <a:ext cx="67698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-ES" sz="3580">
                <a:latin typeface="Arial"/>
                <a:ea typeface="Arial"/>
                <a:cs typeface="Arial"/>
                <a:sym typeface="Arial"/>
              </a:rPr>
              <a:t>DISEÑO Y METODOLOGÍA</a:t>
            </a:r>
            <a:endParaRPr sz="358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ca8fdaee1a_0_264"/>
          <p:cNvSpPr txBox="1"/>
          <p:nvPr/>
        </p:nvSpPr>
        <p:spPr>
          <a:xfrm>
            <a:off x="99950" y="1544500"/>
            <a:ext cx="3118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500">
                <a:solidFill>
                  <a:schemeClr val="dk1"/>
                </a:solidFill>
              </a:rPr>
              <a:t>Retrospectivo unicéntrico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</a:rPr>
              <a:t>Trasplantes por silicosis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</a:rPr>
              <a:t>entre </a:t>
            </a:r>
            <a:r>
              <a:rPr b="1" lang="es-ES" sz="1500">
                <a:solidFill>
                  <a:schemeClr val="dk1"/>
                </a:solidFill>
              </a:rPr>
              <a:t>2011-2025 </a:t>
            </a:r>
            <a:r>
              <a:rPr lang="es-ES" sz="1500">
                <a:solidFill>
                  <a:schemeClr val="dk1"/>
                </a:solidFill>
              </a:rPr>
              <a:t>en nuestro centro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7" name="Google Shape;117;g3ca8fdaee1a_0_264"/>
          <p:cNvGraphicFramePr/>
          <p:nvPr/>
        </p:nvGraphicFramePr>
        <p:xfrm>
          <a:off x="524400" y="321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{4A83F2AE-24AA-4B63-B7C5-7F9B13559575}</a:tableStyleId>
              </a:tblPr>
              <a:tblGrid>
                <a:gridCol w="48965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/>
                        <a:t>VARIABLES ANALIZADAS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• Características basales y función pretrasplante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• Complejidad intra-quir</a:t>
                      </a:r>
                      <a:r>
                        <a:rPr lang="es-ES"/>
                        <a:t>úrgica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• Complejidad postquir</a:t>
                      </a:r>
                      <a:r>
                        <a:rPr lang="es-ES"/>
                        <a:t>úrgica: </a:t>
                      </a:r>
                      <a:r>
                        <a:rPr lang="es-ES"/>
                        <a:t>Disfunción primaria del injerto (DPI) y disfunción crónica del injerto (CLAD)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• Estado vital en último seguimiento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18" name="Google Shape;118;g3ca8fdaee1a_0_264"/>
          <p:cNvGraphicFramePr/>
          <p:nvPr/>
        </p:nvGraphicFramePr>
        <p:xfrm>
          <a:off x="6011150" y="321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{4A83F2AE-24AA-4B63-B7C5-7F9B13559575}</a:tableStyleId>
              </a:tblPr>
              <a:tblGrid>
                <a:gridCol w="2424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/>
                        <a:t>ANÁLISIS</a:t>
                      </a:r>
                      <a:r>
                        <a:rPr b="1" lang="es-ES"/>
                        <a:t> </a:t>
                      </a:r>
                      <a:r>
                        <a:rPr b="1" lang="es-ES"/>
                        <a:t>ESTADÍSTICO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•  Mann–Whitney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(Continuas)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•  Test exacto de Fisher (categóricas)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</a:rPr>
                        <a:t>•  p &lt; 0,05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9" name="Google Shape;119;g3ca8fdaee1a_0_264"/>
          <p:cNvSpPr txBox="1"/>
          <p:nvPr/>
        </p:nvSpPr>
        <p:spPr>
          <a:xfrm>
            <a:off x="3271175" y="974750"/>
            <a:ext cx="2842200" cy="857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CASOS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10</a:t>
            </a:r>
            <a:r>
              <a:rPr lang="es-ES">
                <a:solidFill>
                  <a:schemeClr val="dk1"/>
                </a:solidFill>
              </a:rPr>
              <a:t> pacientes trasplantados por silicosis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ca8fdaee1a_0_264"/>
          <p:cNvSpPr txBox="1"/>
          <p:nvPr/>
        </p:nvSpPr>
        <p:spPr>
          <a:xfrm>
            <a:off x="3271175" y="2118900"/>
            <a:ext cx="2842200" cy="806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CONTROLES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20</a:t>
            </a:r>
            <a:r>
              <a:rPr lang="es-ES">
                <a:solidFill>
                  <a:schemeClr val="dk1"/>
                </a:solidFill>
              </a:rPr>
              <a:t> pacientes trasplantados por otras causas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ca8fdaee1a_0_264"/>
          <p:cNvSpPr/>
          <p:nvPr/>
        </p:nvSpPr>
        <p:spPr>
          <a:xfrm>
            <a:off x="6346625" y="1522450"/>
            <a:ext cx="2598300" cy="901500"/>
          </a:xfrm>
          <a:prstGeom prst="flowChartAlternateProcess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Emparejamiento 1:2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-ES">
                <a:solidFill>
                  <a:schemeClr val="dk1"/>
                </a:solidFill>
              </a:rPr>
              <a:t>Edad ± 5 años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-ES">
                <a:solidFill>
                  <a:schemeClr val="dk1"/>
                </a:solidFill>
              </a:rPr>
              <a:t>Tipo trasplante (uni/bipulmonar)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g3ca8fdaee1a_0_264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1375" y="0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ca8fdaee1a_0_34"/>
          <p:cNvSpPr txBox="1"/>
          <p:nvPr>
            <p:ph type="title"/>
          </p:nvPr>
        </p:nvSpPr>
        <p:spPr>
          <a:xfrm>
            <a:off x="1570750" y="177813"/>
            <a:ext cx="54864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29464"/>
              <a:buNone/>
            </a:pPr>
            <a:r>
              <a:rPr lang="es-ES" sz="3359">
                <a:latin typeface="Arial"/>
                <a:ea typeface="Arial"/>
                <a:cs typeface="Arial"/>
                <a:sym typeface="Arial"/>
              </a:rPr>
              <a:t>RESULTADOS: </a:t>
            </a:r>
            <a:r>
              <a:rPr lang="es-ES" sz="3359">
                <a:latin typeface="Arial"/>
                <a:ea typeface="Arial"/>
                <a:cs typeface="Arial"/>
                <a:sym typeface="Arial"/>
              </a:rPr>
              <a:t>ETIOLOGÍA</a:t>
            </a:r>
            <a:endParaRPr sz="3359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g3ca8fdaee1a_0_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00" y="1360650"/>
            <a:ext cx="5218576" cy="326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3ca8fdaee1a_0_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8574" y="1343125"/>
            <a:ext cx="3703294" cy="329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ca8fdaee1a_0_34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7800" y="0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a8fdaee1a_0_146"/>
          <p:cNvSpPr txBox="1"/>
          <p:nvPr>
            <p:ph type="title"/>
          </p:nvPr>
        </p:nvSpPr>
        <p:spPr>
          <a:xfrm>
            <a:off x="831950" y="-89475"/>
            <a:ext cx="77622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3060"/>
              <a:t>RESULTADOS</a:t>
            </a:r>
            <a:r>
              <a:rPr lang="es-ES" sz="3060"/>
              <a:t>: </a:t>
            </a:r>
            <a:r>
              <a:rPr lang="es-ES" sz="3060"/>
              <a:t>CARACTERÍSTICAS</a:t>
            </a:r>
            <a:r>
              <a:rPr lang="es-ES" sz="3060"/>
              <a:t> BASALES</a:t>
            </a:r>
            <a:endParaRPr sz="3060"/>
          </a:p>
        </p:txBody>
      </p:sp>
      <p:graphicFrame>
        <p:nvGraphicFramePr>
          <p:cNvPr id="136" name="Google Shape;136;g3ca8fdaee1a_0_146"/>
          <p:cNvGraphicFramePr/>
          <p:nvPr/>
        </p:nvGraphicFramePr>
        <p:xfrm>
          <a:off x="758675" y="3150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{4A83F2AE-24AA-4B63-B7C5-7F9B13559575}</a:tableStyleId>
              </a:tblPr>
              <a:tblGrid>
                <a:gridCol w="2090175"/>
                <a:gridCol w="2162225"/>
                <a:gridCol w="1603275"/>
                <a:gridCol w="1415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COMORBILIDADES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CASOS (SILICOSIS) N=10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CONTROLES N=20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P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EXFUMADOR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7</a:t>
                      </a:r>
                      <a:r>
                        <a:rPr b="1" lang="es-ES" sz="1200"/>
                        <a:t> (70%)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13 </a:t>
                      </a:r>
                      <a:r>
                        <a:rPr b="1" lang="es-ES" sz="1200"/>
                        <a:t>(65%)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1,000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HTA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2 (20%)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6 (30%)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0,682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DIABETES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 (10%)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 (5%)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1,000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1200"/>
                        <a:t>HIPERCOLESTEROLEMIA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 (10%)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2 (10%)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/>
                        <a:t>1,000</a:t>
                      </a:r>
                      <a:endParaRPr sz="1200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7" name="Google Shape;137;g3ca8fdaee1a_0_146" title="caracteristicas_basales_principales_unificadas.png"/>
          <p:cNvPicPr preferRelativeResize="0"/>
          <p:nvPr/>
        </p:nvPicPr>
        <p:blipFill rotWithShape="1">
          <a:blip r:embed="rId3">
            <a:alphaModFix/>
          </a:blip>
          <a:srcRect b="31177" l="2687" r="4021" t="24208"/>
          <a:stretch/>
        </p:blipFill>
        <p:spPr>
          <a:xfrm>
            <a:off x="157975" y="767925"/>
            <a:ext cx="8617248" cy="217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3ca8fdaee1a_0_146" title="Captura de pantalla 2026-03-02 a las 20.21.3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9650" y="0"/>
            <a:ext cx="884350" cy="5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ca8fdaee1a_0_151"/>
          <p:cNvSpPr txBox="1"/>
          <p:nvPr>
            <p:ph type="title"/>
          </p:nvPr>
        </p:nvSpPr>
        <p:spPr>
          <a:xfrm>
            <a:off x="457200" y="4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2560"/>
              <a:t>RESULTADOS</a:t>
            </a:r>
            <a:r>
              <a:rPr lang="es-ES" sz="2560"/>
              <a:t>: PRUEBAS DE FUNCI</a:t>
            </a:r>
            <a:r>
              <a:rPr lang="es-ES" sz="2560"/>
              <a:t>ÓN PULMONAR</a:t>
            </a:r>
            <a:endParaRPr sz="2560"/>
          </a:p>
        </p:txBody>
      </p:sp>
      <p:pic>
        <p:nvPicPr>
          <p:cNvPr id="144" name="Google Shape;144;g3ca8fdaee1a_0_151" title="funcion_pulmonar_mas_grande_sin_solapamientos.png"/>
          <p:cNvPicPr preferRelativeResize="0"/>
          <p:nvPr/>
        </p:nvPicPr>
        <p:blipFill rotWithShape="1">
          <a:blip r:embed="rId3">
            <a:alphaModFix/>
          </a:blip>
          <a:srcRect b="64872" l="0" r="0" t="4082"/>
          <a:stretch/>
        </p:blipFill>
        <p:spPr>
          <a:xfrm>
            <a:off x="-33897" y="958363"/>
            <a:ext cx="9177898" cy="196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ca8fdaee1a_0_151" title="funcion_pulmonar_mas_grande_sin_solapamientos.png"/>
          <p:cNvPicPr preferRelativeResize="0"/>
          <p:nvPr/>
        </p:nvPicPr>
        <p:blipFill rotWithShape="1">
          <a:blip r:embed="rId3">
            <a:alphaModFix/>
          </a:blip>
          <a:srcRect b="34453" l="15771" r="17173" t="34400"/>
          <a:stretch/>
        </p:blipFill>
        <p:spPr>
          <a:xfrm>
            <a:off x="264117" y="3108450"/>
            <a:ext cx="5756957" cy="18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ca8fdaee1a_0_151" title="funcion_pulmonar_mas_grande_sin_solapamientos.png"/>
          <p:cNvPicPr preferRelativeResize="0"/>
          <p:nvPr/>
        </p:nvPicPr>
        <p:blipFill rotWithShape="1">
          <a:blip r:embed="rId3">
            <a:alphaModFix/>
          </a:blip>
          <a:srcRect b="3010" l="16353" r="50368" t="65698"/>
          <a:stretch/>
        </p:blipFill>
        <p:spPr>
          <a:xfrm>
            <a:off x="6344940" y="3121625"/>
            <a:ext cx="2694835" cy="18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3ca8fdaee1a_0_151" title="Captura de pantalla 2026-03-02 a las 20.21.3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1333" y="0"/>
            <a:ext cx="1162666" cy="6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a8fdaee1a_0_39"/>
          <p:cNvSpPr txBox="1"/>
          <p:nvPr>
            <p:ph type="title"/>
          </p:nvPr>
        </p:nvSpPr>
        <p:spPr>
          <a:xfrm>
            <a:off x="1213625" y="-112996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s-ES" sz="2524"/>
              <a:t>RESULTADOS</a:t>
            </a:r>
            <a:r>
              <a:rPr lang="es-ES" sz="2524"/>
              <a:t>: COMPLEJIDAD INTRAOPERATORIA</a:t>
            </a:r>
            <a:endParaRPr sz="2524"/>
          </a:p>
        </p:txBody>
      </p:sp>
      <p:pic>
        <p:nvPicPr>
          <p:cNvPr id="153" name="Google Shape;153;g3ca8fdaee1a_0_39" title="output (39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75" y="1509850"/>
            <a:ext cx="4377949" cy="277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3ca8fdaee1a_0_39" title="isquemia_doble_diapositiva.png"/>
          <p:cNvPicPr preferRelativeResize="0"/>
          <p:nvPr/>
        </p:nvPicPr>
        <p:blipFill rotWithShape="1">
          <a:blip r:embed="rId4">
            <a:alphaModFix/>
          </a:blip>
          <a:srcRect b="18489" l="4006" r="51828" t="15312"/>
          <a:stretch/>
        </p:blipFill>
        <p:spPr>
          <a:xfrm>
            <a:off x="4819500" y="549200"/>
            <a:ext cx="3143726" cy="222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ca8fdaee1a_0_39" title="isquemia_doble_diapositiva.png"/>
          <p:cNvPicPr preferRelativeResize="0"/>
          <p:nvPr/>
        </p:nvPicPr>
        <p:blipFill rotWithShape="1">
          <a:blip r:embed="rId4">
            <a:alphaModFix/>
          </a:blip>
          <a:srcRect b="18489" l="51877" r="3957" t="15312"/>
          <a:stretch/>
        </p:blipFill>
        <p:spPr>
          <a:xfrm>
            <a:off x="5020975" y="2777525"/>
            <a:ext cx="3005875" cy="2228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3ca8fdaee1a_0_39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2575" y="0"/>
            <a:ext cx="1228974" cy="73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ca8fdaee1a_0_236"/>
          <p:cNvSpPr txBox="1"/>
          <p:nvPr>
            <p:ph type="title"/>
          </p:nvPr>
        </p:nvSpPr>
        <p:spPr>
          <a:xfrm>
            <a:off x="1193425" y="215738"/>
            <a:ext cx="62880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2424"/>
              <a:t>RESULTADOS</a:t>
            </a:r>
            <a:r>
              <a:rPr lang="es-ES" sz="2424"/>
              <a:t>: COMPLEJIDAD INTRAOPERATORIA</a:t>
            </a:r>
            <a:endParaRPr sz="3359"/>
          </a:p>
        </p:txBody>
      </p:sp>
      <p:pic>
        <p:nvPicPr>
          <p:cNvPr id="162" name="Google Shape;162;g3ca8fdaee1a_0_236" title="soporte_circulatorio_doble.png"/>
          <p:cNvPicPr preferRelativeResize="0"/>
          <p:nvPr/>
        </p:nvPicPr>
        <p:blipFill rotWithShape="1">
          <a:blip r:embed="rId3">
            <a:alphaModFix/>
          </a:blip>
          <a:srcRect b="20078" l="3512" r="3586" t="16782"/>
          <a:stretch/>
        </p:blipFill>
        <p:spPr>
          <a:xfrm>
            <a:off x="113775" y="1592925"/>
            <a:ext cx="5723798" cy="257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ca8fdaee1a_0_236" title="transfusiones_intraoperatoria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6575" y="1612464"/>
            <a:ext cx="3143777" cy="253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ca8fdaee1a_0_236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54150" y="49437"/>
            <a:ext cx="1706200" cy="102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ca8fdaee1a_0_236"/>
          <p:cNvSpPr/>
          <p:nvPr/>
        </p:nvSpPr>
        <p:spPr>
          <a:xfrm>
            <a:off x="1298575" y="1791325"/>
            <a:ext cx="816600" cy="3075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ca8fdaee1a_0_198"/>
          <p:cNvSpPr txBox="1"/>
          <p:nvPr>
            <p:ph type="title"/>
          </p:nvPr>
        </p:nvSpPr>
        <p:spPr>
          <a:xfrm>
            <a:off x="1162475" y="94654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-ES" sz="2424"/>
              <a:t>RESULTADOS</a:t>
            </a:r>
            <a:r>
              <a:rPr lang="es-ES" sz="2424"/>
              <a:t>: COMPLEJIDAD POSTOPERATORIA</a:t>
            </a:r>
            <a:endParaRPr sz="3359"/>
          </a:p>
        </p:txBody>
      </p:sp>
      <p:pic>
        <p:nvPicPr>
          <p:cNvPr id="171" name="Google Shape;171;g3ca8fdaee1a_0_198" title="dpi_diapositiva_mas_clara.png"/>
          <p:cNvPicPr preferRelativeResize="0"/>
          <p:nvPr/>
        </p:nvPicPr>
        <p:blipFill rotWithShape="1">
          <a:blip r:embed="rId3">
            <a:alphaModFix/>
          </a:blip>
          <a:srcRect b="19188" l="3830" r="52295" t="15725"/>
          <a:stretch/>
        </p:blipFill>
        <p:spPr>
          <a:xfrm>
            <a:off x="169675" y="1441350"/>
            <a:ext cx="4183200" cy="344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ca8fdaee1a_0_198"/>
          <p:cNvSpPr txBox="1"/>
          <p:nvPr/>
        </p:nvSpPr>
        <p:spPr>
          <a:xfrm>
            <a:off x="2152650" y="872500"/>
            <a:ext cx="48387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Disfunción primaria del injerto (DPI)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3" name="Google Shape;173;g3ca8fdaee1a_0_198" title="output (40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850" y="1591150"/>
            <a:ext cx="4335030" cy="334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3ca8fdaee1a_0_198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4725" y="11500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ca8fdaee1a_0_211"/>
          <p:cNvSpPr txBox="1"/>
          <p:nvPr>
            <p:ph type="title"/>
          </p:nvPr>
        </p:nvSpPr>
        <p:spPr>
          <a:xfrm>
            <a:off x="1335225" y="83163"/>
            <a:ext cx="70038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RESULTADOS: COMPLEJIDAD POSTOPERATORIA</a:t>
            </a:r>
            <a:endParaRPr sz="2400"/>
          </a:p>
        </p:txBody>
      </p:sp>
      <p:pic>
        <p:nvPicPr>
          <p:cNvPr id="180" name="Google Shape;180;g3ca8fdaee1a_0_211" title="complicaciones_postqx_diapositiva.png"/>
          <p:cNvPicPr preferRelativeResize="0"/>
          <p:nvPr/>
        </p:nvPicPr>
        <p:blipFill rotWithShape="1">
          <a:blip r:embed="rId3">
            <a:alphaModFix/>
          </a:blip>
          <a:srcRect b="18222" l="4335" r="52100" t="16114"/>
          <a:stretch/>
        </p:blipFill>
        <p:spPr>
          <a:xfrm>
            <a:off x="140925" y="1230325"/>
            <a:ext cx="3366403" cy="285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ca8fdaee1a_0_211" title="postqx_otras_con_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550" y="1148350"/>
            <a:ext cx="5029673" cy="301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3ca8fdaee1a_0_211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5325" y="0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a8fdaee1a_0_223"/>
          <p:cNvSpPr txBox="1"/>
          <p:nvPr>
            <p:ph type="title"/>
          </p:nvPr>
        </p:nvSpPr>
        <p:spPr>
          <a:xfrm>
            <a:off x="1025450" y="107142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560"/>
              <a:t>RESULTADOS: COMPLEJIDAD POSTOPERATORIA</a:t>
            </a:r>
            <a:endParaRPr sz="4100"/>
          </a:p>
        </p:txBody>
      </p:sp>
      <p:pic>
        <p:nvPicPr>
          <p:cNvPr id="188" name="Google Shape;188;g3ca8fdaee1a_0_223" title="arritmia_globa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25" y="1439175"/>
            <a:ext cx="3886223" cy="2914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ca8fdaee1a_0_223" title="arritmia_tip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7350" y="1102425"/>
            <a:ext cx="4995625" cy="33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ca8fdaee1a_0_223"/>
          <p:cNvSpPr txBox="1"/>
          <p:nvPr/>
        </p:nvSpPr>
        <p:spPr>
          <a:xfrm>
            <a:off x="4299850" y="4432025"/>
            <a:ext cx="147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</a:t>
            </a: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Fibrilaci</a:t>
            </a: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ón 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auricular</a:t>
            </a:r>
            <a:endParaRPr b="1" sz="1600"/>
          </a:p>
        </p:txBody>
      </p:sp>
      <p:sp>
        <p:nvSpPr>
          <p:cNvPr id="191" name="Google Shape;191;g3ca8fdaee1a_0_223"/>
          <p:cNvSpPr txBox="1"/>
          <p:nvPr/>
        </p:nvSpPr>
        <p:spPr>
          <a:xfrm>
            <a:off x="5837600" y="4432025"/>
            <a:ext cx="168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TVNS: taquicardia 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ventricular no sostenida</a:t>
            </a:r>
            <a:endParaRPr b="1" sz="1600"/>
          </a:p>
        </p:txBody>
      </p:sp>
      <p:pic>
        <p:nvPicPr>
          <p:cNvPr id="192" name="Google Shape;192;g3ca8fdaee1a_0_223" title="Captura de pantalla 2026-03-02 a las 20.21.3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54125" y="23987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ca8fdaee1a_0_116"/>
          <p:cNvSpPr txBox="1"/>
          <p:nvPr>
            <p:ph type="title"/>
          </p:nvPr>
        </p:nvSpPr>
        <p:spPr>
          <a:xfrm>
            <a:off x="1305000" y="83167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400"/>
              <a:t>RESULTADOS</a:t>
            </a:r>
            <a:r>
              <a:rPr lang="es-ES" sz="2400"/>
              <a:t>: COMPLEJIDAD POSTOPERATORIA</a:t>
            </a:r>
            <a:endParaRPr sz="2400"/>
          </a:p>
        </p:txBody>
      </p:sp>
      <p:sp>
        <p:nvSpPr>
          <p:cNvPr id="198" name="Google Shape;198;g3ca8fdaee1a_0_116"/>
          <p:cNvSpPr txBox="1"/>
          <p:nvPr>
            <p:ph idx="1" type="body"/>
          </p:nvPr>
        </p:nvSpPr>
        <p:spPr>
          <a:xfrm>
            <a:off x="457200" y="1023925"/>
            <a:ext cx="8229600" cy="357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Disfunción</a:t>
            </a: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crónica</a:t>
            </a: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 del </a:t>
            </a: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injerto</a:t>
            </a:r>
            <a:r>
              <a:rPr b="1" lang="es-ES" sz="1600">
                <a:latin typeface="Times New Roman"/>
                <a:ea typeface="Times New Roman"/>
                <a:cs typeface="Times New Roman"/>
                <a:sym typeface="Times New Roman"/>
              </a:rPr>
              <a:t> (CLAD)</a:t>
            </a:r>
            <a:endParaRPr b="1"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g3ca8fdaee1a_0_116" title="clad_diapositiva_clinica.png"/>
          <p:cNvPicPr preferRelativeResize="0"/>
          <p:nvPr/>
        </p:nvPicPr>
        <p:blipFill rotWithShape="1">
          <a:blip r:embed="rId3">
            <a:alphaModFix/>
          </a:blip>
          <a:srcRect b="17652" l="4812" r="4230" t="17018"/>
          <a:stretch/>
        </p:blipFill>
        <p:spPr>
          <a:xfrm>
            <a:off x="326425" y="1580250"/>
            <a:ext cx="7690925" cy="274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ca8fdaee1a_0_116"/>
          <p:cNvSpPr txBox="1"/>
          <p:nvPr/>
        </p:nvSpPr>
        <p:spPr>
          <a:xfrm>
            <a:off x="4109250" y="4322800"/>
            <a:ext cx="2409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BOS: Síndrome de bronquiolitis obliterante</a:t>
            </a:r>
            <a:endParaRPr b="1" sz="1600"/>
          </a:p>
        </p:txBody>
      </p:sp>
      <p:sp>
        <p:nvSpPr>
          <p:cNvPr id="201" name="Google Shape;201;g3ca8fdaee1a_0_116"/>
          <p:cNvSpPr txBox="1"/>
          <p:nvPr/>
        </p:nvSpPr>
        <p:spPr>
          <a:xfrm>
            <a:off x="6377550" y="4322800"/>
            <a:ext cx="16398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RAS: síndrome restrictivo del aloinjerto</a:t>
            </a:r>
            <a:endParaRPr b="1"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g3ca8fdaee1a_0_116" title="Captura de pantalla 2026-03-02 a las 20.21.3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7800" y="0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ca8fdaee1a_0_59"/>
          <p:cNvSpPr txBox="1"/>
          <p:nvPr>
            <p:ph type="title"/>
          </p:nvPr>
        </p:nvSpPr>
        <p:spPr>
          <a:xfrm>
            <a:off x="646400" y="262913"/>
            <a:ext cx="76098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ES" sz="2260"/>
              <a:t>RESULTADOS</a:t>
            </a:r>
            <a:r>
              <a:rPr lang="es-ES" sz="2260"/>
              <a:t>: ESTADO VITAL DEL PACIENTE EN EL </a:t>
            </a:r>
            <a:r>
              <a:rPr lang="es-ES" sz="2260"/>
              <a:t>ÚLTIMO</a:t>
            </a:r>
            <a:r>
              <a:rPr lang="es-ES" sz="2260"/>
              <a:t> SEGUIMIENTO </a:t>
            </a:r>
            <a:r>
              <a:rPr lang="es-ES" sz="2460"/>
              <a:t> </a:t>
            </a:r>
            <a:endParaRPr sz="2160"/>
          </a:p>
        </p:txBody>
      </p:sp>
      <p:pic>
        <p:nvPicPr>
          <p:cNvPr id="208" name="Google Shape;208;g3ca8fdaee1a_0_59" title="estado_vital_ultimo_seguimient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225" y="1321829"/>
            <a:ext cx="6470175" cy="3775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3ca8fdaee1a_0_59" title="Captura de pantalla 2026-03-02 a las 20.21.3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0750" y="0"/>
            <a:ext cx="1323250" cy="79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ca8fdaee1a_0_6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CONCLUSIONES</a:t>
            </a:r>
            <a:endParaRPr/>
          </a:p>
        </p:txBody>
      </p:sp>
      <p:sp>
        <p:nvSpPr>
          <p:cNvPr id="215" name="Google Shape;215;g3ca8fdaee1a_0_64"/>
          <p:cNvSpPr txBox="1"/>
          <p:nvPr>
            <p:ph idx="1" type="body"/>
          </p:nvPr>
        </p:nvSpPr>
        <p:spPr>
          <a:xfrm>
            <a:off x="457200" y="1348625"/>
            <a:ext cx="8497200" cy="275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s-ES" sz="142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s-ES" sz="1420">
                <a:latin typeface="Arial"/>
                <a:ea typeface="Arial"/>
                <a:cs typeface="Arial"/>
                <a:sym typeface="Arial"/>
              </a:rPr>
              <a:t>El trasplante pulmonar en pacientes con silicosis se asocia a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mayor complejidad técnica intraoperatoria </a:t>
            </a:r>
            <a:endParaRPr sz="142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s-ES" sz="142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No se aprecian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más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 complicaciones postoperatorias </a:t>
            </a:r>
            <a:r>
              <a:rPr lang="es-ES" sz="1420">
                <a:latin typeface="Arial"/>
                <a:ea typeface="Arial"/>
                <a:cs typeface="Arial"/>
                <a:sym typeface="Arial"/>
              </a:rPr>
              <a:t>en el trasplante por silicosis</a:t>
            </a:r>
            <a:endParaRPr sz="142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rPr lang="es-ES" sz="142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Existe una menor incidencia de CLAD</a:t>
            </a:r>
            <a:r>
              <a:rPr lang="es-ES" sz="1420">
                <a:latin typeface="Arial"/>
                <a:ea typeface="Arial"/>
                <a:cs typeface="Arial"/>
                <a:sym typeface="Arial"/>
              </a:rPr>
              <a:t> en pacientes trasplantados por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silicosis</a:t>
            </a:r>
            <a:r>
              <a:rPr lang="es-ES" sz="1420">
                <a:latin typeface="Arial"/>
                <a:ea typeface="Arial"/>
                <a:cs typeface="Arial"/>
                <a:sym typeface="Arial"/>
              </a:rPr>
              <a:t> </a:t>
            </a:r>
            <a:endParaRPr sz="142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rPr lang="es-ES" sz="1420">
                <a:latin typeface="Arial"/>
                <a:ea typeface="Arial"/>
                <a:cs typeface="Arial"/>
                <a:sym typeface="Arial"/>
              </a:rPr>
              <a:t>- La supervivencia en el trasplante por silicosis fue </a:t>
            </a:r>
            <a:r>
              <a:rPr b="1" lang="es-ES" sz="1420">
                <a:latin typeface="Arial"/>
                <a:ea typeface="Arial"/>
                <a:cs typeface="Arial"/>
                <a:sym typeface="Arial"/>
              </a:rPr>
              <a:t>comparable</a:t>
            </a:r>
            <a:r>
              <a:rPr lang="es-ES" sz="1420">
                <a:latin typeface="Arial"/>
                <a:ea typeface="Arial"/>
                <a:cs typeface="Arial"/>
                <a:sym typeface="Arial"/>
              </a:rPr>
              <a:t> con otras indicaciones</a:t>
            </a:r>
            <a:endParaRPr sz="142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ca8fdaee1a_0_64"/>
          <p:cNvSpPr txBox="1"/>
          <p:nvPr/>
        </p:nvSpPr>
        <p:spPr>
          <a:xfrm>
            <a:off x="1526850" y="3494950"/>
            <a:ext cx="6090300" cy="9183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dk1"/>
                </a:solidFill>
              </a:rPr>
              <a:t>El trasplante pulmonar constituye una opción terapéutica eficaz y segura en pacientes seleccionados con silicosis, pese a su mayor complejidad técnica.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217" name="Google Shape;217;g3ca8fdaee1a_0_64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7800" y="12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ca8fdaee1a_0_53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BIBLIOGRAFÍA</a:t>
            </a:r>
            <a:endParaRPr/>
          </a:p>
        </p:txBody>
      </p:sp>
      <p:sp>
        <p:nvSpPr>
          <p:cNvPr id="223" name="Google Shape;223;g3ca8fdaee1a_0_536"/>
          <p:cNvSpPr txBox="1"/>
          <p:nvPr>
            <p:ph idx="1" type="body"/>
          </p:nvPr>
        </p:nvSpPr>
        <p:spPr>
          <a:xfrm>
            <a:off x="404175" y="1454701"/>
            <a:ext cx="8229600" cy="3394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just">
              <a:spcBef>
                <a:spcPts val="360"/>
              </a:spcBef>
              <a:spcAft>
                <a:spcPts val="0"/>
              </a:spcAft>
              <a:buSzPts val="2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Martínez González C, Ariza Prota M, Arias Guillén M, Fernández Álvarez R. Silicosis y neumoconiosis del carbón. En: Torres Martí A, coordinador. </a:t>
            </a:r>
            <a:r>
              <a:rPr i="1" lang="es-ES" sz="1400">
                <a:latin typeface="Arial"/>
                <a:ea typeface="Arial"/>
                <a:cs typeface="Arial"/>
                <a:sym typeface="Arial"/>
              </a:rPr>
              <a:t>Manual SEPAR de Neumología y Cirugía Torácica</a:t>
            </a:r>
            <a:r>
              <a:rPr lang="es-ES" sz="1400">
                <a:latin typeface="Arial"/>
                <a:ea typeface="Arial"/>
                <a:cs typeface="Arial"/>
                <a:sym typeface="Arial"/>
              </a:rPr>
              <a:t>. 4ª ed. Barcelona: Asociación Española de Neumología y Cirugía Torácica (SEPAR); 2021. Capítulo 76. ISBN: 978-84-124442-2-3.</a:t>
            </a:r>
            <a:endParaRPr sz="2400"/>
          </a:p>
        </p:txBody>
      </p:sp>
      <p:pic>
        <p:nvPicPr>
          <p:cNvPr id="224" name="Google Shape;224;g3ca8fdaee1a_0_536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1700" y="122812"/>
            <a:ext cx="1706200" cy="102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ca8fdaee1a_0_526"/>
          <p:cNvSpPr txBox="1"/>
          <p:nvPr>
            <p:ph idx="1" type="body"/>
          </p:nvPr>
        </p:nvSpPr>
        <p:spPr>
          <a:xfrm>
            <a:off x="605675" y="1873175"/>
            <a:ext cx="4114800" cy="154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s-ES" sz="3600"/>
              <a:t>MUCHAS GRACIAS</a:t>
            </a:r>
            <a:endParaRPr b="1" sz="36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b="1" lang="es-ES" sz="3600"/>
              <a:t>POR LA ATENCI</a:t>
            </a:r>
            <a:r>
              <a:rPr b="1" lang="es-ES" sz="3600"/>
              <a:t>ÓN</a:t>
            </a:r>
            <a:endParaRPr b="1" sz="3600"/>
          </a:p>
        </p:txBody>
      </p:sp>
      <p:pic>
        <p:nvPicPr>
          <p:cNvPr id="230" name="Google Shape;230;g3ca8fdaee1a_0_526" title="Captura de pantalla 2026-03-02 a las 20.21.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475" y="1303500"/>
            <a:ext cx="3736575" cy="2241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