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BB59"/>
    <a:srgbClr val="E7BE0F"/>
    <a:srgbClr val="FFCC00"/>
    <a:srgbClr val="48844A"/>
    <a:srgbClr val="D1963F"/>
    <a:srgbClr val="FDED1F"/>
    <a:srgbClr val="3DD2CF"/>
    <a:srgbClr val="9BC99C"/>
    <a:srgbClr val="88BE89"/>
    <a:srgbClr val="5BA5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808" y="4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790596-D48C-431F-BEB9-DECEF44B9F5F}" type="datetimeFigureOut">
              <a:rPr lang="es-ES" smtClean="0"/>
              <a:t>26/02/2026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5C26A-1371-48F8-B22E-FBC1F3DFE0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7172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5C26A-1371-48F8-B22E-FBC1F3DFE0B8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4875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187624" y="115927"/>
            <a:ext cx="7848872" cy="707886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s-E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s-E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mpacto de las comorbilidades en las hospitalizaciones por agudización de EPOC y desafíos para adoptar terapias avanzadas</a:t>
            </a:r>
            <a:endParaRPr lang="es-E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187624" y="1009640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115616" y="843558"/>
            <a:ext cx="792088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M.I. </a:t>
            </a:r>
            <a:r>
              <a:rPr lang="es-ES" sz="10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Velayos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Aguilera</a:t>
            </a:r>
            <a:r>
              <a:rPr lang="es-ES" sz="105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, M.C. Velasco Alcázar</a:t>
            </a:r>
            <a:r>
              <a:rPr lang="es-ES" sz="105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, F. </a:t>
            </a:r>
            <a:r>
              <a:rPr lang="es-ES" sz="10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Campello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Sánchez</a:t>
            </a:r>
            <a:r>
              <a:rPr lang="es-ES" sz="105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, A. Heredia Carrillo</a:t>
            </a:r>
            <a:r>
              <a:rPr lang="es-ES" sz="105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, C. Castillo Quintanilla</a:t>
            </a:r>
            <a:r>
              <a:rPr lang="es-ES" sz="105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, M. Hernández Olivo</a:t>
            </a:r>
            <a:r>
              <a:rPr lang="es-ES" sz="105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, O. Meca Birlanga</a:t>
            </a:r>
            <a:r>
              <a:rPr lang="es-ES" sz="105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, A.A. Jiménez Romero</a:t>
            </a:r>
            <a:r>
              <a:rPr lang="es-ES" sz="105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, J. García Aragón</a:t>
            </a:r>
            <a:r>
              <a:rPr lang="es-ES" sz="105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, A. Santa Cruz Siminiani</a:t>
            </a:r>
            <a:r>
              <a:rPr lang="es-ES" sz="105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.  1. Servicio de Neumología, Complejo Hospitalario Universitario de Cartagena. </a:t>
            </a:r>
            <a:endParaRPr lang="es-E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07504" y="1563638"/>
            <a:ext cx="4748282" cy="1827728"/>
          </a:xfrm>
          <a:prstGeom prst="roundRect">
            <a:avLst>
              <a:gd name="adj" fmla="val 30977"/>
            </a:avLst>
          </a:prstGeom>
          <a:noFill/>
          <a:ln w="38100">
            <a:solidFill>
              <a:srgbClr val="48844A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enfermedad pulmonar obstructiva crónica (EPOC) presenta una prevalencia del 7-9% en países desarrollados y se caracteriza por su </a:t>
            </a: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heterogeneidad y elevada </a:t>
            </a:r>
            <a:r>
              <a:rPr lang="es-E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multimorbilidad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 La actualización de la guía </a:t>
            </a:r>
            <a:r>
              <a:rPr lang="es-E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GesEPOC</a:t>
            </a: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 2025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incorpora nuevos fenotipos para optimizar el tratamiento. En pacientes con respuesta insuficiente a la terapia farmacológica se valoran alternativas como el </a:t>
            </a: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trasplante pulmonar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y la </a:t>
            </a: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terapia de reducción de volumen pulmonar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(TRV). </a:t>
            </a:r>
          </a:p>
        </p:txBody>
      </p:sp>
      <p:sp>
        <p:nvSpPr>
          <p:cNvPr id="12" name="Rectángulo redondeado 11"/>
          <p:cNvSpPr/>
          <p:nvPr/>
        </p:nvSpPr>
        <p:spPr>
          <a:xfrm>
            <a:off x="6512247" y="1602344"/>
            <a:ext cx="2520280" cy="369332"/>
          </a:xfrm>
          <a:prstGeom prst="roundRect">
            <a:avLst>
              <a:gd name="adj" fmla="val 50000"/>
            </a:avLst>
          </a:prstGeom>
          <a:solidFill>
            <a:srgbClr val="9BB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1695392" y="1410330"/>
            <a:ext cx="1504744" cy="369332"/>
          </a:xfrm>
          <a:prstGeom prst="rect">
            <a:avLst/>
          </a:prstGeom>
          <a:solidFill>
            <a:srgbClr val="48844A"/>
          </a:solidFill>
          <a:ln w="38100">
            <a:solidFill>
              <a:srgbClr val="48844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endParaRPr lang="es-E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2"/>
          <a:srcRect l="5038" t="6451"/>
          <a:stretch/>
        </p:blipFill>
        <p:spPr>
          <a:xfrm>
            <a:off x="4899803" y="2091000"/>
            <a:ext cx="4208701" cy="2424966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6480287" y="2037165"/>
            <a:ext cx="2584200" cy="2677656"/>
          </a:xfrm>
          <a:prstGeom prst="rect">
            <a:avLst/>
          </a:prstGeom>
          <a:solidFill>
            <a:schemeClr val="bg1"/>
          </a:solidFill>
          <a:ln w="19050">
            <a:solidFill>
              <a:srgbClr val="9BBB59"/>
            </a:solidFill>
          </a:ln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Estudio </a:t>
            </a:r>
            <a:r>
              <a:rPr lang="es-ES" sz="1200" u="sng" dirty="0">
                <a:latin typeface="Arial" panose="020B0604020202020204" pitchFamily="34" charset="0"/>
                <a:cs typeface="Arial" panose="020B0604020202020204" pitchFamily="34" charset="0"/>
              </a:rPr>
              <a:t>analítico </a:t>
            </a:r>
            <a:r>
              <a:rPr lang="es-ES" sz="1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retrospectivo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pacientes atendidos en la consulta monográfica de EPOC del Hospital General Santa Lucía (Cartagena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algn="just"/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recogida de datos se realizó mediante entrevista clínica y pruebas diagnósticas entre septiembre de 2023 y septiembre de 2025. </a:t>
            </a:r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análisis estadístico se efectuó con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RStudio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®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v.2024.04.</a:t>
            </a:r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07504" y="3571911"/>
            <a:ext cx="4608512" cy="145569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/>
          <p:cNvSpPr txBox="1"/>
          <p:nvPr/>
        </p:nvSpPr>
        <p:spPr>
          <a:xfrm>
            <a:off x="103258" y="3498562"/>
            <a:ext cx="1804446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endParaRPr lang="es-E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lipse 6"/>
          <p:cNvSpPr/>
          <p:nvPr/>
        </p:nvSpPr>
        <p:spPr>
          <a:xfrm>
            <a:off x="3987410" y="3867894"/>
            <a:ext cx="1160654" cy="122413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183758" y="3932351"/>
            <a:ext cx="3668162" cy="1015663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rtlCol="0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Describir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los fenotipos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clínicos.</a:t>
            </a:r>
          </a:p>
          <a:p>
            <a:pPr marL="171450" indent="-171450" algn="just">
              <a:buFontTx/>
              <a:buChar char="-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valuar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 influencia de las comorbilidades en el número de ingresos del último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año.</a:t>
            </a:r>
          </a:p>
          <a:p>
            <a:pPr marL="171450" indent="-171450" algn="just">
              <a:buFontTx/>
              <a:buChar char="-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Analizar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los motivos de no derivación a una unidad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especializada.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Conector recto 15"/>
          <p:cNvCxnSpPr/>
          <p:nvPr/>
        </p:nvCxnSpPr>
        <p:spPr>
          <a:xfrm>
            <a:off x="103258" y="3867894"/>
            <a:ext cx="1516414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 flipV="1">
            <a:off x="1619672" y="3585875"/>
            <a:ext cx="288032" cy="282019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5"/>
          <a:stretch/>
        </p:blipFill>
        <p:spPr>
          <a:xfrm>
            <a:off x="5580112" y="2685381"/>
            <a:ext cx="3528392" cy="21833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2"/>
          <a:stretch/>
        </p:blipFill>
        <p:spPr>
          <a:xfrm>
            <a:off x="5580112" y="170563"/>
            <a:ext cx="3528392" cy="23363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CuadroTexto 11"/>
          <p:cNvSpPr txBox="1"/>
          <p:nvPr/>
        </p:nvSpPr>
        <p:spPr>
          <a:xfrm>
            <a:off x="126999" y="3579862"/>
            <a:ext cx="5237089" cy="1490543"/>
          </a:xfrm>
          <a:prstGeom prst="roundRect">
            <a:avLst>
              <a:gd name="adj" fmla="val 48935"/>
            </a:avLst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Predominaron los fenotipos de alto riesgo no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agudizador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agudizador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no </a:t>
            </a:r>
            <a:r>
              <a:rPr lang="es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eosinofílico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hipertensión pulmonar se asoció a un mayor número de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hospitalizaciones.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motivos más frecuentes de no derivación fueron tabaquismo activo, rechazo del paciente y antecedentes de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neoplasia.</a:t>
            </a:r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228203"/>
              </p:ext>
            </p:extLst>
          </p:nvPr>
        </p:nvGraphicFramePr>
        <p:xfrm>
          <a:off x="611560" y="1203598"/>
          <a:ext cx="1944216" cy="2156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3891417412"/>
                    </a:ext>
                  </a:extLst>
                </a:gridCol>
              </a:tblGrid>
              <a:tr h="605179">
                <a:tc>
                  <a:txBody>
                    <a:bodyPr/>
                    <a:lstStyle/>
                    <a:p>
                      <a:pPr marL="171450" indent="-171450" algn="l">
                        <a:buFontTx/>
                        <a:buChar char="-"/>
                      </a:pPr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 Hombres</a:t>
                      </a:r>
                      <a:r>
                        <a:rPr lang="es-E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(73</a:t>
                      </a:r>
                      <a:r>
                        <a:rPr lang="es-E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%)</a:t>
                      </a:r>
                      <a:endParaRPr lang="es-ES" sz="11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>
                        <a:buFontTx/>
                        <a:buChar char="-"/>
                      </a:pPr>
                      <a:r>
                        <a:rPr lang="es-E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media 64±7 años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fallecidos (25%)</a:t>
                      </a: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7522205"/>
                  </a:ext>
                </a:extLst>
              </a:tr>
              <a:tr h="605179">
                <a:tc>
                  <a:txBody>
                    <a:bodyPr/>
                    <a:lstStyle/>
                    <a:p>
                      <a:pPr marL="171450" indent="-171450" algn="l">
                        <a:buFontTx/>
                        <a:buChar char="-"/>
                      </a:pPr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Fumadores</a:t>
                      </a:r>
                      <a:r>
                        <a:rPr lang="es-E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activos 33.3%</a:t>
                      </a:r>
                    </a:p>
                    <a:p>
                      <a:pPr marL="171450" indent="-171450" algn="l">
                        <a:buFontTx/>
                        <a:buChar char="-"/>
                      </a:pPr>
                      <a:r>
                        <a:rPr lang="es-E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Exfumadores 66.7%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IPA medio</a:t>
                      </a:r>
                      <a:r>
                        <a:rPr lang="es-E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51.66±27.8 </a:t>
                      </a:r>
                      <a:endParaRPr lang="es-ES" sz="11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5646403"/>
                  </a:ext>
                </a:extLst>
              </a:tr>
              <a:tr h="946562"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FEV1</a:t>
                      </a:r>
                      <a:r>
                        <a:rPr lang="es-E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34%±11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DLCO</a:t>
                      </a:r>
                      <a:r>
                        <a:rPr lang="es-E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50.9%±24.3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TLC: 118.7%±26.6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s-E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VR: 212.3%±72.06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964769"/>
                  </a:ext>
                </a:extLst>
              </a:tr>
            </a:tbl>
          </a:graphicData>
        </a:graphic>
      </p:graphicFrame>
      <p:cxnSp>
        <p:nvCxnSpPr>
          <p:cNvPr id="16" name="Conector recto 15"/>
          <p:cNvCxnSpPr/>
          <p:nvPr/>
        </p:nvCxnSpPr>
        <p:spPr>
          <a:xfrm>
            <a:off x="3779912" y="223372"/>
            <a:ext cx="72008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/>
          <p:cNvSpPr txBox="1"/>
          <p:nvPr/>
        </p:nvSpPr>
        <p:spPr>
          <a:xfrm>
            <a:off x="1763688" y="42178"/>
            <a:ext cx="2016224" cy="36933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Grupo 30"/>
          <p:cNvGrpSpPr/>
          <p:nvPr/>
        </p:nvGrpSpPr>
        <p:grpSpPr>
          <a:xfrm>
            <a:off x="2668" y="1203598"/>
            <a:ext cx="680900" cy="2160239"/>
            <a:chOff x="2668" y="1347613"/>
            <a:chExt cx="680900" cy="2160239"/>
          </a:xfrm>
        </p:grpSpPr>
        <p:sp>
          <p:nvSpPr>
            <p:cNvPr id="23" name="Retraso 22"/>
            <p:cNvSpPr/>
            <p:nvPr/>
          </p:nvSpPr>
          <p:spPr>
            <a:xfrm rot="10800000">
              <a:off x="28787" y="1347613"/>
              <a:ext cx="576064" cy="572745"/>
            </a:xfrm>
            <a:prstGeom prst="flowChartDelay">
              <a:avLst/>
            </a:prstGeom>
            <a:solidFill>
              <a:srgbClr val="4884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100" dirty="0"/>
            </a:p>
          </p:txBody>
        </p:sp>
        <p:sp>
          <p:nvSpPr>
            <p:cNvPr id="24" name="Retraso 23"/>
            <p:cNvSpPr/>
            <p:nvPr/>
          </p:nvSpPr>
          <p:spPr>
            <a:xfrm rot="10800000">
              <a:off x="27706" y="1976105"/>
              <a:ext cx="576064" cy="576000"/>
            </a:xfrm>
            <a:prstGeom prst="flowChartDelay">
              <a:avLst/>
            </a:prstGeom>
            <a:solidFill>
              <a:srgbClr val="E7BE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100" dirty="0"/>
            </a:p>
          </p:txBody>
        </p:sp>
        <p:sp>
          <p:nvSpPr>
            <p:cNvPr id="25" name="Retraso 24"/>
            <p:cNvSpPr/>
            <p:nvPr/>
          </p:nvSpPr>
          <p:spPr>
            <a:xfrm rot="10800000">
              <a:off x="25146" y="2607852"/>
              <a:ext cx="576064" cy="900000"/>
            </a:xfrm>
            <a:prstGeom prst="flowChartDelay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100" dirty="0"/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52324" y="1491630"/>
              <a:ext cx="58158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N=60</a:t>
              </a:r>
              <a:endParaRPr lang="es-ES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2668" y="2113240"/>
              <a:ext cx="6809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Tabaco</a:t>
              </a:r>
              <a:endParaRPr lang="es-ES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CuadroTexto 27"/>
            <p:cNvSpPr txBox="1"/>
            <p:nvPr/>
          </p:nvSpPr>
          <p:spPr>
            <a:xfrm>
              <a:off x="96265" y="2886204"/>
              <a:ext cx="49370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PFR</a:t>
              </a:r>
              <a:endParaRPr lang="es-ES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upo 1"/>
          <p:cNvGrpSpPr/>
          <p:nvPr/>
        </p:nvGrpSpPr>
        <p:grpSpPr>
          <a:xfrm>
            <a:off x="2652472" y="457793"/>
            <a:ext cx="2840751" cy="3032506"/>
            <a:chOff x="2652472" y="457793"/>
            <a:chExt cx="2840751" cy="3032506"/>
          </a:xfrm>
        </p:grpSpPr>
        <p:sp>
          <p:nvSpPr>
            <p:cNvPr id="4" name="Forma libre 3"/>
            <p:cNvSpPr/>
            <p:nvPr/>
          </p:nvSpPr>
          <p:spPr>
            <a:xfrm>
              <a:off x="2652473" y="476543"/>
              <a:ext cx="563442" cy="804918"/>
            </a:xfrm>
            <a:custGeom>
              <a:avLst/>
              <a:gdLst>
                <a:gd name="connsiteX0" fmla="*/ 0 w 804918"/>
                <a:gd name="connsiteY0" fmla="*/ 0 h 563442"/>
                <a:gd name="connsiteX1" fmla="*/ 523197 w 804918"/>
                <a:gd name="connsiteY1" fmla="*/ 0 h 563442"/>
                <a:gd name="connsiteX2" fmla="*/ 804918 w 804918"/>
                <a:gd name="connsiteY2" fmla="*/ 281721 h 563442"/>
                <a:gd name="connsiteX3" fmla="*/ 523197 w 804918"/>
                <a:gd name="connsiteY3" fmla="*/ 563442 h 563442"/>
                <a:gd name="connsiteX4" fmla="*/ 0 w 804918"/>
                <a:gd name="connsiteY4" fmla="*/ 563442 h 563442"/>
                <a:gd name="connsiteX5" fmla="*/ 281721 w 804918"/>
                <a:gd name="connsiteY5" fmla="*/ 281721 h 563442"/>
                <a:gd name="connsiteX6" fmla="*/ 0 w 804918"/>
                <a:gd name="connsiteY6" fmla="*/ 0 h 56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4918" h="563442">
                  <a:moveTo>
                    <a:pt x="804918" y="0"/>
                  </a:moveTo>
                  <a:lnTo>
                    <a:pt x="804918" y="366238"/>
                  </a:lnTo>
                  <a:lnTo>
                    <a:pt x="402459" y="563442"/>
                  </a:lnTo>
                  <a:lnTo>
                    <a:pt x="0" y="366238"/>
                  </a:lnTo>
                  <a:lnTo>
                    <a:pt x="0" y="0"/>
                  </a:lnTo>
                  <a:lnTo>
                    <a:pt x="402459" y="197204"/>
                  </a:lnTo>
                  <a:lnTo>
                    <a:pt x="804918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5" tIns="288706" rIns="6985" bIns="28870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100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Test marcha</a:t>
              </a:r>
              <a:endParaRPr lang="es-ES" sz="11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orma libre 5"/>
            <p:cNvSpPr/>
            <p:nvPr/>
          </p:nvSpPr>
          <p:spPr>
            <a:xfrm>
              <a:off x="3212609" y="457793"/>
              <a:ext cx="2280614" cy="525592"/>
            </a:xfrm>
            <a:custGeom>
              <a:avLst/>
              <a:gdLst>
                <a:gd name="connsiteX0" fmla="*/ 87600 w 525592"/>
                <a:gd name="connsiteY0" fmla="*/ 0 h 2151482"/>
                <a:gd name="connsiteX1" fmla="*/ 437992 w 525592"/>
                <a:gd name="connsiteY1" fmla="*/ 0 h 2151482"/>
                <a:gd name="connsiteX2" fmla="*/ 525592 w 525592"/>
                <a:gd name="connsiteY2" fmla="*/ 87600 h 2151482"/>
                <a:gd name="connsiteX3" fmla="*/ 525592 w 525592"/>
                <a:gd name="connsiteY3" fmla="*/ 2151482 h 2151482"/>
                <a:gd name="connsiteX4" fmla="*/ 525592 w 525592"/>
                <a:gd name="connsiteY4" fmla="*/ 2151482 h 2151482"/>
                <a:gd name="connsiteX5" fmla="*/ 0 w 525592"/>
                <a:gd name="connsiteY5" fmla="*/ 2151482 h 2151482"/>
                <a:gd name="connsiteX6" fmla="*/ 0 w 525592"/>
                <a:gd name="connsiteY6" fmla="*/ 2151482 h 2151482"/>
                <a:gd name="connsiteX7" fmla="*/ 0 w 525592"/>
                <a:gd name="connsiteY7" fmla="*/ 87600 h 2151482"/>
                <a:gd name="connsiteX8" fmla="*/ 87600 w 525592"/>
                <a:gd name="connsiteY8" fmla="*/ 0 h 2151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5592" h="2151482">
                  <a:moveTo>
                    <a:pt x="525592" y="358586"/>
                  </a:moveTo>
                  <a:lnTo>
                    <a:pt x="525592" y="1792896"/>
                  </a:lnTo>
                  <a:cubicBezTo>
                    <a:pt x="525592" y="1990937"/>
                    <a:pt x="516011" y="2151482"/>
                    <a:pt x="504192" y="2151482"/>
                  </a:cubicBezTo>
                  <a:lnTo>
                    <a:pt x="0" y="2151482"/>
                  </a:lnTo>
                  <a:lnTo>
                    <a:pt x="0" y="2151482"/>
                  </a:lnTo>
                  <a:lnTo>
                    <a:pt x="0" y="0"/>
                  </a:lnTo>
                  <a:lnTo>
                    <a:pt x="0" y="0"/>
                  </a:lnTo>
                  <a:lnTo>
                    <a:pt x="504192" y="0"/>
                  </a:lnTo>
                  <a:cubicBezTo>
                    <a:pt x="516011" y="0"/>
                    <a:pt x="525592" y="160545"/>
                    <a:pt x="525592" y="358586"/>
                  </a:cubicBezTo>
                  <a:close/>
                </a:path>
              </a:pathLst>
            </a:cu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233" tIns="32641" rIns="32641" bIns="32643" numCol="1" spcCol="1270" anchor="ctr" anchorCtr="0">
              <a:noAutofit/>
            </a:bodyPr>
            <a:lstStyle/>
            <a:p>
              <a:pPr marL="57150" lvl="1" indent="-57150" algn="l" defTabSz="48895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ES" sz="1100" kern="1200" dirty="0" smtClean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Distancia media recorrida: 362.3m±126.6 </a:t>
              </a:r>
              <a:endParaRPr lang="es-ES" sz="1100" kern="1200" dirty="0"/>
            </a:p>
          </p:txBody>
        </p:sp>
        <p:sp>
          <p:nvSpPr>
            <p:cNvPr id="7" name="Forma libre 6"/>
            <p:cNvSpPr/>
            <p:nvPr/>
          </p:nvSpPr>
          <p:spPr>
            <a:xfrm>
              <a:off x="2652473" y="1140094"/>
              <a:ext cx="563442" cy="804918"/>
            </a:xfrm>
            <a:custGeom>
              <a:avLst/>
              <a:gdLst>
                <a:gd name="connsiteX0" fmla="*/ 0 w 804918"/>
                <a:gd name="connsiteY0" fmla="*/ 0 h 563442"/>
                <a:gd name="connsiteX1" fmla="*/ 523197 w 804918"/>
                <a:gd name="connsiteY1" fmla="*/ 0 h 563442"/>
                <a:gd name="connsiteX2" fmla="*/ 804918 w 804918"/>
                <a:gd name="connsiteY2" fmla="*/ 281721 h 563442"/>
                <a:gd name="connsiteX3" fmla="*/ 523197 w 804918"/>
                <a:gd name="connsiteY3" fmla="*/ 563442 h 563442"/>
                <a:gd name="connsiteX4" fmla="*/ 0 w 804918"/>
                <a:gd name="connsiteY4" fmla="*/ 563442 h 563442"/>
                <a:gd name="connsiteX5" fmla="*/ 281721 w 804918"/>
                <a:gd name="connsiteY5" fmla="*/ 281721 h 563442"/>
                <a:gd name="connsiteX6" fmla="*/ 0 w 804918"/>
                <a:gd name="connsiteY6" fmla="*/ 0 h 56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4918" h="563442">
                  <a:moveTo>
                    <a:pt x="804918" y="0"/>
                  </a:moveTo>
                  <a:lnTo>
                    <a:pt x="804918" y="366238"/>
                  </a:lnTo>
                  <a:lnTo>
                    <a:pt x="402459" y="563442"/>
                  </a:lnTo>
                  <a:lnTo>
                    <a:pt x="0" y="366238"/>
                  </a:lnTo>
                  <a:lnTo>
                    <a:pt x="0" y="0"/>
                  </a:lnTo>
                  <a:lnTo>
                    <a:pt x="402459" y="197204"/>
                  </a:lnTo>
                  <a:lnTo>
                    <a:pt x="804918" y="0"/>
                  </a:lnTo>
                  <a:close/>
                </a:path>
              </a:pathLst>
            </a:custGeom>
            <a:solidFill>
              <a:srgbClr val="E7BE0F"/>
            </a:solidFill>
            <a:ln>
              <a:solidFill>
                <a:srgbClr val="E7BE0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1560506"/>
                <a:satOff val="-1946"/>
                <a:lumOff val="45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5" tIns="288706" rIns="6985" bIns="28870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100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Disnea </a:t>
              </a:r>
              <a:r>
                <a:rPr lang="es-ES" sz="1100" kern="1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mMRC</a:t>
              </a:r>
              <a:endParaRPr lang="es-ES" sz="11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orma libre 8"/>
            <p:cNvSpPr/>
            <p:nvPr/>
          </p:nvSpPr>
          <p:spPr>
            <a:xfrm>
              <a:off x="3215913" y="1140095"/>
              <a:ext cx="2277310" cy="523197"/>
            </a:xfrm>
            <a:custGeom>
              <a:avLst/>
              <a:gdLst>
                <a:gd name="connsiteX0" fmla="*/ 87201 w 523196"/>
                <a:gd name="connsiteY0" fmla="*/ 0 h 2277309"/>
                <a:gd name="connsiteX1" fmla="*/ 435995 w 523196"/>
                <a:gd name="connsiteY1" fmla="*/ 0 h 2277309"/>
                <a:gd name="connsiteX2" fmla="*/ 523196 w 523196"/>
                <a:gd name="connsiteY2" fmla="*/ 87201 h 2277309"/>
                <a:gd name="connsiteX3" fmla="*/ 523196 w 523196"/>
                <a:gd name="connsiteY3" fmla="*/ 2277309 h 2277309"/>
                <a:gd name="connsiteX4" fmla="*/ 523196 w 523196"/>
                <a:gd name="connsiteY4" fmla="*/ 2277309 h 2277309"/>
                <a:gd name="connsiteX5" fmla="*/ 0 w 523196"/>
                <a:gd name="connsiteY5" fmla="*/ 2277309 h 2277309"/>
                <a:gd name="connsiteX6" fmla="*/ 0 w 523196"/>
                <a:gd name="connsiteY6" fmla="*/ 2277309 h 2277309"/>
                <a:gd name="connsiteX7" fmla="*/ 0 w 523196"/>
                <a:gd name="connsiteY7" fmla="*/ 87201 h 2277309"/>
                <a:gd name="connsiteX8" fmla="*/ 87201 w 523196"/>
                <a:gd name="connsiteY8" fmla="*/ 0 h 2277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3196" h="2277309">
                  <a:moveTo>
                    <a:pt x="523196" y="379560"/>
                  </a:moveTo>
                  <a:lnTo>
                    <a:pt x="523196" y="1897749"/>
                  </a:lnTo>
                  <a:cubicBezTo>
                    <a:pt x="523196" y="2107374"/>
                    <a:pt x="514226" y="2277307"/>
                    <a:pt x="503162" y="2277307"/>
                  </a:cubicBezTo>
                  <a:lnTo>
                    <a:pt x="0" y="2277307"/>
                  </a:lnTo>
                  <a:lnTo>
                    <a:pt x="0" y="2277307"/>
                  </a:lnTo>
                  <a:lnTo>
                    <a:pt x="0" y="2"/>
                  </a:lnTo>
                  <a:lnTo>
                    <a:pt x="0" y="2"/>
                  </a:lnTo>
                  <a:lnTo>
                    <a:pt x="503162" y="2"/>
                  </a:lnTo>
                  <a:cubicBezTo>
                    <a:pt x="514226" y="2"/>
                    <a:pt x="523196" y="169935"/>
                    <a:pt x="523196" y="379560"/>
                  </a:cubicBezTo>
                  <a:close/>
                </a:path>
              </a:pathLst>
            </a:custGeom>
            <a:ln>
              <a:solidFill>
                <a:srgbClr val="E7BE0F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233" tIns="32525" rIns="32525" bIns="32526" numCol="1" spcCol="1270" anchor="ctr" anchorCtr="0">
              <a:noAutofit/>
            </a:bodyPr>
            <a:lstStyle/>
            <a:p>
              <a:pPr marL="57150" lvl="1" indent="-57150" algn="l" defTabSz="48895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ES" sz="11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Grado medio disnea: 2.6±0.9</a:t>
              </a:r>
              <a:endParaRPr lang="es-ES" sz="1100" kern="1200" dirty="0"/>
            </a:p>
          </p:txBody>
        </p:sp>
        <p:sp>
          <p:nvSpPr>
            <p:cNvPr id="11" name="Forma libre 10"/>
            <p:cNvSpPr/>
            <p:nvPr/>
          </p:nvSpPr>
          <p:spPr>
            <a:xfrm>
              <a:off x="2652472" y="1815337"/>
              <a:ext cx="563443" cy="1011412"/>
            </a:xfrm>
            <a:custGeom>
              <a:avLst/>
              <a:gdLst>
                <a:gd name="connsiteX0" fmla="*/ 0 w 1011411"/>
                <a:gd name="connsiteY0" fmla="*/ 0 h 563442"/>
                <a:gd name="connsiteX1" fmla="*/ 729690 w 1011411"/>
                <a:gd name="connsiteY1" fmla="*/ 0 h 563442"/>
                <a:gd name="connsiteX2" fmla="*/ 1011411 w 1011411"/>
                <a:gd name="connsiteY2" fmla="*/ 281721 h 563442"/>
                <a:gd name="connsiteX3" fmla="*/ 729690 w 1011411"/>
                <a:gd name="connsiteY3" fmla="*/ 563442 h 563442"/>
                <a:gd name="connsiteX4" fmla="*/ 0 w 1011411"/>
                <a:gd name="connsiteY4" fmla="*/ 563442 h 563442"/>
                <a:gd name="connsiteX5" fmla="*/ 281721 w 1011411"/>
                <a:gd name="connsiteY5" fmla="*/ 281721 h 563442"/>
                <a:gd name="connsiteX6" fmla="*/ 0 w 1011411"/>
                <a:gd name="connsiteY6" fmla="*/ 0 h 56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1411" h="563442">
                  <a:moveTo>
                    <a:pt x="1011410" y="0"/>
                  </a:moveTo>
                  <a:lnTo>
                    <a:pt x="1011410" y="406499"/>
                  </a:lnTo>
                  <a:lnTo>
                    <a:pt x="505706" y="563442"/>
                  </a:lnTo>
                  <a:lnTo>
                    <a:pt x="1" y="406499"/>
                  </a:lnTo>
                  <a:lnTo>
                    <a:pt x="1" y="0"/>
                  </a:lnTo>
                  <a:lnTo>
                    <a:pt x="505706" y="156943"/>
                  </a:lnTo>
                  <a:lnTo>
                    <a:pt x="1011410" y="0"/>
                  </a:lnTo>
                  <a:close/>
                </a:path>
              </a:pathLst>
            </a:custGeom>
            <a:solidFill>
              <a:srgbClr val="9BBB59"/>
            </a:solidFill>
            <a:ln>
              <a:solidFill>
                <a:srgbClr val="9BBB59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3121013"/>
                <a:satOff val="-3893"/>
                <a:lumOff val="91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288706" rIns="6985" bIns="28870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100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Fenotipo</a:t>
              </a:r>
              <a:endParaRPr lang="es-ES" sz="11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orma libre 12"/>
            <p:cNvSpPr/>
            <p:nvPr/>
          </p:nvSpPr>
          <p:spPr>
            <a:xfrm>
              <a:off x="3215914" y="1723755"/>
              <a:ext cx="2277309" cy="832964"/>
            </a:xfrm>
            <a:custGeom>
              <a:avLst/>
              <a:gdLst>
                <a:gd name="connsiteX0" fmla="*/ 125515 w 753073"/>
                <a:gd name="connsiteY0" fmla="*/ 0 h 2277309"/>
                <a:gd name="connsiteX1" fmla="*/ 627558 w 753073"/>
                <a:gd name="connsiteY1" fmla="*/ 0 h 2277309"/>
                <a:gd name="connsiteX2" fmla="*/ 753073 w 753073"/>
                <a:gd name="connsiteY2" fmla="*/ 125515 h 2277309"/>
                <a:gd name="connsiteX3" fmla="*/ 753073 w 753073"/>
                <a:gd name="connsiteY3" fmla="*/ 2277309 h 2277309"/>
                <a:gd name="connsiteX4" fmla="*/ 753073 w 753073"/>
                <a:gd name="connsiteY4" fmla="*/ 2277309 h 2277309"/>
                <a:gd name="connsiteX5" fmla="*/ 0 w 753073"/>
                <a:gd name="connsiteY5" fmla="*/ 2277309 h 2277309"/>
                <a:gd name="connsiteX6" fmla="*/ 0 w 753073"/>
                <a:gd name="connsiteY6" fmla="*/ 2277309 h 2277309"/>
                <a:gd name="connsiteX7" fmla="*/ 0 w 753073"/>
                <a:gd name="connsiteY7" fmla="*/ 125515 h 2277309"/>
                <a:gd name="connsiteX8" fmla="*/ 125515 w 753073"/>
                <a:gd name="connsiteY8" fmla="*/ 0 h 2277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3073" h="2277309">
                  <a:moveTo>
                    <a:pt x="753073" y="379560"/>
                  </a:moveTo>
                  <a:lnTo>
                    <a:pt x="753073" y="1897749"/>
                  </a:lnTo>
                  <a:cubicBezTo>
                    <a:pt x="753073" y="2107374"/>
                    <a:pt x="734490" y="2277309"/>
                    <a:pt x="711567" y="2277309"/>
                  </a:cubicBezTo>
                  <a:lnTo>
                    <a:pt x="0" y="2277309"/>
                  </a:lnTo>
                  <a:lnTo>
                    <a:pt x="0" y="2277309"/>
                  </a:lnTo>
                  <a:lnTo>
                    <a:pt x="0" y="0"/>
                  </a:lnTo>
                  <a:lnTo>
                    <a:pt x="0" y="0"/>
                  </a:lnTo>
                  <a:lnTo>
                    <a:pt x="711567" y="0"/>
                  </a:lnTo>
                  <a:cubicBezTo>
                    <a:pt x="734490" y="0"/>
                    <a:pt x="753073" y="169935"/>
                    <a:pt x="753073" y="379560"/>
                  </a:cubicBezTo>
                  <a:close/>
                </a:path>
              </a:pathLst>
            </a:custGeom>
            <a:ln>
              <a:solidFill>
                <a:srgbClr val="9BBB59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8232" tIns="43747" rIns="43747" bIns="43747" numCol="1" spcCol="1270" anchor="ctr" anchorCtr="0">
              <a:noAutofit/>
            </a:bodyPr>
            <a:lstStyle/>
            <a:p>
              <a:pPr marL="57150" lvl="1" indent="-57150" algn="l" defTabSz="46672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ES" sz="105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55 pacientes alto riesgo: </a:t>
              </a:r>
              <a:endParaRPr lang="es-ES" sz="1050" kern="1200" dirty="0"/>
            </a:p>
            <a:p>
              <a:pPr marL="57150" lvl="1" indent="-57150" algn="l" defTabSz="46672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ES" sz="105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27 </a:t>
              </a:r>
              <a:r>
                <a:rPr lang="es-ES" sz="105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no agudizadores</a:t>
              </a:r>
              <a:r>
                <a:rPr lang="es-ES" sz="1050" kern="1200" baseline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(45</a:t>
              </a:r>
              <a:r>
                <a:rPr lang="es-ES" sz="1050" kern="1200" baseline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%)</a:t>
              </a:r>
              <a:endParaRPr lang="es-ES" sz="1050" kern="1200" dirty="0"/>
            </a:p>
            <a:p>
              <a:pPr marL="57150" lvl="1" indent="-57150" algn="l" defTabSz="46672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ES" sz="1050" kern="1200" baseline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 agudizadores </a:t>
              </a:r>
              <a:r>
                <a:rPr lang="es-ES" sz="1050" kern="1200" baseline="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eosinofílicos</a:t>
              </a:r>
              <a:r>
                <a:rPr lang="es-ES" sz="1050" kern="1200" baseline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(10</a:t>
              </a:r>
              <a:r>
                <a:rPr lang="es-ES" sz="1050" kern="1200" baseline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%)</a:t>
              </a:r>
              <a:endParaRPr lang="es-ES" sz="1050" kern="1200" dirty="0"/>
            </a:p>
            <a:p>
              <a:pPr marL="57150" lvl="1" indent="-57150" algn="l" defTabSz="46672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ES" sz="1050" kern="1200" baseline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22 agudizadores no </a:t>
              </a:r>
              <a:r>
                <a:rPr lang="es-ES" sz="1050" kern="1200" baseline="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eosinofílicos</a:t>
              </a:r>
              <a:r>
                <a:rPr lang="es-ES" sz="1050" kern="1200" baseline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(36.7</a:t>
              </a:r>
              <a:r>
                <a:rPr lang="es-ES" sz="1050" kern="1200" baseline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%)</a:t>
              </a:r>
              <a:endParaRPr lang="es-ES" sz="1050" kern="1200" dirty="0"/>
            </a:p>
          </p:txBody>
        </p:sp>
        <p:sp>
          <p:nvSpPr>
            <p:cNvPr id="15" name="Forma libre 14"/>
            <p:cNvSpPr/>
            <p:nvPr/>
          </p:nvSpPr>
          <p:spPr>
            <a:xfrm>
              <a:off x="2652473" y="2685381"/>
              <a:ext cx="563442" cy="804918"/>
            </a:xfrm>
            <a:custGeom>
              <a:avLst/>
              <a:gdLst>
                <a:gd name="connsiteX0" fmla="*/ 0 w 804918"/>
                <a:gd name="connsiteY0" fmla="*/ 0 h 563442"/>
                <a:gd name="connsiteX1" fmla="*/ 523197 w 804918"/>
                <a:gd name="connsiteY1" fmla="*/ 0 h 563442"/>
                <a:gd name="connsiteX2" fmla="*/ 804918 w 804918"/>
                <a:gd name="connsiteY2" fmla="*/ 281721 h 563442"/>
                <a:gd name="connsiteX3" fmla="*/ 523197 w 804918"/>
                <a:gd name="connsiteY3" fmla="*/ 563442 h 563442"/>
                <a:gd name="connsiteX4" fmla="*/ 0 w 804918"/>
                <a:gd name="connsiteY4" fmla="*/ 563442 h 563442"/>
                <a:gd name="connsiteX5" fmla="*/ 281721 w 804918"/>
                <a:gd name="connsiteY5" fmla="*/ 281721 h 563442"/>
                <a:gd name="connsiteX6" fmla="*/ 0 w 804918"/>
                <a:gd name="connsiteY6" fmla="*/ 0 h 56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4918" h="563442">
                  <a:moveTo>
                    <a:pt x="804918" y="0"/>
                  </a:moveTo>
                  <a:lnTo>
                    <a:pt x="804918" y="366238"/>
                  </a:lnTo>
                  <a:lnTo>
                    <a:pt x="402459" y="563442"/>
                  </a:lnTo>
                  <a:lnTo>
                    <a:pt x="0" y="366238"/>
                  </a:lnTo>
                  <a:lnTo>
                    <a:pt x="0" y="0"/>
                  </a:lnTo>
                  <a:lnTo>
                    <a:pt x="402459" y="197204"/>
                  </a:lnTo>
                  <a:lnTo>
                    <a:pt x="804918" y="0"/>
                  </a:lnTo>
                  <a:close/>
                </a:path>
              </a:pathLst>
            </a:custGeom>
            <a:solidFill>
              <a:srgbClr val="48844A"/>
            </a:solidFill>
            <a:ln>
              <a:solidFill>
                <a:srgbClr val="48844A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5" tIns="288706" rIns="6985" bIns="28870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100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Comorbilidades</a:t>
              </a:r>
              <a:endParaRPr lang="es-ES" sz="7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orma libre 17"/>
            <p:cNvSpPr/>
            <p:nvPr/>
          </p:nvSpPr>
          <p:spPr>
            <a:xfrm>
              <a:off x="3215913" y="2685381"/>
              <a:ext cx="2277310" cy="523197"/>
            </a:xfrm>
            <a:custGeom>
              <a:avLst/>
              <a:gdLst>
                <a:gd name="connsiteX0" fmla="*/ 87201 w 523196"/>
                <a:gd name="connsiteY0" fmla="*/ 0 h 2277309"/>
                <a:gd name="connsiteX1" fmla="*/ 435995 w 523196"/>
                <a:gd name="connsiteY1" fmla="*/ 0 h 2277309"/>
                <a:gd name="connsiteX2" fmla="*/ 523196 w 523196"/>
                <a:gd name="connsiteY2" fmla="*/ 87201 h 2277309"/>
                <a:gd name="connsiteX3" fmla="*/ 523196 w 523196"/>
                <a:gd name="connsiteY3" fmla="*/ 2277309 h 2277309"/>
                <a:gd name="connsiteX4" fmla="*/ 523196 w 523196"/>
                <a:gd name="connsiteY4" fmla="*/ 2277309 h 2277309"/>
                <a:gd name="connsiteX5" fmla="*/ 0 w 523196"/>
                <a:gd name="connsiteY5" fmla="*/ 2277309 h 2277309"/>
                <a:gd name="connsiteX6" fmla="*/ 0 w 523196"/>
                <a:gd name="connsiteY6" fmla="*/ 2277309 h 2277309"/>
                <a:gd name="connsiteX7" fmla="*/ 0 w 523196"/>
                <a:gd name="connsiteY7" fmla="*/ 87201 h 2277309"/>
                <a:gd name="connsiteX8" fmla="*/ 87201 w 523196"/>
                <a:gd name="connsiteY8" fmla="*/ 0 h 2277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3196" h="2277309">
                  <a:moveTo>
                    <a:pt x="523196" y="379560"/>
                  </a:moveTo>
                  <a:lnTo>
                    <a:pt x="523196" y="1897749"/>
                  </a:lnTo>
                  <a:cubicBezTo>
                    <a:pt x="523196" y="2107374"/>
                    <a:pt x="514226" y="2277307"/>
                    <a:pt x="503162" y="2277307"/>
                  </a:cubicBezTo>
                  <a:lnTo>
                    <a:pt x="0" y="2277307"/>
                  </a:lnTo>
                  <a:lnTo>
                    <a:pt x="0" y="2277307"/>
                  </a:lnTo>
                  <a:lnTo>
                    <a:pt x="0" y="2"/>
                  </a:lnTo>
                  <a:lnTo>
                    <a:pt x="0" y="2"/>
                  </a:lnTo>
                  <a:lnTo>
                    <a:pt x="503162" y="2"/>
                  </a:lnTo>
                  <a:cubicBezTo>
                    <a:pt x="514226" y="2"/>
                    <a:pt x="523196" y="169935"/>
                    <a:pt x="523196" y="379560"/>
                  </a:cubicBezTo>
                  <a:close/>
                </a:path>
              </a:pathLst>
            </a:custGeom>
            <a:ln>
              <a:solidFill>
                <a:srgbClr val="48844A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1" tIns="31890" rIns="31890" bIns="31891" numCol="1" spcCol="1270" anchor="ctr" anchorCtr="0">
              <a:noAutofit/>
            </a:bodyPr>
            <a:lstStyle/>
            <a:p>
              <a:pPr marL="57150" lvl="1" indent="-57150" algn="l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ES" sz="1000" kern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Cardiopatía</a:t>
              </a:r>
              <a:r>
                <a:rPr lang="es-ES" sz="1000" kern="1200" baseline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(32.7%)</a:t>
              </a:r>
              <a:endParaRPr lang="es-ES" sz="1000" kern="1200" dirty="0"/>
            </a:p>
            <a:p>
              <a:pPr marL="57150" lvl="1" indent="-57150" algn="l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ES" sz="1000" kern="1200" baseline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Bronquiectasias (29.1%)</a:t>
              </a:r>
              <a:endParaRPr lang="es-ES" sz="1000" kern="1200" dirty="0"/>
            </a:p>
            <a:p>
              <a:pPr marL="57150" lvl="1" indent="-57150" algn="l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s-ES" sz="1000" kern="1200" baseline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Hipertensión pulmonar (23.6%)</a:t>
              </a:r>
              <a:endParaRPr lang="es-ES" sz="1000" kern="1200" dirty="0"/>
            </a:p>
          </p:txBody>
        </p:sp>
      </p:grpSp>
      <p:sp>
        <p:nvSpPr>
          <p:cNvPr id="3" name="CuadroTexto 2"/>
          <p:cNvSpPr txBox="1"/>
          <p:nvPr/>
        </p:nvSpPr>
        <p:spPr>
          <a:xfrm>
            <a:off x="1943709" y="3498562"/>
            <a:ext cx="1656183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Conector recto 28"/>
          <p:cNvCxnSpPr/>
          <p:nvPr/>
        </p:nvCxnSpPr>
        <p:spPr>
          <a:xfrm>
            <a:off x="1157288" y="223372"/>
            <a:ext cx="72008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1406</TotalTime>
  <Words>366</Words>
  <Application>Microsoft Office PowerPoint</Application>
  <PresentationFormat>Presentación en pantalla (16:9)</PresentationFormat>
  <Paragraphs>46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PC</cp:lastModifiedBy>
  <cp:revision>60</cp:revision>
  <dcterms:created xsi:type="dcterms:W3CDTF">2025-10-16T09:08:13Z</dcterms:created>
  <dcterms:modified xsi:type="dcterms:W3CDTF">2026-02-26T20:36:56Z</dcterms:modified>
</cp:coreProperties>
</file>