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939"/>
    <a:srgbClr val="7FB098"/>
    <a:srgbClr val="00904E"/>
    <a:srgbClr val="005945"/>
    <a:srgbClr val="BA7714"/>
    <a:srgbClr val="B64810"/>
    <a:srgbClr val="6A9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7"/>
    <p:restoredTop sz="94658"/>
  </p:normalViewPr>
  <p:slideViewPr>
    <p:cSldViewPr>
      <p:cViewPr varScale="1">
        <p:scale>
          <a:sx n="135" d="100"/>
          <a:sy n="135" d="100"/>
        </p:scale>
        <p:origin x="904" y="4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Campo2</c:v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0C1-DB4B-8501-AEFB5E2D140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C1-DB4B-8501-AEFB5E2D14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0C1-DB4B-8501-AEFB5E2D14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0C1-DB4B-8501-AEFB5E2D140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0C1-DB4B-8501-AEFB5E2D140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0C1-DB4B-8501-AEFB5E2D140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0C1-DB4B-8501-AEFB5E2D140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0C1-DB4B-8501-AEFB5E2D1402}"/>
              </c:ext>
            </c:extLst>
          </c:dPt>
          <c:dLbls>
            <c:dLbl>
              <c:idx val="0"/>
              <c:layout>
                <c:manualLayout>
                  <c:x val="-9.0445790923515835E-3"/>
                  <c:y val="4.26025477254978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C1-DB4B-8501-AEFB5E2D1402}"/>
                </c:ext>
              </c:extLst>
            </c:dLbl>
            <c:dLbl>
              <c:idx val="1"/>
              <c:layout>
                <c:manualLayout>
                  <c:x val="0"/>
                  <c:y val="4.26025477254978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C1-DB4B-8501-AEFB5E2D1402}"/>
                </c:ext>
              </c:extLst>
            </c:dLbl>
            <c:dLbl>
              <c:idx val="2"/>
              <c:layout>
                <c:manualLayout>
                  <c:x val="-4.5222895461757397E-3"/>
                  <c:y val="8.47116510538641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C1-DB4B-8501-AEFB5E2D1402}"/>
                </c:ext>
              </c:extLst>
            </c:dLbl>
            <c:dLbl>
              <c:idx val="3"/>
              <c:layout>
                <c:manualLayout>
                  <c:x val="-8.2907683923249852E-17"/>
                  <c:y val="1.03418183592364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C1-DB4B-8501-AEFB5E2D1402}"/>
                </c:ext>
              </c:extLst>
            </c:dLbl>
            <c:dLbl>
              <c:idx val="4"/>
              <c:layout>
                <c:manualLayout>
                  <c:x val="-8.2907683923249852E-17"/>
                  <c:y val="3.94666808601234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C1-DB4B-8501-AEFB5E2D1402}"/>
                </c:ext>
              </c:extLst>
            </c:dLbl>
            <c:dLbl>
              <c:idx val="5"/>
              <c:layout>
                <c:manualLayout>
                  <c:x val="-8.2907683923249852E-17"/>
                  <c:y val="3.24253956426087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0C1-DB4B-8501-AEFB5E2D1402}"/>
                </c:ext>
              </c:extLst>
            </c:dLbl>
            <c:dLbl>
              <c:idx val="6"/>
              <c:layout>
                <c:manualLayout>
                  <c:x val="4.5222895461757813E-3"/>
                  <c:y val="3.30053314172173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0C1-DB4B-8501-AEFB5E2D1402}"/>
                </c:ext>
              </c:extLst>
            </c:dLbl>
            <c:dLbl>
              <c:idx val="7"/>
              <c:layout>
                <c:manualLayout>
                  <c:x val="-4.5222895461757813E-3"/>
                  <c:y val="2.53841104250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0C1-DB4B-8501-AEFB5E2D14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Hoja1!$A$1:$A$8</c:f>
              <c:strCache>
                <c:ptCount val="8"/>
                <c:pt idx="0">
                  <c:v>2A</c:v>
                </c:pt>
                <c:pt idx="1">
                  <c:v>2B</c:v>
                </c:pt>
                <c:pt idx="2">
                  <c:v>2E</c:v>
                </c:pt>
                <c:pt idx="3">
                  <c:v>3A</c:v>
                </c:pt>
                <c:pt idx="4">
                  <c:v>3B</c:v>
                </c:pt>
                <c:pt idx="5">
                  <c:v>3E</c:v>
                </c:pt>
                <c:pt idx="6">
                  <c:v>4B</c:v>
                </c:pt>
                <c:pt idx="7">
                  <c:v>4E</c:v>
                </c:pt>
              </c:strCache>
            </c:strRef>
          </c:cat>
          <c:val>
            <c:numRef>
              <c:f>Hoja1!$B$1:$B$8</c:f>
              <c:numCache>
                <c:formatCode>General</c:formatCode>
                <c:ptCount val="8"/>
                <c:pt idx="0">
                  <c:v>10</c:v>
                </c:pt>
                <c:pt idx="1">
                  <c:v>9</c:v>
                </c:pt>
                <c:pt idx="2">
                  <c:v>6</c:v>
                </c:pt>
                <c:pt idx="3">
                  <c:v>4</c:v>
                </c:pt>
                <c:pt idx="4">
                  <c:v>10</c:v>
                </c:pt>
                <c:pt idx="5">
                  <c:v>26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1-DB4B-8501-AEFB5E2D140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01274496"/>
        <c:axId val="2074501519"/>
      </c:barChart>
      <c:catAx>
        <c:axId val="70127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4501519"/>
        <c:crosses val="autoZero"/>
        <c:auto val="1"/>
        <c:lblAlgn val="ctr"/>
        <c:lblOffset val="100"/>
        <c:noMultiLvlLbl val="0"/>
      </c:catAx>
      <c:valAx>
        <c:axId val="2074501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0127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Campo2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2D7-F54F-96D4-345A153B167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D7-F54F-96D4-345A153B167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2D7-F54F-96D4-345A153B167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D7-F54F-96D4-345A153B167E}"/>
              </c:ext>
            </c:extLst>
          </c:dPt>
          <c:cat>
            <c:strRef>
              <c:f>Hoja1!$A$16:$A$19</c:f>
              <c:strCache>
                <c:ptCount val="4"/>
                <c:pt idx="0">
                  <c:v>CPAP</c:v>
                </c:pt>
                <c:pt idx="1">
                  <c:v>BiPAP</c:v>
                </c:pt>
                <c:pt idx="2">
                  <c:v>O2 portátil</c:v>
                </c:pt>
                <c:pt idx="3">
                  <c:v>OCD</c:v>
                </c:pt>
              </c:strCache>
            </c:strRef>
          </c:cat>
          <c:val>
            <c:numRef>
              <c:f>Hoja1!$B$16:$B$19</c:f>
              <c:numCache>
                <c:formatCode>General</c:formatCode>
                <c:ptCount val="4"/>
                <c:pt idx="0">
                  <c:v>2</c:v>
                </c:pt>
                <c:pt idx="1">
                  <c:v>13</c:v>
                </c:pt>
                <c:pt idx="2">
                  <c:v>38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7-F54F-96D4-345A153B1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overlap val="-30"/>
        <c:axId val="741849536"/>
        <c:axId val="741705776"/>
      </c:barChart>
      <c:catAx>
        <c:axId val="741849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1705776"/>
        <c:crosses val="autoZero"/>
        <c:auto val="1"/>
        <c:lblAlgn val="ctr"/>
        <c:lblOffset val="100"/>
        <c:noMultiLvlLbl val="0"/>
      </c:catAx>
      <c:valAx>
        <c:axId val="741705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184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4EF405D-7D0C-0B17-1B2C-F1E8707AF585}"/>
              </a:ext>
            </a:extLst>
          </p:cNvPr>
          <p:cNvSpPr/>
          <p:nvPr/>
        </p:nvSpPr>
        <p:spPr>
          <a:xfrm>
            <a:off x="1259632" y="0"/>
            <a:ext cx="7884368" cy="1419622"/>
          </a:xfrm>
          <a:prstGeom prst="rect">
            <a:avLst/>
          </a:prstGeom>
          <a:gradFill>
            <a:gsLst>
              <a:gs pos="88000">
                <a:srgbClr val="7FB098"/>
              </a:gs>
              <a:gs pos="0">
                <a:srgbClr val="005945"/>
              </a:gs>
              <a:gs pos="100000">
                <a:schemeClr val="bg1"/>
              </a:gs>
              <a:gs pos="68000">
                <a:srgbClr val="00904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DESCRIPCIÓN MULTIDIMENSIONAL DE LA CONSULTA MONOGRÁFICA DE EPOC GRAVE DEL HOSPITAL UNIVERSITARIO DE PUERTO REAL</a:t>
            </a:r>
          </a:p>
          <a:p>
            <a:pPr algn="ctr"/>
            <a:endParaRPr lang="es-ES" sz="800" b="1" dirty="0"/>
          </a:p>
          <a:p>
            <a:r>
              <a:rPr lang="es-ES" sz="1200" b="1" dirty="0"/>
              <a:t>Autores: Antonio José García Muñoz, Francisco Luis Gil Muñoz, Álvaro Cabeza Serrano, Gonzalo José González Mendoza, María del Carmen Aranda Pérez, Daniel del Castillo Otero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55252E-0FED-17C1-5810-DC5BF0BB6120}"/>
              </a:ext>
            </a:extLst>
          </p:cNvPr>
          <p:cNvSpPr/>
          <p:nvPr/>
        </p:nvSpPr>
        <p:spPr>
          <a:xfrm>
            <a:off x="107504" y="1635646"/>
            <a:ext cx="4320481" cy="310867"/>
          </a:xfrm>
          <a:prstGeom prst="rect">
            <a:avLst/>
          </a:prstGeom>
          <a:solidFill>
            <a:srgbClr val="009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9BE9AB2-1556-9AFD-2239-00136B4E3F09}"/>
              </a:ext>
            </a:extLst>
          </p:cNvPr>
          <p:cNvSpPr/>
          <p:nvPr/>
        </p:nvSpPr>
        <p:spPr>
          <a:xfrm>
            <a:off x="117646" y="3589710"/>
            <a:ext cx="4320480" cy="310867"/>
          </a:xfrm>
          <a:prstGeom prst="rect">
            <a:avLst/>
          </a:prstGeom>
          <a:solidFill>
            <a:srgbClr val="009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METODOLOGÍA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574AFB9-566B-0DB7-3B85-AA6AC10DC7C2}"/>
              </a:ext>
            </a:extLst>
          </p:cNvPr>
          <p:cNvSpPr txBox="1"/>
          <p:nvPr/>
        </p:nvSpPr>
        <p:spPr>
          <a:xfrm>
            <a:off x="107504" y="2063321"/>
            <a:ext cx="43204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La consulta monográfica de EPOC es esencial para detectar y manejar a los pacientes graves y </a:t>
            </a:r>
            <a:r>
              <a:rPr lang="es-ES" sz="1200" dirty="0" err="1"/>
              <a:t>agudizadores</a:t>
            </a:r>
            <a:r>
              <a:rPr lang="es-ES" sz="1200" dirty="0"/>
              <a:t>, optimizando su tratamiento y reduciendo el riesgo de exacerbaciones.</a:t>
            </a:r>
          </a:p>
          <a:p>
            <a:endParaRPr lang="es-ES" sz="1200" dirty="0"/>
          </a:p>
          <a:p>
            <a:r>
              <a:rPr lang="es-ES" sz="1200" dirty="0"/>
              <a:t>El objetivo de este trabajo fue describir las características clínicas, funcionales y terapéuticas de los pacientes seguidos en dicha monográfica.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19955CB-44F8-C80E-BF8C-738C1D0B1BF5}"/>
              </a:ext>
            </a:extLst>
          </p:cNvPr>
          <p:cNvSpPr txBox="1"/>
          <p:nvPr/>
        </p:nvSpPr>
        <p:spPr>
          <a:xfrm>
            <a:off x="107504" y="4041972"/>
            <a:ext cx="4314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Estudio descriptivo retrospectivo de los pacientes atendidos entre Junio 2024 y Octubre 2025.</a:t>
            </a:r>
          </a:p>
          <a:p>
            <a:r>
              <a:rPr lang="es-ES" sz="1200" dirty="0"/>
              <a:t>Se recogen variables clínicas, pruebas funcionales, manejo terapéutico, TRD, derivación a otras unidades (Rehabilitación, Nutrición y Trasplante pulmonar) y exitus.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D25EABC-0272-C185-7C34-EF53F2923562}"/>
              </a:ext>
            </a:extLst>
          </p:cNvPr>
          <p:cNvSpPr/>
          <p:nvPr/>
        </p:nvSpPr>
        <p:spPr>
          <a:xfrm>
            <a:off x="4598978" y="1635646"/>
            <a:ext cx="4437518" cy="310867"/>
          </a:xfrm>
          <a:prstGeom prst="rect">
            <a:avLst/>
          </a:prstGeom>
          <a:solidFill>
            <a:srgbClr val="009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RESULTADOS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15E35B9E-E743-9A9D-75CC-EB65EA4F5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505383"/>
              </p:ext>
            </p:extLst>
          </p:nvPr>
        </p:nvGraphicFramePr>
        <p:xfrm>
          <a:off x="4716017" y="2427734"/>
          <a:ext cx="3744415" cy="2331720"/>
        </p:xfrm>
        <a:graphic>
          <a:graphicData uri="http://schemas.openxmlformats.org/drawingml/2006/table">
            <a:tbl>
              <a:tblPr firstRow="1" firstCol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58744780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9026792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212163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205631900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969870926"/>
                    </a:ext>
                  </a:extLst>
                </a:gridCol>
              </a:tblGrid>
              <a:tr h="242901"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/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/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991473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68 (74%)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24 (26%)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83072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Edad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70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65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69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921178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endParaRPr lang="es-E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Sí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15 (22%)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 (25%)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21 (23%)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90376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Tabaco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Ex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52 (76%)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18 (75%)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70 (76%)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325231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endParaRPr lang="es-E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No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 (2%)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 (1%)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616411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HTA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37 (54%)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11 (46%)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48 (52%)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475602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DLP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25 (38%)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10 (42%)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35 (38%)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35441"/>
                  </a:ext>
                </a:extLst>
              </a:tr>
              <a:tr h="242901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bg1"/>
                          </a:solidFill>
                        </a:rPr>
                        <a:t>DM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1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16 (24%)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 (25%)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22 (24%)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30150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0A9509B-F2A4-C1F9-6A87-625A346301DD}"/>
              </a:ext>
            </a:extLst>
          </p:cNvPr>
          <p:cNvSpPr txBox="1"/>
          <p:nvPr/>
        </p:nvSpPr>
        <p:spPr>
          <a:xfrm>
            <a:off x="4592891" y="2063321"/>
            <a:ext cx="43204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Tabla 1. Características epidemiológicas de la 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9585398-F009-631C-DFD4-5E60288953DB}"/>
              </a:ext>
            </a:extLst>
          </p:cNvPr>
          <p:cNvSpPr txBox="1"/>
          <p:nvPr/>
        </p:nvSpPr>
        <p:spPr>
          <a:xfrm>
            <a:off x="107504" y="4084458"/>
            <a:ext cx="8732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La mayoría de nuestros EPOC son </a:t>
            </a:r>
            <a:r>
              <a:rPr lang="es-ES" sz="1200" b="1" dirty="0"/>
              <a:t>varones con una edad media de 70 años, exfumadores y con FRCV</a:t>
            </a:r>
            <a:r>
              <a:rPr lang="es-ES" sz="1200" dirty="0"/>
              <a:t>, destacando la hipertensión.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A nivel funcional se trata de pacientes de </a:t>
            </a:r>
            <a:r>
              <a:rPr lang="es-ES" sz="1200" b="1" dirty="0"/>
              <a:t>alto riesgo con FEV1 &lt; 50% y disminución de la DLCO</a:t>
            </a:r>
            <a:r>
              <a:rPr lang="es-ES" sz="1200" dirty="0"/>
              <a:t>, especialmente entre los hombres.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El 59% de nuestros pacientes eran </a:t>
            </a:r>
            <a:r>
              <a:rPr lang="es-ES" sz="1200" b="1" dirty="0" err="1"/>
              <a:t>exacerbadores</a:t>
            </a:r>
            <a:r>
              <a:rPr lang="es-ES" sz="1200" b="1" dirty="0"/>
              <a:t> GOLD 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/>
              <a:t>De los cuales el 52% eran eosinofílicos (&gt; 300). </a:t>
            </a:r>
            <a:r>
              <a:rPr lang="es-ES" sz="1200" dirty="0"/>
              <a:t>Un </a:t>
            </a:r>
            <a:r>
              <a:rPr lang="es-ES" sz="1200" b="1" dirty="0"/>
              <a:t>20% catalogados como ACO</a:t>
            </a:r>
            <a:r>
              <a:rPr lang="es-ES" sz="1200" dirty="0"/>
              <a:t>, y en </a:t>
            </a:r>
            <a:r>
              <a:rPr lang="es-ES" sz="1200" b="1" dirty="0"/>
              <a:t>3 se indicó terapia biológica.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A pesar de la gravedad de nuestros pacientes, </a:t>
            </a:r>
            <a:r>
              <a:rPr lang="es-ES" sz="1200" b="1" dirty="0"/>
              <a:t>muy pocos enfermos han sido valorados por Rehabilitación o por Nutrición.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384003C-3384-80B9-4080-960F31F86B63}"/>
              </a:ext>
            </a:extLst>
          </p:cNvPr>
          <p:cNvSpPr/>
          <p:nvPr/>
        </p:nvSpPr>
        <p:spPr>
          <a:xfrm>
            <a:off x="143508" y="3767787"/>
            <a:ext cx="8856984" cy="277941"/>
          </a:xfrm>
          <a:prstGeom prst="rect">
            <a:avLst/>
          </a:prstGeom>
          <a:solidFill>
            <a:srgbClr val="0090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CONCLUSIONES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5D7B64E-2D07-528C-EBA9-E4D41CCFB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791486"/>
              </p:ext>
            </p:extLst>
          </p:nvPr>
        </p:nvGraphicFramePr>
        <p:xfrm>
          <a:off x="144114" y="1154466"/>
          <a:ext cx="2964601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02">
                  <a:extLst>
                    <a:ext uri="{9D8B030D-6E8A-4147-A177-3AD203B41FA5}">
                      <a16:colId xmlns:a16="http://schemas.microsoft.com/office/drawing/2014/main" val="3533477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06176234"/>
                    </a:ext>
                  </a:extLst>
                </a:gridCol>
                <a:gridCol w="640911">
                  <a:extLst>
                    <a:ext uri="{9D8B030D-6E8A-4147-A177-3AD203B41FA5}">
                      <a16:colId xmlns:a16="http://schemas.microsoft.com/office/drawing/2014/main" val="778353189"/>
                    </a:ext>
                  </a:extLst>
                </a:gridCol>
                <a:gridCol w="632108">
                  <a:extLst>
                    <a:ext uri="{9D8B030D-6E8A-4147-A177-3AD203B41FA5}">
                      <a16:colId xmlns:a16="http://schemas.microsoft.com/office/drawing/2014/main" val="11947101"/>
                    </a:ext>
                  </a:extLst>
                </a:gridCol>
              </a:tblGrid>
              <a:tr h="241754">
                <a:tc>
                  <a:txBody>
                    <a:bodyPr/>
                    <a:lstStyle/>
                    <a:p>
                      <a:pPr algn="ctr"/>
                      <a:endParaRPr lang="es-ES" sz="10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31908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FEV1/FVC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41426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FEV1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79520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FVC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86716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DLCO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26727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KCO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336321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TM6M metros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326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291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317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70602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TM6M SatO2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180788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TM6M CT90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63177"/>
                  </a:ext>
                </a:extLst>
              </a:tr>
              <a:tr h="2417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TM6M NADIR</a:t>
                      </a:r>
                    </a:p>
                  </a:txBody>
                  <a:tcPr>
                    <a:solidFill>
                      <a:srgbClr val="7FB0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0323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4DC19EFB-8EE7-30C7-334B-8EAB96D56E86}"/>
              </a:ext>
            </a:extLst>
          </p:cNvPr>
          <p:cNvSpPr txBox="1"/>
          <p:nvPr/>
        </p:nvSpPr>
        <p:spPr>
          <a:xfrm>
            <a:off x="1146906" y="792191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Tabla 2. PFR en muestra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8847741-9DB9-1535-A617-CDF54EDF78EC}"/>
              </a:ext>
            </a:extLst>
          </p:cNvPr>
          <p:cNvSpPr txBox="1"/>
          <p:nvPr/>
        </p:nvSpPr>
        <p:spPr>
          <a:xfrm>
            <a:off x="3465802" y="177844"/>
            <a:ext cx="2808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Figura 1. Porcentajes grados EPOC GOLD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7F1DF6-AB6B-B576-4535-C357F6D58BE6}"/>
              </a:ext>
            </a:extLst>
          </p:cNvPr>
          <p:cNvSpPr txBox="1"/>
          <p:nvPr/>
        </p:nvSpPr>
        <p:spPr>
          <a:xfrm>
            <a:off x="7380312" y="86202"/>
            <a:ext cx="5373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/>
              <a:t>n = 92</a:t>
            </a:r>
          </a:p>
        </p:txBody>
      </p:sp>
      <p:sp>
        <p:nvSpPr>
          <p:cNvPr id="16" name="Flecha abajo 15">
            <a:extLst>
              <a:ext uri="{FF2B5EF4-FFF2-40B4-BE49-F238E27FC236}">
                <a16:creationId xmlns:a16="http://schemas.microsoft.com/office/drawing/2014/main" id="{579ABAB4-1BDB-F0A9-D434-F259061C53B1}"/>
              </a:ext>
            </a:extLst>
          </p:cNvPr>
          <p:cNvSpPr/>
          <p:nvPr/>
        </p:nvSpPr>
        <p:spPr>
          <a:xfrm>
            <a:off x="7553341" y="337475"/>
            <a:ext cx="216286" cy="271046"/>
          </a:xfrm>
          <a:prstGeom prst="downArrow">
            <a:avLst/>
          </a:prstGeom>
          <a:solidFill>
            <a:srgbClr val="0469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6063F4D-5D66-14BB-B52A-00776B9E9ACB}"/>
              </a:ext>
            </a:extLst>
          </p:cNvPr>
          <p:cNvSpPr txBox="1"/>
          <p:nvPr/>
        </p:nvSpPr>
        <p:spPr>
          <a:xfrm>
            <a:off x="7281858" y="601179"/>
            <a:ext cx="759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rgbClr val="046939"/>
                </a:solidFill>
              </a:rPr>
              <a:t>20% ACO</a:t>
            </a:r>
          </a:p>
        </p:txBody>
      </p:sp>
      <p:sp>
        <p:nvSpPr>
          <p:cNvPr id="18" name="Flecha abajo 17">
            <a:extLst>
              <a:ext uri="{FF2B5EF4-FFF2-40B4-BE49-F238E27FC236}">
                <a16:creationId xmlns:a16="http://schemas.microsoft.com/office/drawing/2014/main" id="{34F4200E-6A12-FD15-F9AE-7A19885FF4E8}"/>
              </a:ext>
            </a:extLst>
          </p:cNvPr>
          <p:cNvSpPr/>
          <p:nvPr/>
        </p:nvSpPr>
        <p:spPr>
          <a:xfrm>
            <a:off x="7553340" y="916638"/>
            <a:ext cx="216286" cy="271046"/>
          </a:xfrm>
          <a:prstGeom prst="downArrow">
            <a:avLst/>
          </a:prstGeom>
          <a:solidFill>
            <a:srgbClr val="0469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AA41C86-B659-AAD1-258B-E71ECB246CCF}"/>
              </a:ext>
            </a:extLst>
          </p:cNvPr>
          <p:cNvSpPr txBox="1"/>
          <p:nvPr/>
        </p:nvSpPr>
        <p:spPr>
          <a:xfrm>
            <a:off x="7185175" y="1178967"/>
            <a:ext cx="9557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/>
              <a:t>70% </a:t>
            </a:r>
            <a:r>
              <a:rPr lang="es-ES" sz="1100" dirty="0" err="1"/>
              <a:t>Eo</a:t>
            </a:r>
            <a:r>
              <a:rPr lang="es-ES" sz="1100" dirty="0"/>
              <a:t> &gt; 300</a:t>
            </a:r>
          </a:p>
        </p:txBody>
      </p:sp>
      <p:pic>
        <p:nvPicPr>
          <p:cNvPr id="1030" name="Picture 6" descr="Eosinófilo - Wikipedia, la enciclopedia libre">
            <a:extLst>
              <a:ext uri="{FF2B5EF4-FFF2-40B4-BE49-F238E27FC236}">
                <a16:creationId xmlns:a16="http://schemas.microsoft.com/office/drawing/2014/main" id="{360BA229-7FE8-94E7-4F79-5C4570A9E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408" y="1106122"/>
            <a:ext cx="420643" cy="4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lecha abajo 19">
            <a:extLst>
              <a:ext uri="{FF2B5EF4-FFF2-40B4-BE49-F238E27FC236}">
                <a16:creationId xmlns:a16="http://schemas.microsoft.com/office/drawing/2014/main" id="{3D8F6D7F-D7EC-DBCA-D76D-5540EB3A4E49}"/>
              </a:ext>
            </a:extLst>
          </p:cNvPr>
          <p:cNvSpPr/>
          <p:nvPr/>
        </p:nvSpPr>
        <p:spPr>
          <a:xfrm>
            <a:off x="7553340" y="1485333"/>
            <a:ext cx="216286" cy="271046"/>
          </a:xfrm>
          <a:prstGeom prst="downArrow">
            <a:avLst/>
          </a:prstGeom>
          <a:solidFill>
            <a:srgbClr val="0469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A817002-514E-17EC-DC07-19771A360A3B}"/>
              </a:ext>
            </a:extLst>
          </p:cNvPr>
          <p:cNvSpPr txBox="1"/>
          <p:nvPr/>
        </p:nvSpPr>
        <p:spPr>
          <a:xfrm>
            <a:off x="3472956" y="2177141"/>
            <a:ext cx="29646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Figura 2. Terapias respiratorias domiciliarias</a:t>
            </a:r>
          </a:p>
        </p:txBody>
      </p:sp>
      <p:graphicFrame>
        <p:nvGraphicFramePr>
          <p:cNvPr id="23" name="Gráfico 22" descr="Tipo de gráfico: Columnas agrupadas. 'Campo2'&#10;&#10;Descripción generada automáticamente">
            <a:extLst>
              <a:ext uri="{FF2B5EF4-FFF2-40B4-BE49-F238E27FC236}">
                <a16:creationId xmlns:a16="http://schemas.microsoft.com/office/drawing/2014/main" id="{495EE186-47FA-20A8-3BFB-5945C37BEE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052846"/>
              </p:ext>
            </p:extLst>
          </p:nvPr>
        </p:nvGraphicFramePr>
        <p:xfrm>
          <a:off x="3447479" y="478837"/>
          <a:ext cx="2808312" cy="1732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Gráfico 23" descr="Tipo de gráfico: Barras agrupadas. 'Campo2'&#10;&#10;Descripción generada automáticamente">
            <a:extLst>
              <a:ext uri="{FF2B5EF4-FFF2-40B4-BE49-F238E27FC236}">
                <a16:creationId xmlns:a16="http://schemas.microsoft.com/office/drawing/2014/main" id="{8F22BEAF-AEFE-F3D9-42EA-B4D6A67959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629282"/>
              </p:ext>
            </p:extLst>
          </p:nvPr>
        </p:nvGraphicFramePr>
        <p:xfrm>
          <a:off x="3325657" y="2446793"/>
          <a:ext cx="3111900" cy="121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41D683AD-58F6-F254-7B99-E164690401C4}"/>
              </a:ext>
            </a:extLst>
          </p:cNvPr>
          <p:cNvSpPr/>
          <p:nvPr/>
        </p:nvSpPr>
        <p:spPr>
          <a:xfrm>
            <a:off x="6878384" y="1807348"/>
            <a:ext cx="1541181" cy="547580"/>
          </a:xfrm>
          <a:prstGeom prst="roundRect">
            <a:avLst/>
          </a:prstGeom>
          <a:solidFill>
            <a:srgbClr val="7FB098"/>
          </a:solidFill>
          <a:ln>
            <a:solidFill>
              <a:srgbClr val="0469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b="1" dirty="0"/>
              <a:t>2 DUPILUMAB</a:t>
            </a:r>
          </a:p>
          <a:p>
            <a:r>
              <a:rPr lang="es-ES" sz="1200" b="1" dirty="0"/>
              <a:t>1 MEPOLIZUMAB</a:t>
            </a:r>
          </a:p>
        </p:txBody>
      </p:sp>
      <p:pic>
        <p:nvPicPr>
          <p:cNvPr id="1032" name="Picture 8" descr="Iconos gratuitos de Jeringuilla diseñados por Freepik">
            <a:extLst>
              <a:ext uri="{FF2B5EF4-FFF2-40B4-BE49-F238E27FC236}">
                <a16:creationId xmlns:a16="http://schemas.microsoft.com/office/drawing/2014/main" id="{9A12CE91-69A0-86B7-282A-45E1B6069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39078" y="1889230"/>
            <a:ext cx="354046" cy="35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5BCA437E-192B-2FCD-C5E2-5514B00301C8}"/>
              </a:ext>
            </a:extLst>
          </p:cNvPr>
          <p:cNvSpPr/>
          <p:nvPr/>
        </p:nvSpPr>
        <p:spPr>
          <a:xfrm>
            <a:off x="6885092" y="2483985"/>
            <a:ext cx="1623959" cy="6991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17% RHB</a:t>
            </a:r>
          </a:p>
          <a:p>
            <a:pPr algn="ctr"/>
            <a:r>
              <a:rPr lang="es-ES" sz="1400" b="1" dirty="0">
                <a:solidFill>
                  <a:schemeClr val="tx1"/>
                </a:solidFill>
              </a:rPr>
              <a:t>8% Nutrición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B4748DB-D1F1-3558-0206-3D47E3B2D2C9}"/>
              </a:ext>
            </a:extLst>
          </p:cNvPr>
          <p:cNvSpPr/>
          <p:nvPr/>
        </p:nvSpPr>
        <p:spPr>
          <a:xfrm>
            <a:off x="6859530" y="3289828"/>
            <a:ext cx="1696073" cy="33950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300" b="1" dirty="0">
                <a:solidFill>
                  <a:schemeClr val="tx1"/>
                </a:solidFill>
              </a:rPr>
              <a:t>8% fallecimientos</a:t>
            </a:r>
          </a:p>
        </p:txBody>
      </p:sp>
      <p:pic>
        <p:nvPicPr>
          <p:cNvPr id="1028" name="Picture 4" descr="Muerte - Iconos gratis de formas">
            <a:extLst>
              <a:ext uri="{FF2B5EF4-FFF2-40B4-BE49-F238E27FC236}">
                <a16:creationId xmlns:a16="http://schemas.microsoft.com/office/drawing/2014/main" id="{F469BC9F-544C-077E-043E-81D2D55A2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650" y="3331134"/>
            <a:ext cx="256890" cy="25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477</Words>
  <Application>Microsoft Macintosh PowerPoint</Application>
  <PresentationFormat>Presentación en pantalla (16:9)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Antonio J García Muñoz</cp:lastModifiedBy>
  <cp:revision>9</cp:revision>
  <dcterms:created xsi:type="dcterms:W3CDTF">2025-10-16T09:08:13Z</dcterms:created>
  <dcterms:modified xsi:type="dcterms:W3CDTF">2026-02-28T10:35:58Z</dcterms:modified>
</cp:coreProperties>
</file>