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B5B732-D56A-E858-7E2A-C3B0B052B5A7}" v="48" dt="2026-02-26T20:14:19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696" y="2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8BBA5-6F11-4D36-7756-E1C3B73FC29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7D36E5-07C7-28A5-33DC-9BC0C81F9AF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0E0E87-D46A-D3C8-1CB2-7A2FFF24A9A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9BED53-1548-4663-9CF7-77BB25F8C10F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4C237E-1794-E7B9-B29F-A16A031571E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E9CE70-2F00-979C-675E-F350891B08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D6749D-2A62-4F36-8036-8D50CBDD994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4146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69F2B-911E-7861-F305-2A6432EDEF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B0AC18-C5FE-3B84-71C7-A9834213D8D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80EC25-EB90-1CCE-41A2-B5543323C7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DA794F-615D-4387-BA36-77EA7D971D10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2D0E7A-2E8D-1A65-A6DC-F3D2F21F30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856412-AF9F-1852-94EB-C8CC859070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224CCC-72EA-4C0B-AB94-C00FB309EE5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43448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BCBC9-24A2-0428-3BAA-007930613B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FEBD76-706B-6160-6ED3-0DE668A76D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4C6459-EDBD-81E9-E76D-7BEE3318EEC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95CFBE-283C-45F6-A0C5-C55F9D9D9B82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D9549C-C4A2-B5FD-BDE6-1593A28D22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590E9E-C830-A9C4-2337-B980DD4D64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CD27F7-5405-4745-88B8-DDBA2B077CC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9701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FC272-DC02-C822-7C50-8FEE558C2DC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4BA3CF-E2AE-38CA-EAFD-A8D8343808F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938609-A2FA-13FA-76D3-3803740DC90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7B144E-A14B-B21D-33D2-FE10D115007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90A4BB-20E3-4563-9CBD-84E293E3A4EB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2CCAB4-0679-42CB-1816-ACB7D3333FB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C94B4E-5F5B-0C5C-58C0-74C5062AEA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C5B1CE-ECEE-487D-964E-7A76DFC9905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346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66477-87D2-E5AB-D944-1D3C57ECFD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A726CE-9F68-9A2A-90BB-467926DFEA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6227D9-8547-4BA4-C3B8-23C2D3A93A6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3165ADB-5F23-8462-B821-9A8B47924FC7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EAC0C0-658B-8CDB-7F18-8441A310589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CE61082-1F19-1692-D52F-D7E368EB59F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161547-072B-497A-9AEE-AA3254B8EBE5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495A474-A78B-0A3C-D88C-BBD7B39FDB5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ED11415-FCD4-59E0-4776-20F9F8C059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812756-EA80-4815-82A2-4C010826F1AD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7928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0D40E6-D7F0-EB4B-1FF7-62721701A7E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ED76077-F959-B7BD-8D41-BE505B0512C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0B13DE8-BEEA-44BB-8DBF-95A6F3A65244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BA1193-0E9F-9F17-CBFA-38707F96570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4374AB-5697-D539-F8B1-2E65EAF3F7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BEA75A-E4DB-41E3-81EE-93FF74C9C28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57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5DD26EA-3E79-2A2E-A7DE-C360CEE870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9B58AD-C2F4-4B1B-BC7F-12A510DD9475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E41246E-A2BA-E282-C392-D7738449F45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738633-6F53-8D15-99CE-0856FA5C2B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B01449-B2E8-445D-AB57-F1EA87007AC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66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A7D31-404F-15FF-1C32-C9071EE597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9FEC56-A622-D81B-FC42-DCDEB22359D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6C7528-56D2-C47A-4509-19FD285EE24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7DC251-9806-C812-55B6-58FD93312DA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68DDEC-7B6A-4793-8499-AF1360692203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9ECDF7-6D9C-AEF2-1797-CDD981FBB1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D78AFF-EA28-6A4A-654B-305BBBFE10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461E60-88D3-4BE2-863A-5575AFD0F01D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291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59C49-69DE-1B56-2F6C-AB1FC7ECF9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02B04D-55AF-BE0A-B2E2-DD39B154E861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049CD5-E47F-D931-52EF-3A77C38C679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45F3CE-8A72-6C4C-869B-FB0EE8DE73E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F01972-00E9-4639-A25B-B5E62B4EFB91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8496D0-6EC8-4705-FAD2-897E2014C1A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AFA6E5-1802-D937-AFB2-13E6D7A776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918EA5-E378-4173-A671-C51315FC4E6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570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C6E872-BB2E-A73A-33E1-5B1CA26F740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B17266-8844-A996-F890-C2E8BE4E7A9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4699BC-601D-FD5D-CF6D-85ED2C024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CA0780-00D2-4DA1-824C-51AB45D57628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2A870D-5F15-9019-BFFB-B18E3E3DE0C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81ED8D-CAF2-2E69-C50B-CA5EA4F89A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6358BA-7D9B-42CE-936D-F221AF15D9E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62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DD8172-F641-73C8-5843-E9D77A3BFB2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4C68032-43A9-C5CD-960B-EEC8C4C4517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3B892E-190D-08F6-B0F1-924A84C768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66164F-BC91-4F61-A47A-2FA6D77C62FE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2EEABA-D086-1C86-89F1-E3AC1F5E638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FDF6F5-BF87-7C88-9FED-AD453FC840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962C14-DC6D-4B03-813B-6EBDEC486E7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99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E5A833C-37BC-C96D-DF90-44E1E8FE4F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2C9AAC-54C1-0CDE-3087-2CA2313C18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3B43FF-C495-18F3-CD2E-63638CAD1B2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935F5F6F-9533-41FA-9E70-29F846DD466D}" type="datetime1">
              <a:rPr lang="es-ES"/>
              <a:pPr lvl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59BDD0-5CB7-CF75-DEF6-78E81332853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0EC0C0-28C4-57B2-80DD-D700E84ABAB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EC241876-9946-4248-AAF4-5FF1CCFA63F9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s-E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FEA838DF-A2C1-85EB-35A9-403609329A10}"/>
              </a:ext>
            </a:extLst>
          </p:cNvPr>
          <p:cNvSpPr/>
          <p:nvPr/>
        </p:nvSpPr>
        <p:spPr>
          <a:xfrm>
            <a:off x="347330" y="1353879"/>
            <a:ext cx="11433544" cy="77972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3B3E5D-3C4A-837E-8EE3-AFE3052D6A5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54419" y="1339702"/>
            <a:ext cx="11362660" cy="822249"/>
          </a:xfrm>
        </p:spPr>
        <p:txBody>
          <a:bodyPr>
            <a:normAutofit/>
          </a:bodyPr>
          <a:lstStyle/>
          <a:p>
            <a:pPr lvl="0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SUPERVIVENCIA EN EPOC AGUDIZADA  A CUATRO AÑOS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209940-50A5-61DA-13E6-69B6912E683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55639" y="2644709"/>
            <a:ext cx="4672510" cy="3207001"/>
          </a:xfrm>
          <a:solidFill>
            <a:srgbClr val="FFFFFF"/>
          </a:solidFill>
          <a:ln w="19046" cap="flat">
            <a:solidFill>
              <a:srgbClr val="E97132"/>
            </a:solidFill>
            <a:prstDash val="solid"/>
            <a:miter/>
          </a:ln>
        </p:spPr>
        <p:txBody>
          <a:bodyPr anchorCtr="0">
            <a:normAutofit/>
          </a:bodyPr>
          <a:lstStyle/>
          <a:p>
            <a:pPr lvl="0"/>
            <a:endParaRPr lang="es-ES" sz="1800" dirty="0">
              <a:latin typeface="Arial"/>
              <a:cs typeface="Arial"/>
            </a:endParaRPr>
          </a:p>
          <a:p>
            <a:r>
              <a:rPr lang="es-ES" sz="1800">
                <a:latin typeface="Arial"/>
                <a:cs typeface="Arial"/>
              </a:rPr>
              <a:t> MATERIAL Y MÉTODOS</a:t>
            </a:r>
            <a:r>
              <a:rPr lang="es-ES" sz="1600" u="sng" dirty="0">
                <a:latin typeface="Arial"/>
                <a:cs typeface="Arial"/>
              </a:rPr>
              <a:t> </a:t>
            </a:r>
          </a:p>
          <a:p>
            <a:pPr algn="just"/>
            <a:r>
              <a:rPr lang="es-ES" sz="1400" dirty="0">
                <a:latin typeface="Arial"/>
                <a:cs typeface="Arial"/>
              </a:rPr>
              <a:t>Se realiza un estudio observacional y retrospectivo en pacientes incluidos en la cohorte denominando EPOC agudiza que se constituyó hace 4 años tras una hospitalización por SAE grave. Se recogen variables epidemiológicas y se evalúa la tasa de supervivencia global a los 4 años y tasa interanual desde el inicio. El análisis estadístico se llevó a cabo mediante el programa IBM SPSS </a:t>
            </a:r>
            <a:r>
              <a:rPr lang="es-ES" sz="1400" dirty="0" err="1">
                <a:latin typeface="Arial"/>
                <a:cs typeface="Arial"/>
              </a:rPr>
              <a:t>Statistics</a:t>
            </a:r>
            <a:r>
              <a:rPr lang="es-ES" sz="1400" dirty="0">
                <a:latin typeface="Arial"/>
                <a:cs typeface="Arial"/>
              </a:rPr>
              <a:t> versión v25.</a:t>
            </a:r>
          </a:p>
        </p:txBody>
      </p:sp>
      <p:sp>
        <p:nvSpPr>
          <p:cNvPr id="4" name="Rectángulo 5">
            <a:extLst>
              <a:ext uri="{FF2B5EF4-FFF2-40B4-BE49-F238E27FC236}">
                <a16:creationId xmlns:a16="http://schemas.microsoft.com/office/drawing/2014/main" id="{6076AEAC-70F1-EE5C-C314-892D9E2479B9}"/>
              </a:ext>
            </a:extLst>
          </p:cNvPr>
          <p:cNvSpPr/>
          <p:nvPr/>
        </p:nvSpPr>
        <p:spPr>
          <a:xfrm>
            <a:off x="797365" y="2619701"/>
            <a:ext cx="5150266" cy="1614135"/>
          </a:xfrm>
          <a:prstGeom prst="rect">
            <a:avLst/>
          </a:prstGeom>
          <a:solidFill>
            <a:srgbClr val="FFFFFF"/>
          </a:solidFill>
          <a:ln w="19046" cap="flat">
            <a:solidFill>
              <a:srgbClr val="E97132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b="0" i="0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INTRODUCCIÓN</a:t>
            </a:r>
            <a:r>
              <a:rPr lang="es-ES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La agudización constituye un evento importante en la historia natural del paciente EPOC, y la frecuencia y gravedad de la misma tienen impacto en el pronóstico de la supervivencia. </a:t>
            </a:r>
          </a:p>
        </p:txBody>
      </p:sp>
      <p:pic>
        <p:nvPicPr>
          <p:cNvPr id="5" name="Imagen 6" descr="Imagen que contiene foto, tabla, comida, computadora&#10;&#10;El contenido generado por IA puede ser incorrecto.">
            <a:extLst>
              <a:ext uri="{FF2B5EF4-FFF2-40B4-BE49-F238E27FC236}">
                <a16:creationId xmlns:a16="http://schemas.microsoft.com/office/drawing/2014/main" id="{7D5B949E-8B56-E30D-E4D6-1DDB0537C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58" y="66313"/>
            <a:ext cx="1345578" cy="9399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ectángulo 8">
            <a:extLst>
              <a:ext uri="{FF2B5EF4-FFF2-40B4-BE49-F238E27FC236}">
                <a16:creationId xmlns:a16="http://schemas.microsoft.com/office/drawing/2014/main" id="{F3C514DE-ED80-D5B4-264E-8AEFA57EDCD8}"/>
              </a:ext>
            </a:extLst>
          </p:cNvPr>
          <p:cNvSpPr/>
          <p:nvPr/>
        </p:nvSpPr>
        <p:spPr>
          <a:xfrm>
            <a:off x="665619" y="4474634"/>
            <a:ext cx="5270743" cy="1377076"/>
          </a:xfrm>
          <a:prstGeom prst="rect">
            <a:avLst/>
          </a:prstGeom>
          <a:solidFill>
            <a:srgbClr val="FFFFFF"/>
          </a:solidFill>
          <a:ln w="19046" cap="flat">
            <a:solidFill>
              <a:srgbClr val="E97132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600" b="0" i="0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  </a:t>
            </a:r>
            <a:r>
              <a:rPr lang="es-ES">
                <a:solidFill>
                  <a:srgbClr val="000000"/>
                </a:solidFill>
                <a:latin typeface="Arial"/>
                <a:cs typeface="Arial"/>
              </a:rPr>
              <a:t>OBJETIVO</a:t>
            </a:r>
            <a:endParaRPr lang="es-ES" b="0" i="0" u="sng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Evaluar la supervivencia global e Interanual después de cuatro años de seguimiento en una cohorte de paciente con </a:t>
            </a:r>
            <a:r>
              <a:rPr lang="es-ES" sz="1400" dirty="0">
                <a:solidFill>
                  <a:srgbClr val="000000"/>
                </a:solidFill>
                <a:latin typeface="Arial"/>
                <a:cs typeface="Arial"/>
              </a:rPr>
              <a:t>feno</a:t>
            </a:r>
            <a:r>
              <a:rPr lang="es-ES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tipo </a:t>
            </a:r>
            <a:r>
              <a:rPr lang="es-ES" sz="1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/>
                <a:cs typeface="Arial"/>
              </a:rPr>
              <a:t>agudizador</a:t>
            </a:r>
            <a:r>
              <a:rPr lang="es-ES" sz="14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.</a:t>
            </a: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7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CE720E43-A5F8-83D4-04ED-D1D5B6502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701" y="5410430"/>
            <a:ext cx="1181470" cy="137707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77B4920-A7B1-4CEA-C5DA-7190951543D8}"/>
              </a:ext>
            </a:extLst>
          </p:cNvPr>
          <p:cNvSpPr/>
          <p:nvPr/>
        </p:nvSpPr>
        <p:spPr>
          <a:xfrm>
            <a:off x="382773" y="1526200"/>
            <a:ext cx="1153278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191D94F-F5A0-3F10-03BD-88EA6B24D26C}"/>
              </a:ext>
            </a:extLst>
          </p:cNvPr>
          <p:cNvSpPr/>
          <p:nvPr/>
        </p:nvSpPr>
        <p:spPr>
          <a:xfrm>
            <a:off x="2348221" y="4469324"/>
            <a:ext cx="7582588" cy="2308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3" name="Marcador de contenido 3" descr="Tabla&#10;&#10;El contenido generado por IA puede ser incorrecto.">
            <a:extLst>
              <a:ext uri="{FF2B5EF4-FFF2-40B4-BE49-F238E27FC236}">
                <a16:creationId xmlns:a16="http://schemas.microsoft.com/office/drawing/2014/main" id="{3B9CBB46-C796-8F44-FF37-786B864D82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72670" y="1627710"/>
            <a:ext cx="4366437" cy="2029889"/>
          </a:xfrm>
        </p:spPr>
      </p:pic>
      <p:pic>
        <p:nvPicPr>
          <p:cNvPr id="5" name="Imagen 9" descr="Imagen que contiene foto, tabla, comida, computadora&#10;&#10;El contenido generado por IA puede ser incorrecto.">
            <a:extLst>
              <a:ext uri="{FF2B5EF4-FFF2-40B4-BE49-F238E27FC236}">
                <a16:creationId xmlns:a16="http://schemas.microsoft.com/office/drawing/2014/main" id="{5B13F396-406B-BE07-6A4C-CDDF9C505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8" y="83896"/>
            <a:ext cx="1080580" cy="10502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n 11" descr="Icono&#10;&#10;El contenido generado por IA puede ser incorrecto.">
            <a:extLst>
              <a:ext uri="{FF2B5EF4-FFF2-40B4-BE49-F238E27FC236}">
                <a16:creationId xmlns:a16="http://schemas.microsoft.com/office/drawing/2014/main" id="{C1A68521-7DD3-7946-4278-B887E6FBD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2178" y="5212812"/>
            <a:ext cx="1406646" cy="14066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20A9E4C9-B89C-0AA3-DE34-C6EEAA190C9F}"/>
              </a:ext>
            </a:extLst>
          </p:cNvPr>
          <p:cNvSpPr txBox="1"/>
          <p:nvPr/>
        </p:nvSpPr>
        <p:spPr>
          <a:xfrm>
            <a:off x="2821172" y="4572000"/>
            <a:ext cx="7022607" cy="23083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- La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tasa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c</a:t>
            </a:r>
            <a:r>
              <a:rPr lang="en-US" sz="1400" dirty="0" err="1">
                <a:solidFill>
                  <a:srgbClr val="313131"/>
                </a:solidFill>
                <a:latin typeface="Arial"/>
                <a:cs typeface="Arial"/>
              </a:rPr>
              <a:t>r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uda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de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supervivencia</a:t>
            </a:r>
            <a:r>
              <a:rPr lang="en-US" sz="1400" dirty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global a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los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cuatro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años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en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una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cohorte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de EPOC 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agudizada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es del </a:t>
            </a:r>
            <a:r>
              <a:rPr lang="en-US" sz="1400" dirty="0">
                <a:solidFill>
                  <a:srgbClr val="313131"/>
                </a:solidFill>
                <a:latin typeface="Arial"/>
                <a:cs typeface="Arial"/>
              </a:rPr>
              <a:t>42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%.</a:t>
            </a:r>
            <a:br>
              <a:rPr lang="en-US" sz="1400" b="0" i="0" u="none" strike="noStrike" kern="1200" cap="none" spc="0" baseline="0" dirty="0"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400" b="0" i="0" u="none" strike="noStrike" kern="1200" cap="none" spc="0" baseline="0" dirty="0"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- La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tasa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cruda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de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supervivencia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global e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interanual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es superior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en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la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mujer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.</a:t>
            </a:r>
            <a:br>
              <a:rPr lang="en-US" sz="1400" b="0" i="0" u="none" strike="noStrike" kern="1200" cap="none" spc="0" baseline="0" dirty="0"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400" b="0" i="0" u="none" strike="noStrike" kern="1200" cap="none" spc="0" baseline="0" dirty="0"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- Se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observa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un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importante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descenso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de la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tasa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de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supervivencia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a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partir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del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tercer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año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de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seguimiento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.</a:t>
            </a:r>
            <a:br>
              <a:rPr lang="en-US" sz="1400" b="0" i="0" u="none" strike="noStrike" kern="1200" cap="none" spc="0" baseline="0" dirty="0"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400" b="0" i="0" u="none" strike="noStrike" kern="1200" cap="none" spc="0" baseline="0" dirty="0"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- En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este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estudio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no se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analizan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factores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predictores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asociados</a:t>
            </a:r>
            <a:r>
              <a:rPr lang="en-US" sz="1400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 a mayor </a:t>
            </a:r>
            <a:r>
              <a:rPr lang="en-US" sz="1400" b="0" i="0" u="none" strike="noStrike" kern="1200" cap="none" spc="0" baseline="0" dirty="0" err="1">
                <a:solidFill>
                  <a:srgbClr val="313131"/>
                </a:solidFill>
                <a:uFillTx/>
                <a:latin typeface="Arial"/>
                <a:cs typeface="Arial"/>
              </a:rPr>
              <a:t>supervivencia</a:t>
            </a:r>
            <a:r>
              <a:rPr lang="en-US" b="0" i="0" u="none" strike="noStrike" kern="1200" cap="none" spc="0" baseline="0" dirty="0">
                <a:solidFill>
                  <a:srgbClr val="313131"/>
                </a:solidFill>
                <a:uFillTx/>
                <a:latin typeface="Arial"/>
                <a:cs typeface="Arial"/>
              </a:rPr>
              <a:t>.</a:t>
            </a:r>
            <a:endParaRPr lang="en-US" b="0" i="0" u="none" strike="noStrike" kern="1200" cap="none" spc="0" baseline="0" dirty="0">
              <a:solidFill>
                <a:srgbClr val="000000"/>
              </a:solidFill>
              <a:uFillTx/>
              <a:latin typeface="Arial"/>
              <a:cs typeface="Arial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611BA37-A924-F213-9E31-3A2BE9C7D7A1}"/>
              </a:ext>
            </a:extLst>
          </p:cNvPr>
          <p:cNvSpPr txBox="1"/>
          <p:nvPr/>
        </p:nvSpPr>
        <p:spPr>
          <a:xfrm>
            <a:off x="666307" y="1526199"/>
            <a:ext cx="6443330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MX" sz="1400" dirty="0">
                <a:latin typeface="Arial"/>
                <a:cs typeface="Arial"/>
              </a:rPr>
              <a:t>- Inicialmente nuestra cohorte la componían 96 pacientes (87% varones y 13% mujeres) con edad media de 72 años. Tras un seguimiento de 4 años nuestra cohorte está compuesta por 40 pacientes (82,6% varones y 17,4% mujeres).</a:t>
            </a:r>
            <a:b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400" dirty="0">
                <a:latin typeface="Arial"/>
                <a:cs typeface="Arial"/>
              </a:rPr>
              <a:t>- La tasa global de supervivencia de EPOC agudiza es del 42% a los 4 años (38% varones y 62% mujeres).</a:t>
            </a:r>
            <a:b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400" dirty="0">
                <a:latin typeface="Arial"/>
                <a:cs typeface="Arial"/>
              </a:rPr>
              <a:t>*En la tabla se expone los porcentajes de supervivencia interanual y </a:t>
            </a:r>
            <a:r>
              <a:rPr lang="es-MX" sz="1400" dirty="0" err="1">
                <a:latin typeface="Arial"/>
                <a:cs typeface="Arial"/>
              </a:rPr>
              <a:t>éxitus</a:t>
            </a:r>
            <a:r>
              <a:rPr lang="es-MX" dirty="0">
                <a:latin typeface="Arial"/>
                <a:cs typeface="Arial"/>
              </a:rPr>
              <a:t>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6D9790C-9CEC-60F6-8BC9-E403EB8560C6}"/>
              </a:ext>
            </a:extLst>
          </p:cNvPr>
          <p:cNvSpPr txBox="1"/>
          <p:nvPr/>
        </p:nvSpPr>
        <p:spPr>
          <a:xfrm>
            <a:off x="5252484" y="960837"/>
            <a:ext cx="265704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RESULTADOS</a:t>
            </a:r>
            <a:endParaRPr lang="es-MX">
              <a:latin typeface="Arial"/>
              <a:cs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4A05CF9-7A1E-E291-7FB9-05B41FD4647A}"/>
              </a:ext>
            </a:extLst>
          </p:cNvPr>
          <p:cNvSpPr txBox="1"/>
          <p:nvPr/>
        </p:nvSpPr>
        <p:spPr>
          <a:xfrm>
            <a:off x="4756297" y="3998118"/>
            <a:ext cx="33173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latin typeface="Arial"/>
                <a:cs typeface="Arial"/>
              </a:rPr>
              <a:t>CONCLUSIONES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39</TotalTime>
  <Words>301</Words>
  <Application>Microsoft Office PowerPoint</Application>
  <PresentationFormat>Panorámica</PresentationFormat>
  <Paragraphs>13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SUPERVIVENCIA EN EPOC AGUDIZADA  A CUATRO AÑOS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Enrique García Velázquez</cp:lastModifiedBy>
  <cp:revision>147</cp:revision>
  <dcterms:created xsi:type="dcterms:W3CDTF">2026-02-25T09:59:26Z</dcterms:created>
  <dcterms:modified xsi:type="dcterms:W3CDTF">2026-02-26T20:15:51Z</dcterms:modified>
</cp:coreProperties>
</file>