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5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547"/>
  </p:normalViewPr>
  <p:slideViewPr>
    <p:cSldViewPr>
      <p:cViewPr varScale="1">
        <p:scale>
          <a:sx n="116" d="100"/>
          <a:sy n="116" d="100"/>
        </p:scale>
        <p:origin x="98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56A2FBD-C953-C950-67FA-BBB60724A9F2}"/>
              </a:ext>
            </a:extLst>
          </p:cNvPr>
          <p:cNvSpPr txBox="1"/>
          <p:nvPr/>
        </p:nvSpPr>
        <p:spPr>
          <a:xfrm>
            <a:off x="1331640" y="195486"/>
            <a:ext cx="770485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MORTALIDAD EN PACIENTES CON ENFERMEDAD PULMONAR OBSTRUCTIVA CRÓNICA (EPOC) ¿QUÉ FACTORES AFECTAN?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endParaRPr lang="es-ES" sz="1600" b="0" i="0" u="none" strike="noStrike" dirty="0">
              <a:solidFill>
                <a:srgbClr val="000000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Salud Jiménez García, Judith del Mar Sánchez Álvarez, Fátima Moreno Sánchez, Juan José Cruz Rueda, Belén María Navas Bueno</a:t>
            </a:r>
            <a:r>
              <a:rPr lang="es-ES" sz="1100" dirty="0">
                <a:solidFill>
                  <a:srgbClr val="000000"/>
                </a:solidFill>
              </a:rPr>
              <a:t>. </a:t>
            </a:r>
            <a:r>
              <a:rPr lang="es-ES" sz="11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Hospital Universitario Torrecárdenas </a:t>
            </a:r>
            <a:endParaRPr lang="es-ES" sz="11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F30DFE4-915B-C066-2C36-23973C4A8703}"/>
              </a:ext>
            </a:extLst>
          </p:cNvPr>
          <p:cNvSpPr txBox="1"/>
          <p:nvPr/>
        </p:nvSpPr>
        <p:spPr>
          <a:xfrm>
            <a:off x="323528" y="1635646"/>
            <a:ext cx="396044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INTRODUCCIÓN Y OBJETIVO</a:t>
            </a:r>
            <a:endParaRPr lang="es-ES" sz="1200" b="1" i="0" u="sng" strike="noStrike" dirty="0">
              <a:solidFill>
                <a:srgbClr val="015B41"/>
              </a:solidFill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 EPOC produce obstrucción persistente y progresiva al flujo aéreo provocando síntomas respiratorios crónicos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Es una de las principales causas de morbimortalidad a nivel global y sexo, comorbilidades y adherencia al tratamiento entre otros, son factores que afectan al pronóstico de la EPOC.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  <a:p>
            <a:pPr algn="just" rtl="0">
              <a:spcBef>
                <a:spcPts val="0"/>
              </a:spcBef>
              <a:spcAft>
                <a:spcPts val="0"/>
              </a:spcAft>
            </a:pPr>
            <a:br>
              <a:rPr lang="es-ES" sz="1400" b="0" i="0" u="none" strike="noStrike" dirty="0">
                <a:solidFill>
                  <a:srgbClr val="000000"/>
                </a:solidFill>
                <a:effectLst/>
              </a:rPr>
            </a:b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Nuestro objetivo es estudiar cómo se relacionan estas variables con la mortalidad y en qué grado.</a:t>
            </a:r>
            <a:endParaRPr lang="es-ES" sz="14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D34AD2E-F0F1-503A-FDF5-2F345337F389}"/>
              </a:ext>
            </a:extLst>
          </p:cNvPr>
          <p:cNvSpPr txBox="1"/>
          <p:nvPr/>
        </p:nvSpPr>
        <p:spPr>
          <a:xfrm>
            <a:off x="4860034" y="1635646"/>
            <a:ext cx="36724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MATERIAL Y MÉTODOS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Estudio observacional retrospectivo 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</a:pPr>
            <a:endParaRPr lang="es-ES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Pacientes con EPOC y probable EPOC que acudieron al Servicio de Urgencias del Hospital Torrecárdenas con dos o más agudizaciones durante 2024. </a:t>
            </a: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121 en total.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E7CA775-8F65-B74D-8A35-4185E21CFD25}"/>
              </a:ext>
            </a:extLst>
          </p:cNvPr>
          <p:cNvSpPr txBox="1"/>
          <p:nvPr/>
        </p:nvSpPr>
        <p:spPr>
          <a:xfrm>
            <a:off x="179512" y="195486"/>
            <a:ext cx="4796206" cy="3005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	</a:t>
            </a: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RESULTADOS</a:t>
            </a:r>
            <a:endParaRPr lang="es-E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- 84% varones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- Fallecieron 21. Edad media 79±6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	- Mínimo el 50% de pacientes que no murieron tienen una o más visitas, mientras que más del 50% de los </a:t>
            </a:r>
            <a:r>
              <a:rPr lang="es-ES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éxitus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no tienen visitas</a:t>
            </a:r>
          </a:p>
          <a:p>
            <a:pPr algn="just" rtl="0" fontAlgn="base">
              <a:lnSpc>
                <a:spcPts val="2080"/>
              </a:lnSpc>
              <a:spcBef>
                <a:spcPts val="0"/>
              </a:spcBef>
              <a:spcAft>
                <a:spcPts val="0"/>
              </a:spcAft>
            </a:pPr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</a:rPr>
              <a:t>-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Factores analizados que aumentan mortalidad: ERC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0.035),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resistencia a ATB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0.029),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edad, sexo masculino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0.19), 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depresión/ansiedad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0.05)</a:t>
            </a:r>
          </a:p>
          <a:p>
            <a:pPr algn="just">
              <a:lnSpc>
                <a:spcPts val="2080"/>
              </a:lnSpc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 Análisis mortalidad según tratamiento: triple cerrada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0.89)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vs triple abierta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(p </a:t>
            </a:r>
            <a:r>
              <a:rPr lang="es-ES" sz="1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value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0.02)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474DE79-1208-A75A-6C47-730F88EA58A3}"/>
              </a:ext>
            </a:extLst>
          </p:cNvPr>
          <p:cNvSpPr txBox="1"/>
          <p:nvPr/>
        </p:nvSpPr>
        <p:spPr>
          <a:xfrm>
            <a:off x="179512" y="3155618"/>
            <a:ext cx="8678146" cy="1874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s-ES" sz="1600" b="1" i="0" u="sng" strike="noStrike" dirty="0">
                <a:solidFill>
                  <a:srgbClr val="015B41"/>
                </a:solidFill>
                <a:effectLst/>
                <a:latin typeface="Arial" panose="020B0604020202020204" pitchFamily="34" charset="0"/>
              </a:rPr>
              <a:t>CONCLUSIONES</a:t>
            </a:r>
            <a:r>
              <a:rPr lang="es-ES" sz="2400" b="0" i="0" u="none" strike="noStrike" dirty="0">
                <a:solidFill>
                  <a:srgbClr val="595959"/>
                </a:solidFill>
                <a:effectLst/>
                <a:latin typeface="Arial" panose="020B0604020202020204" pitchFamily="34" charset="0"/>
              </a:rPr>
              <a:t> </a:t>
            </a:r>
            <a:endParaRPr lang="es-ES" b="0" i="0" u="none" strike="noStrike" dirty="0">
              <a:solidFill>
                <a:srgbClr val="000000"/>
              </a:solidFill>
              <a:effectLst/>
            </a:endParaRPr>
          </a:p>
          <a:p>
            <a:pPr algn="just" rtl="0" fontAlgn="base">
              <a:lnSpc>
                <a:spcPts val="198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 nuestra población, los pacientes con restricción tipo cifoescoliosis son más cumplidores, sin encontrar diferencias estadísticamente significativas probablemente por el tamaño muestra limitado de este grupo.</a:t>
            </a:r>
          </a:p>
          <a:p>
            <a:pPr algn="just" rtl="0" fontAlgn="base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 pacientes con HTA y DM2 presentan mayor cumplimiento de VMD.</a:t>
            </a:r>
          </a:p>
          <a:p>
            <a:pPr algn="just" rtl="0" fontAlgn="base">
              <a:lnSpc>
                <a:spcPts val="198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Los pacientes con trastorno de personalidad muestran una menor adherencia a la terapia aunque el global de pacientes con trastorno psiquiátrico no hay diferencias en el cumplimiento. 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5B3F61-0F20-9467-A313-6A9FBAD074D4}"/>
              </a:ext>
            </a:extLst>
          </p:cNvPr>
          <p:cNvSpPr txBox="1"/>
          <p:nvPr/>
        </p:nvSpPr>
        <p:spPr>
          <a:xfrm>
            <a:off x="4963712" y="258980"/>
            <a:ext cx="64624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>
              <a:spcBef>
                <a:spcPts val="0"/>
              </a:spcBef>
              <a:spcAft>
                <a:spcPts val="0"/>
              </a:spcAft>
            </a:pPr>
            <a:r>
              <a:rPr lang="es-ES" sz="1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Figura. 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Impacto de principales variables cualitativas sobre mortalidad.</a:t>
            </a:r>
            <a:endParaRPr lang="es-ES" sz="1000" b="0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6CEC14D-263F-7D16-FBDE-78A1FB1AE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172" y="593995"/>
            <a:ext cx="3717032" cy="278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333</Words>
  <Application>Microsoft Macintosh PowerPoint</Application>
  <PresentationFormat>Presentación en pantalla (16:9)</PresentationFormat>
  <Paragraphs>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Emilio Rodriguez Cuenca</cp:lastModifiedBy>
  <cp:revision>4</cp:revision>
  <dcterms:created xsi:type="dcterms:W3CDTF">2025-10-16T09:08:13Z</dcterms:created>
  <dcterms:modified xsi:type="dcterms:W3CDTF">2026-02-28T13:46:14Z</dcterms:modified>
</cp:coreProperties>
</file>