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788" y="4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26/02/2026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26/02/2026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26/02/2026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26/02/2026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26/02/2026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26/02/2026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26/02/2026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26/02/2026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26/02/2026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26/02/2026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26/02/2026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26/02/2026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85A35-B675-8928-C98D-587894F4B295}"/>
              </a:ext>
            </a:extLst>
          </p:cNvPr>
          <p:cNvSpPr>
            <a:spLocks noGrp="1"/>
          </p:cNvSpPr>
          <p:nvPr>
            <p:ph type="title"/>
          </p:nvPr>
        </p:nvSpPr>
        <p:spPr>
          <a:xfrm>
            <a:off x="457200" y="205979"/>
            <a:ext cx="8229600" cy="1425176"/>
          </a:xfrm>
        </p:spPr>
        <p:txBody>
          <a:bodyPr>
            <a:normAutofit fontScale="90000"/>
          </a:bodyPr>
          <a:lstStyle/>
          <a:p>
            <a:pPr>
              <a:lnSpc>
                <a:spcPct val="115000"/>
              </a:lnSpc>
              <a:spcAft>
                <a:spcPts val="800"/>
              </a:spcAft>
              <a:buNone/>
            </a:pPr>
            <a:r>
              <a:rPr lang="es-ES" sz="2700" b="1" kern="100" dirty="0">
                <a:effectLst/>
                <a:latin typeface="Calibri" panose="020F0502020204030204" pitchFamily="34" charset="0"/>
                <a:ea typeface="Calibri" panose="020F0502020204030204" pitchFamily="34" charset="0"/>
                <a:cs typeface="Times New Roman" panose="02020603050405020304" pitchFamily="18" charset="0"/>
              </a:rPr>
              <a:t>    </a:t>
            </a:r>
            <a:br>
              <a:rPr lang="es-ES" sz="2700" b="1" kern="100" dirty="0">
                <a:effectLst/>
                <a:latin typeface="Calibri" panose="020F0502020204030204" pitchFamily="34" charset="0"/>
                <a:ea typeface="Calibri" panose="020F0502020204030204" pitchFamily="34" charset="0"/>
                <a:cs typeface="Times New Roman" panose="02020603050405020304" pitchFamily="18" charset="0"/>
              </a:rPr>
            </a:br>
            <a:r>
              <a:rPr lang="es-ES" sz="27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s-ES" sz="2000" kern="100" dirty="0">
                <a:effectLst/>
                <a:latin typeface="Calibri" panose="020F0502020204030204" pitchFamily="34" charset="0"/>
                <a:ea typeface="Calibri" panose="020F0502020204030204" pitchFamily="34" charset="0"/>
                <a:cs typeface="Times New Roman" panose="02020603050405020304" pitchFamily="18" charset="0"/>
              </a:rPr>
              <a:t>Implementación de inteligencia virtual en una consulta de EPOC Grave. APP (TUCUVI).</a:t>
            </a:r>
            <a:br>
              <a:rPr lang="es-ES" sz="2200" kern="100" dirty="0">
                <a:effectLst/>
                <a:latin typeface="Calibri" panose="020F0502020204030204" pitchFamily="34" charset="0"/>
                <a:ea typeface="Calibri" panose="020F0502020204030204" pitchFamily="34" charset="0"/>
                <a:cs typeface="Times New Roman" panose="02020603050405020304" pitchFamily="18" charset="0"/>
              </a:rPr>
            </a:br>
            <a:r>
              <a:rPr lang="es-ES" sz="2200" kern="100" dirty="0">
                <a:effectLst/>
                <a:latin typeface="Calibri" panose="020F0502020204030204" pitchFamily="34" charset="0"/>
                <a:ea typeface="Calibri" panose="020F0502020204030204" pitchFamily="34" charset="0"/>
                <a:cs typeface="Times New Roman" panose="02020603050405020304" pitchFamily="18" charset="0"/>
              </a:rPr>
              <a:t>         </a:t>
            </a:r>
            <a:r>
              <a:rPr lang="es-ES" sz="1200" kern="100" dirty="0">
                <a:effectLst/>
                <a:latin typeface="Calibri" panose="020F0502020204030204" pitchFamily="34" charset="0"/>
                <a:ea typeface="Calibri" panose="020F0502020204030204" pitchFamily="34" charset="0"/>
                <a:cs typeface="Times New Roman" panose="02020603050405020304" pitchFamily="18" charset="0"/>
              </a:rPr>
              <a:t>Oliverio Ruiz Rodríguez, Carolina Fernández </a:t>
            </a:r>
            <a:r>
              <a:rPr lang="es-ES" sz="1200" kern="100" dirty="0" err="1">
                <a:effectLst/>
                <a:latin typeface="Calibri" panose="020F0502020204030204" pitchFamily="34" charset="0"/>
                <a:ea typeface="Calibri" panose="020F0502020204030204" pitchFamily="34" charset="0"/>
                <a:cs typeface="Times New Roman" panose="02020603050405020304" pitchFamily="18" charset="0"/>
              </a:rPr>
              <a:t>Hoene</a:t>
            </a:r>
            <a:r>
              <a:rPr lang="es-ES" sz="1200" kern="100" dirty="0">
                <a:effectLst/>
                <a:latin typeface="Calibri" panose="020F0502020204030204" pitchFamily="34" charset="0"/>
                <a:ea typeface="Calibri" panose="020F0502020204030204" pitchFamily="34" charset="0"/>
                <a:cs typeface="Times New Roman" panose="02020603050405020304" pitchFamily="18" charset="0"/>
              </a:rPr>
              <a:t>, María </a:t>
            </a:r>
            <a:r>
              <a:rPr lang="es-ES" sz="1200" kern="100" dirty="0" err="1">
                <a:effectLst/>
                <a:latin typeface="Calibri" panose="020F0502020204030204" pitchFamily="34" charset="0"/>
                <a:ea typeface="Calibri" panose="020F0502020204030204" pitchFamily="34" charset="0"/>
                <a:cs typeface="Times New Roman" panose="02020603050405020304" pitchFamily="18" charset="0"/>
              </a:rPr>
              <a:t>DoloresEncisoRivilla</a:t>
            </a:r>
            <a:r>
              <a:rPr lang="es-ES" sz="1200" kern="100" dirty="0">
                <a:effectLst/>
                <a:latin typeface="Calibri" panose="020F0502020204030204" pitchFamily="34" charset="0"/>
                <a:ea typeface="Calibri" panose="020F0502020204030204" pitchFamily="34" charset="0"/>
                <a:cs typeface="Times New Roman" panose="02020603050405020304" pitchFamily="18" charset="0"/>
              </a:rPr>
              <a:t>, Beatriz Carolina Gómez </a:t>
            </a:r>
            <a:r>
              <a:rPr lang="es-ES" sz="1200" kern="100" dirty="0" err="1">
                <a:effectLst/>
                <a:latin typeface="Calibri" panose="020F0502020204030204" pitchFamily="34" charset="0"/>
                <a:ea typeface="Calibri" panose="020F0502020204030204" pitchFamily="34" charset="0"/>
                <a:cs typeface="Times New Roman" panose="02020603050405020304" pitchFamily="18" charset="0"/>
              </a:rPr>
              <a:t>Hernández,</a:t>
            </a:r>
            <a:r>
              <a:rPr lang="es-ES" sz="1200" dirty="0" err="1">
                <a:effectLst/>
                <a:latin typeface="Calibri" panose="020F0502020204030204" pitchFamily="34" charset="0"/>
                <a:ea typeface="Calibri" panose="020F0502020204030204" pitchFamily="34" charset="0"/>
                <a:cs typeface="Times New Roman" panose="02020603050405020304" pitchFamily="18" charset="0"/>
              </a:rPr>
              <a:t>Rosario</a:t>
            </a:r>
            <a:r>
              <a:rPr lang="es-ES" sz="1200" dirty="0">
                <a:effectLst/>
                <a:latin typeface="Calibri" panose="020F0502020204030204" pitchFamily="34" charset="0"/>
                <a:ea typeface="Calibri" panose="020F0502020204030204" pitchFamily="34" charset="0"/>
                <a:cs typeface="Times New Roman" panose="02020603050405020304" pitchFamily="18" charset="0"/>
              </a:rPr>
              <a:t> </a:t>
            </a:r>
            <a:r>
              <a:rPr lang="es-ES" sz="1200" dirty="0" err="1">
                <a:effectLst/>
                <a:latin typeface="Calibri" panose="020F0502020204030204" pitchFamily="34" charset="0"/>
                <a:ea typeface="Calibri" panose="020F0502020204030204" pitchFamily="34" charset="0"/>
                <a:cs typeface="Times New Roman" panose="02020603050405020304" pitchFamily="18" charset="0"/>
              </a:rPr>
              <a:t>RuizSerrano</a:t>
            </a:r>
            <a:r>
              <a:rPr lang="es-ES" sz="1200" dirty="0">
                <a:effectLst/>
                <a:latin typeface="Calibri" panose="020F0502020204030204" pitchFamily="34" charset="0"/>
                <a:ea typeface="Calibri" panose="020F0502020204030204" pitchFamily="34" charset="0"/>
                <a:cs typeface="Times New Roman" panose="02020603050405020304" pitchFamily="18" charset="0"/>
              </a:rPr>
              <a:t> de la Espada</a:t>
            </a:r>
            <a:br>
              <a:rPr lang="es-ES" sz="4400" kern="100" dirty="0">
                <a:effectLst/>
                <a:latin typeface="Calibri" panose="020F0502020204030204" pitchFamily="34" charset="0"/>
                <a:ea typeface="Calibri" panose="020F0502020204030204" pitchFamily="34" charset="0"/>
                <a:cs typeface="Times New Roman" panose="02020603050405020304" pitchFamily="18" charset="0"/>
              </a:rPr>
            </a:br>
            <a:endParaRPr lang="es-ES" dirty="0"/>
          </a:p>
        </p:txBody>
      </p:sp>
      <p:sp>
        <p:nvSpPr>
          <p:cNvPr id="3" name="Marcador de texto 2">
            <a:extLst>
              <a:ext uri="{FF2B5EF4-FFF2-40B4-BE49-F238E27FC236}">
                <a16:creationId xmlns:a16="http://schemas.microsoft.com/office/drawing/2014/main" id="{5279CFBE-FE1E-7840-550C-7A89356C862A}"/>
              </a:ext>
            </a:extLst>
          </p:cNvPr>
          <p:cNvSpPr>
            <a:spLocks noGrp="1"/>
          </p:cNvSpPr>
          <p:nvPr>
            <p:ph type="body" idx="1"/>
          </p:nvPr>
        </p:nvSpPr>
        <p:spPr>
          <a:xfrm>
            <a:off x="457200" y="1585437"/>
            <a:ext cx="4040188" cy="45719"/>
          </a:xfrm>
        </p:spPr>
        <p:txBody>
          <a:bodyPr>
            <a:normAutofit fontScale="25000" lnSpcReduction="20000"/>
          </a:bodyPr>
          <a:lstStyle/>
          <a:p>
            <a:endParaRPr lang="es-ES" dirty="0"/>
          </a:p>
        </p:txBody>
      </p:sp>
      <p:sp>
        <p:nvSpPr>
          <p:cNvPr id="4" name="Marcador de contenido 3">
            <a:extLst>
              <a:ext uri="{FF2B5EF4-FFF2-40B4-BE49-F238E27FC236}">
                <a16:creationId xmlns:a16="http://schemas.microsoft.com/office/drawing/2014/main" id="{1E11E9FA-CFB4-DA5D-9DAA-349CBBDFBC24}"/>
              </a:ext>
            </a:extLst>
          </p:cNvPr>
          <p:cNvSpPr>
            <a:spLocks noGrp="1"/>
          </p:cNvSpPr>
          <p:nvPr>
            <p:ph sz="half" idx="2"/>
          </p:nvPr>
        </p:nvSpPr>
        <p:spPr>
          <a:xfrm>
            <a:off x="457200" y="1631155"/>
            <a:ext cx="4040188" cy="3260645"/>
          </a:xfrm>
        </p:spPr>
        <p:txBody>
          <a:bodyPr>
            <a:normAutofit fontScale="47500" lnSpcReduction="20000"/>
          </a:bodyPr>
          <a:lstStyle/>
          <a:p>
            <a:pPr>
              <a:lnSpc>
                <a:spcPct val="115000"/>
              </a:lnSpc>
              <a:spcAft>
                <a:spcPts val="800"/>
              </a:spcAft>
              <a:buNone/>
            </a:pPr>
            <a:r>
              <a:rPr lang="es-ES" sz="2500" kern="100" dirty="0">
                <a:effectLst/>
                <a:latin typeface="Calibri" panose="020F0502020204030204" pitchFamily="34" charset="0"/>
                <a:ea typeface="Calibri" panose="020F0502020204030204" pitchFamily="34" charset="0"/>
                <a:cs typeface="Times New Roman" panose="02020603050405020304" pitchFamily="18" charset="0"/>
              </a:rPr>
              <a:t>         TUCUVI es una empresa de salud digital que ha desarrollado una tecnología de asistente virtual (IA) para realizar un seguimiento remoto de pacientes a través de llamadas telefónica automáticas. Como criterio de valoración del control Clínico de la EPOC se ha desarrollado una nueva escala denominada RADAR (medicación de rescate, exacerbaciones agudas, disnea </a:t>
            </a:r>
            <a:r>
              <a:rPr lang="es-ES" sz="2500" kern="100" dirty="0" err="1">
                <a:effectLst/>
                <a:latin typeface="Calibri" panose="020F0502020204030204" pitchFamily="34" charset="0"/>
                <a:ea typeface="Calibri" panose="020F0502020204030204" pitchFamily="34" charset="0"/>
                <a:cs typeface="Times New Roman" panose="02020603050405020304" pitchFamily="18" charset="0"/>
              </a:rPr>
              <a:t>mMRC</a:t>
            </a:r>
            <a:r>
              <a:rPr lang="es-ES" sz="2500" kern="100" dirty="0">
                <a:effectLst/>
                <a:latin typeface="Calibri" panose="020F0502020204030204" pitchFamily="34" charset="0"/>
                <a:ea typeface="Calibri" panose="020F0502020204030204" pitchFamily="34" charset="0"/>
                <a:cs typeface="Times New Roman" panose="02020603050405020304" pitchFamily="18" charset="0"/>
              </a:rPr>
              <a:t>, actividad física y Riesgo). </a:t>
            </a:r>
          </a:p>
          <a:p>
            <a:pPr>
              <a:lnSpc>
                <a:spcPct val="115000"/>
              </a:lnSpc>
              <a:spcAft>
                <a:spcPts val="800"/>
              </a:spcAft>
              <a:buNone/>
            </a:pPr>
            <a:endParaRPr lang="es-ES"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es-ES" kern="100" dirty="0">
                <a:latin typeface="Calibri" panose="020F0502020204030204" pitchFamily="34" charset="0"/>
                <a:ea typeface="Calibri" panose="020F0502020204030204" pitchFamily="34" charset="0"/>
                <a:cs typeface="Times New Roman" panose="02020603050405020304" pitchFamily="18" charset="0"/>
              </a:rPr>
              <a:t>         </a:t>
            </a:r>
            <a:r>
              <a:rPr lang="es-E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15000"/>
              </a:lnSpc>
              <a:spcAft>
                <a:spcPts val="800"/>
              </a:spcAft>
              <a:buNone/>
            </a:pPr>
            <a:r>
              <a:rPr lang="es-ES" sz="2500" kern="100" dirty="0">
                <a:effectLst/>
                <a:latin typeface="Calibri" panose="020F0502020204030204" pitchFamily="34" charset="0"/>
                <a:ea typeface="Calibri" panose="020F0502020204030204" pitchFamily="34" charset="0"/>
                <a:cs typeface="Times New Roman" panose="02020603050405020304" pitchFamily="18" charset="0"/>
              </a:rPr>
              <a:t>          Evaluar los datos clínicos obtenidos en el plan de cuidados, tras realizar por la APP (IA) mediante la enfermera virtual “Lola” la primera llamada telefónica, en la consulta de EPOC Grave de nuestro HUVN.</a:t>
            </a:r>
          </a:p>
          <a:p>
            <a:endParaRPr lang="es-ES" dirty="0"/>
          </a:p>
        </p:txBody>
      </p:sp>
      <p:sp>
        <p:nvSpPr>
          <p:cNvPr id="5" name="Marcador de texto 4">
            <a:extLst>
              <a:ext uri="{FF2B5EF4-FFF2-40B4-BE49-F238E27FC236}">
                <a16:creationId xmlns:a16="http://schemas.microsoft.com/office/drawing/2014/main" id="{2662D7F8-0C46-FB81-1E62-166E885A8510}"/>
              </a:ext>
            </a:extLst>
          </p:cNvPr>
          <p:cNvSpPr>
            <a:spLocks noGrp="1"/>
          </p:cNvSpPr>
          <p:nvPr>
            <p:ph type="body" sz="quarter" idx="3"/>
          </p:nvPr>
        </p:nvSpPr>
        <p:spPr>
          <a:xfrm>
            <a:off x="4645026" y="1465339"/>
            <a:ext cx="4041775" cy="165817"/>
          </a:xfrm>
        </p:spPr>
        <p:txBody>
          <a:bodyPr>
            <a:normAutofit fontScale="25000" lnSpcReduction="20000"/>
          </a:bodyPr>
          <a:lstStyle/>
          <a:p>
            <a:endParaRPr lang="es-ES" dirty="0"/>
          </a:p>
        </p:txBody>
      </p:sp>
      <p:sp>
        <p:nvSpPr>
          <p:cNvPr id="6" name="Marcador de contenido 5">
            <a:extLst>
              <a:ext uri="{FF2B5EF4-FFF2-40B4-BE49-F238E27FC236}">
                <a16:creationId xmlns:a16="http://schemas.microsoft.com/office/drawing/2014/main" id="{127A3174-7938-1E76-CE48-2F318AF72276}"/>
              </a:ext>
            </a:extLst>
          </p:cNvPr>
          <p:cNvSpPr>
            <a:spLocks noGrp="1"/>
          </p:cNvSpPr>
          <p:nvPr>
            <p:ph sz="quarter" idx="4"/>
          </p:nvPr>
        </p:nvSpPr>
        <p:spPr/>
        <p:txBody>
          <a:bodyPr>
            <a:normAutofit fontScale="47500" lnSpcReduction="20000"/>
          </a:bodyPr>
          <a:lstStyle/>
          <a:p>
            <a:pPr>
              <a:lnSpc>
                <a:spcPct val="115000"/>
              </a:lnSpc>
              <a:spcAft>
                <a:spcPts val="800"/>
              </a:spcAft>
              <a:buNone/>
            </a:pPr>
            <a:r>
              <a:rPr lang="es-E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15000"/>
              </a:lnSpc>
              <a:spcAft>
                <a:spcPts val="800"/>
              </a:spcAft>
              <a:buNone/>
            </a:pPr>
            <a:r>
              <a:rPr lang="es-E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15000"/>
              </a:lnSpc>
              <a:spcAft>
                <a:spcPts val="800"/>
              </a:spcAft>
              <a:buNone/>
            </a:pPr>
            <a:r>
              <a:rPr lang="es-ES" kern="100" dirty="0">
                <a:latin typeface="Calibri" panose="020F0502020204030204" pitchFamily="34" charset="0"/>
                <a:ea typeface="Calibri" panose="020F0502020204030204" pitchFamily="34" charset="0"/>
                <a:cs typeface="Times New Roman" panose="02020603050405020304" pitchFamily="18" charset="0"/>
              </a:rPr>
              <a:t>         </a:t>
            </a:r>
            <a:r>
              <a:rPr lang="es-E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s-ES" sz="2500" kern="100" dirty="0">
                <a:effectLst/>
                <a:latin typeface="Calibri" panose="020F0502020204030204" pitchFamily="34" charset="0"/>
                <a:ea typeface="Calibri" panose="020F0502020204030204" pitchFamily="34" charset="0"/>
                <a:cs typeface="Times New Roman" panose="02020603050405020304" pitchFamily="18" charset="0"/>
              </a:rPr>
              <a:t>Estudio observacional retrospectivo, en pacientes de una consulta de EPOC grave, en un periodo de tiempo desde el día 17 octubre 2025 al 17 noviembre del 2025.</a:t>
            </a:r>
          </a:p>
          <a:p>
            <a:endParaRPr lang="es-ES" dirty="0"/>
          </a:p>
        </p:txBody>
      </p:sp>
      <p:pic>
        <p:nvPicPr>
          <p:cNvPr id="8" name="Imagen 7">
            <a:extLst>
              <a:ext uri="{FF2B5EF4-FFF2-40B4-BE49-F238E27FC236}">
                <a16:creationId xmlns:a16="http://schemas.microsoft.com/office/drawing/2014/main" id="{AF62F58F-9B60-FE74-8A57-198716E92904}"/>
              </a:ext>
            </a:extLst>
          </p:cNvPr>
          <p:cNvPicPr>
            <a:picLocks noChangeAspect="1"/>
          </p:cNvPicPr>
          <p:nvPr/>
        </p:nvPicPr>
        <p:blipFill>
          <a:blip r:embed="rId2"/>
          <a:stretch>
            <a:fillRect/>
          </a:stretch>
        </p:blipFill>
        <p:spPr>
          <a:xfrm>
            <a:off x="5364088" y="2909818"/>
            <a:ext cx="2874639" cy="1944217"/>
          </a:xfrm>
          <a:prstGeom prst="rect">
            <a:avLst/>
          </a:prstGeom>
        </p:spPr>
      </p:pic>
      <p:sp>
        <p:nvSpPr>
          <p:cNvPr id="9" name="Rectángulo 8">
            <a:extLst>
              <a:ext uri="{FF2B5EF4-FFF2-40B4-BE49-F238E27FC236}">
                <a16:creationId xmlns:a16="http://schemas.microsoft.com/office/drawing/2014/main" id="{F7396519-7E7E-6AD0-F862-CE3C11B83274}"/>
              </a:ext>
            </a:extLst>
          </p:cNvPr>
          <p:cNvSpPr/>
          <p:nvPr/>
        </p:nvSpPr>
        <p:spPr>
          <a:xfrm>
            <a:off x="1654883" y="3119914"/>
            <a:ext cx="1944216" cy="5040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S" dirty="0"/>
              <a:t>OBJETIVO</a:t>
            </a:r>
          </a:p>
        </p:txBody>
      </p:sp>
      <p:sp>
        <p:nvSpPr>
          <p:cNvPr id="10" name="Rectángulo 9">
            <a:extLst>
              <a:ext uri="{FF2B5EF4-FFF2-40B4-BE49-F238E27FC236}">
                <a16:creationId xmlns:a16="http://schemas.microsoft.com/office/drawing/2014/main" id="{A5646A62-38F6-DC23-5BCF-4AB6FC47383B}"/>
              </a:ext>
            </a:extLst>
          </p:cNvPr>
          <p:cNvSpPr/>
          <p:nvPr/>
        </p:nvSpPr>
        <p:spPr>
          <a:xfrm>
            <a:off x="5652120" y="1707654"/>
            <a:ext cx="2016224" cy="3600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S" dirty="0"/>
              <a:t>METODOLOGÍA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3300D3F-6744-32DF-F193-55FB38400CF4}"/>
              </a:ext>
            </a:extLst>
          </p:cNvPr>
          <p:cNvPicPr>
            <a:picLocks noChangeAspect="1"/>
          </p:cNvPicPr>
          <p:nvPr/>
        </p:nvPicPr>
        <p:blipFill>
          <a:blip r:embed="rId2"/>
          <a:stretch>
            <a:fillRect/>
          </a:stretch>
        </p:blipFill>
        <p:spPr>
          <a:xfrm>
            <a:off x="251519" y="1851670"/>
            <a:ext cx="4968552" cy="2561905"/>
          </a:xfrm>
          <a:prstGeom prst="rect">
            <a:avLst/>
          </a:prstGeom>
        </p:spPr>
      </p:pic>
      <p:pic>
        <p:nvPicPr>
          <p:cNvPr id="5" name="Imagen 4">
            <a:extLst>
              <a:ext uri="{FF2B5EF4-FFF2-40B4-BE49-F238E27FC236}">
                <a16:creationId xmlns:a16="http://schemas.microsoft.com/office/drawing/2014/main" id="{7716FC1F-9230-37D4-58DA-4D412EB9B762}"/>
              </a:ext>
            </a:extLst>
          </p:cNvPr>
          <p:cNvPicPr>
            <a:picLocks noChangeAspect="1"/>
          </p:cNvPicPr>
          <p:nvPr/>
        </p:nvPicPr>
        <p:blipFill>
          <a:blip r:embed="rId3"/>
          <a:stretch>
            <a:fillRect/>
          </a:stretch>
        </p:blipFill>
        <p:spPr>
          <a:xfrm>
            <a:off x="5307128" y="846369"/>
            <a:ext cx="3600400" cy="3708412"/>
          </a:xfrm>
          <a:prstGeom prst="rect">
            <a:avLst/>
          </a:prstGeom>
        </p:spPr>
      </p:pic>
      <p:sp>
        <p:nvSpPr>
          <p:cNvPr id="6" name="Rectángulo 5">
            <a:extLst>
              <a:ext uri="{FF2B5EF4-FFF2-40B4-BE49-F238E27FC236}">
                <a16:creationId xmlns:a16="http://schemas.microsoft.com/office/drawing/2014/main" id="{84EF3203-5E2E-F2F1-1685-25741145AE4F}"/>
              </a:ext>
            </a:extLst>
          </p:cNvPr>
          <p:cNvSpPr/>
          <p:nvPr/>
        </p:nvSpPr>
        <p:spPr>
          <a:xfrm>
            <a:off x="2735878" y="231490"/>
            <a:ext cx="3240360"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S" dirty="0"/>
              <a:t>RESULTADOS</a:t>
            </a:r>
          </a:p>
        </p:txBody>
      </p:sp>
      <p:sp>
        <p:nvSpPr>
          <p:cNvPr id="8" name="Rectángulo 7">
            <a:extLst>
              <a:ext uri="{FF2B5EF4-FFF2-40B4-BE49-F238E27FC236}">
                <a16:creationId xmlns:a16="http://schemas.microsoft.com/office/drawing/2014/main" id="{65923479-4C61-A322-50C0-59454FE463A2}"/>
              </a:ext>
            </a:extLst>
          </p:cNvPr>
          <p:cNvSpPr/>
          <p:nvPr/>
        </p:nvSpPr>
        <p:spPr>
          <a:xfrm>
            <a:off x="1403648" y="912755"/>
            <a:ext cx="1656184" cy="8669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s-ES" sz="1200" dirty="0"/>
              <a:t>N 410 </a:t>
            </a:r>
          </a:p>
          <a:p>
            <a:r>
              <a:rPr lang="es-ES" sz="1200" dirty="0"/>
              <a:t> INTERVENCIONES 989</a:t>
            </a:r>
          </a:p>
          <a:p>
            <a:r>
              <a:rPr lang="es-ES" sz="1200" dirty="0"/>
              <a:t> CONTESTADAS 398</a:t>
            </a:r>
          </a:p>
          <a:p>
            <a:r>
              <a:rPr lang="es-ES" sz="1200" dirty="0"/>
              <a:t> COMPLETADAS 333</a:t>
            </a:r>
          </a:p>
        </p:txBody>
      </p:sp>
      <p:sp>
        <p:nvSpPr>
          <p:cNvPr id="10" name="Rectángulo 9">
            <a:extLst>
              <a:ext uri="{FF2B5EF4-FFF2-40B4-BE49-F238E27FC236}">
                <a16:creationId xmlns:a16="http://schemas.microsoft.com/office/drawing/2014/main" id="{93097420-68D2-4FE3-F0F4-D917905DBA4F}"/>
              </a:ext>
            </a:extLst>
          </p:cNvPr>
          <p:cNvSpPr/>
          <p:nvPr/>
        </p:nvSpPr>
        <p:spPr>
          <a:xfrm>
            <a:off x="251519" y="4413575"/>
            <a:ext cx="8208913" cy="72992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15000"/>
              </a:lnSpc>
              <a:spcAft>
                <a:spcPts val="800"/>
              </a:spcAft>
              <a:buNone/>
            </a:pPr>
            <a:r>
              <a:rPr lang="es-ES" sz="1200" kern="100" dirty="0">
                <a:effectLst/>
                <a:latin typeface="Calibri" panose="020F0502020204030204" pitchFamily="34" charset="0"/>
                <a:ea typeface="Calibri" panose="020F0502020204030204" pitchFamily="34" charset="0"/>
                <a:cs typeface="Times New Roman" panose="02020603050405020304" pitchFamily="18" charset="0"/>
              </a:rPr>
              <a:t>Se demuestra la efectividad de la APP TUCUVI en nuestra consulta de EPOC Grave, con un alto grado de respuesta, monitorización, seguimiento de nuestros pacientes evitando posibles agudizaciones y orientando en la toma de decisiones de nuestros planes de cuidados. </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TotalTime>
  <Words>243</Words>
  <Application>Microsoft Office PowerPoint</Application>
  <PresentationFormat>Presentación en pantalla (16:9)</PresentationFormat>
  <Paragraphs>16</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       Implementación de inteligencia virtual en una consulta de EPOC Grave. APP (TUCUVI).          Oliverio Ruiz Rodríguez, Carolina Fernández Hoene, María DoloresEncisoRivilla, Beatriz Carolina Gómez Hernández,Rosario RuizSerrano de la Espada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oliverio ruiz rodriguez</cp:lastModifiedBy>
  <cp:revision>5</cp:revision>
  <dcterms:created xsi:type="dcterms:W3CDTF">2025-10-16T09:08:13Z</dcterms:created>
  <dcterms:modified xsi:type="dcterms:W3CDTF">2026-02-26T10:35:54Z</dcterms:modified>
</cp:coreProperties>
</file>