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730" y="8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882620" y="411510"/>
            <a:ext cx="8229600" cy="857250"/>
          </a:xfrm>
        </p:spPr>
        <p:txBody>
          <a:bodyPr>
            <a:normAutofit fontScale="90000"/>
          </a:bodyPr>
          <a:lstStyle/>
          <a:p>
            <a:r>
              <a:rPr lang="es-ES" sz="2200" b="1" dirty="0"/>
              <a:t>USO DE PULSIOXIMETRÍA NOCTURNA EN PACIENTES EPOC PARA LA OPTIMIZACIÓN DE LA PRESCRIPCIÓN DE OXIGENOTERAPIA DOMICILIARIA EN EL HOSPITAL JUAN RAMÓN </a:t>
            </a:r>
            <a:r>
              <a:rPr lang="es-ES" sz="2200" b="1" dirty="0" smtClean="0"/>
              <a:t>JIMÉNEZ.</a:t>
            </a:r>
            <a:r>
              <a:rPr lang="es-ES" sz="2200" b="1" dirty="0"/>
              <a:t/>
            </a:r>
            <a:br>
              <a:rPr lang="es-ES" sz="2200" b="1" dirty="0"/>
            </a:br>
            <a:r>
              <a:rPr lang="es-ES" sz="1100" dirty="0"/>
              <a:t>S. González Gutiérrez, A. Rodríguez Cabrera, A.J. Ruíz Reina, J. Romero López, J. Hilares Vera, A.B. Rodríguez Gómez</a:t>
            </a:r>
            <a:br>
              <a:rPr lang="es-ES" sz="1100" dirty="0"/>
            </a:br>
            <a:endParaRPr lang="es-ES" sz="1100" dirty="0"/>
          </a:p>
        </p:txBody>
      </p:sp>
      <p:sp>
        <p:nvSpPr>
          <p:cNvPr id="5" name="Marcador de contenido 4"/>
          <p:cNvSpPr>
            <a:spLocks noGrp="1"/>
          </p:cNvSpPr>
          <p:nvPr>
            <p:ph idx="1"/>
          </p:nvPr>
        </p:nvSpPr>
        <p:spPr>
          <a:xfrm>
            <a:off x="539552" y="1722294"/>
            <a:ext cx="8280920" cy="705440"/>
          </a:xfrm>
          <a:solidFill>
            <a:schemeClr val="accent2">
              <a:lumMod val="20000"/>
              <a:lumOff val="80000"/>
            </a:schemeClr>
          </a:solidFill>
        </p:spPr>
        <p:txBody>
          <a:bodyPr>
            <a:noAutofit/>
          </a:bodyPr>
          <a:lstStyle/>
          <a:p>
            <a:pPr marL="0" indent="0">
              <a:buNone/>
            </a:pPr>
            <a:r>
              <a:rPr lang="es-ES" sz="1200" dirty="0"/>
              <a:t>La EPOC es de la enfermedades más prevalentes en </a:t>
            </a:r>
            <a:r>
              <a:rPr lang="es-ES" sz="1200" dirty="0" smtClean="0"/>
              <a:t>nuestra área. </a:t>
            </a:r>
            <a:r>
              <a:rPr lang="es-ES" sz="1200" dirty="0"/>
              <a:t>Una adecuada oxigenación </a:t>
            </a:r>
            <a:r>
              <a:rPr lang="es-ES" sz="1200" dirty="0" smtClean="0"/>
              <a:t>diurna no </a:t>
            </a:r>
            <a:r>
              <a:rPr lang="es-ES" sz="1200" dirty="0"/>
              <a:t>descarta </a:t>
            </a:r>
            <a:r>
              <a:rPr lang="es-ES" sz="1200" dirty="0" smtClean="0"/>
              <a:t>posibles desaturaciones </a:t>
            </a:r>
            <a:r>
              <a:rPr lang="es-ES" sz="1200" dirty="0"/>
              <a:t>nocturnas que pudieran justificar una mala evolución de la enfermedad, aumentando el riesgo a desarrollar otras patologías y aumentar el riesgo de mortalidad. </a:t>
            </a:r>
          </a:p>
        </p:txBody>
      </p:sp>
      <p:sp>
        <p:nvSpPr>
          <p:cNvPr id="6" name="CuadroTexto 5"/>
          <p:cNvSpPr txBox="1"/>
          <p:nvPr/>
        </p:nvSpPr>
        <p:spPr>
          <a:xfrm>
            <a:off x="539552" y="2858529"/>
            <a:ext cx="8280920" cy="461665"/>
          </a:xfrm>
          <a:prstGeom prst="rect">
            <a:avLst/>
          </a:prstGeom>
          <a:solidFill>
            <a:schemeClr val="accent2">
              <a:lumMod val="20000"/>
              <a:lumOff val="80000"/>
            </a:schemeClr>
          </a:solidFill>
        </p:spPr>
        <p:txBody>
          <a:bodyPr wrap="square" rtlCol="0">
            <a:spAutoFit/>
          </a:bodyPr>
          <a:lstStyle/>
          <a:p>
            <a:r>
              <a:rPr lang="es-ES" sz="1200" dirty="0"/>
              <a:t>V</a:t>
            </a:r>
            <a:r>
              <a:rPr lang="es-ES" sz="1200" dirty="0" smtClean="0"/>
              <a:t>alorar </a:t>
            </a:r>
            <a:r>
              <a:rPr lang="es-ES" sz="1200" dirty="0"/>
              <a:t>la </a:t>
            </a:r>
            <a:r>
              <a:rPr lang="es-ES" sz="1200" b="1" dirty="0"/>
              <a:t>necesidad de oxigenoterapia en pacientes EPOC con saturaciones diurnas entre 94- 90%, </a:t>
            </a:r>
            <a:r>
              <a:rPr lang="es-ES" sz="1200" dirty="0"/>
              <a:t>sin apnea del sueño, mediante el uso de la pulsioximetría nocturna</a:t>
            </a:r>
            <a:r>
              <a:rPr lang="es-ES" sz="1200" dirty="0" smtClean="0"/>
              <a:t>.</a:t>
            </a:r>
            <a:endParaRPr lang="es-ES" sz="1200" dirty="0"/>
          </a:p>
        </p:txBody>
      </p:sp>
      <p:sp>
        <p:nvSpPr>
          <p:cNvPr id="7" name="CuadroTexto 6"/>
          <p:cNvSpPr txBox="1"/>
          <p:nvPr/>
        </p:nvSpPr>
        <p:spPr>
          <a:xfrm>
            <a:off x="539552" y="1347614"/>
            <a:ext cx="1800200" cy="307777"/>
          </a:xfrm>
          <a:prstGeom prst="rect">
            <a:avLst/>
          </a:prstGeom>
          <a:noFill/>
          <a:ln w="28575">
            <a:solidFill>
              <a:schemeClr val="accent2"/>
            </a:solidFill>
          </a:ln>
        </p:spPr>
        <p:txBody>
          <a:bodyPr wrap="square" rtlCol="0">
            <a:spAutoFit/>
          </a:bodyPr>
          <a:lstStyle/>
          <a:p>
            <a:pPr algn="ctr"/>
            <a:r>
              <a:rPr lang="es-ES" sz="1400" dirty="0" smtClean="0"/>
              <a:t>INTRODUCCIÓN</a:t>
            </a:r>
            <a:endParaRPr lang="es-ES" sz="1400" dirty="0"/>
          </a:p>
        </p:txBody>
      </p:sp>
      <p:sp>
        <p:nvSpPr>
          <p:cNvPr id="8" name="CuadroTexto 7"/>
          <p:cNvSpPr txBox="1"/>
          <p:nvPr/>
        </p:nvSpPr>
        <p:spPr>
          <a:xfrm>
            <a:off x="539552" y="2494637"/>
            <a:ext cx="1800200" cy="307777"/>
          </a:xfrm>
          <a:prstGeom prst="rect">
            <a:avLst/>
          </a:prstGeom>
          <a:noFill/>
          <a:ln w="28575">
            <a:solidFill>
              <a:schemeClr val="accent2"/>
            </a:solidFill>
          </a:ln>
        </p:spPr>
        <p:txBody>
          <a:bodyPr wrap="square" rtlCol="0">
            <a:spAutoFit/>
          </a:bodyPr>
          <a:lstStyle/>
          <a:p>
            <a:pPr algn="ctr"/>
            <a:r>
              <a:rPr lang="es-ES" sz="1400" dirty="0" smtClean="0"/>
              <a:t>OBJETIVO</a:t>
            </a:r>
            <a:endParaRPr lang="es-ES" sz="1400" dirty="0"/>
          </a:p>
        </p:txBody>
      </p:sp>
      <p:sp>
        <p:nvSpPr>
          <p:cNvPr id="9" name="CuadroTexto 8"/>
          <p:cNvSpPr txBox="1"/>
          <p:nvPr/>
        </p:nvSpPr>
        <p:spPr>
          <a:xfrm>
            <a:off x="539552" y="3867894"/>
            <a:ext cx="1800200" cy="523220"/>
          </a:xfrm>
          <a:prstGeom prst="rect">
            <a:avLst/>
          </a:prstGeom>
          <a:noFill/>
          <a:ln w="28575">
            <a:solidFill>
              <a:schemeClr val="accent2"/>
            </a:solidFill>
          </a:ln>
        </p:spPr>
        <p:txBody>
          <a:bodyPr wrap="square" rtlCol="0">
            <a:spAutoFit/>
          </a:bodyPr>
          <a:lstStyle/>
          <a:p>
            <a:pPr algn="ctr"/>
            <a:r>
              <a:rPr lang="es-ES" sz="1400" dirty="0" smtClean="0"/>
              <a:t>MATERIAL Y MÉTODOS</a:t>
            </a:r>
            <a:endParaRPr lang="es-ES" sz="1400" dirty="0"/>
          </a:p>
        </p:txBody>
      </p:sp>
      <p:sp>
        <p:nvSpPr>
          <p:cNvPr id="10" name="CuadroTexto 9"/>
          <p:cNvSpPr txBox="1"/>
          <p:nvPr/>
        </p:nvSpPr>
        <p:spPr>
          <a:xfrm>
            <a:off x="2411760" y="3769897"/>
            <a:ext cx="2448272" cy="830997"/>
          </a:xfrm>
          <a:prstGeom prst="rect">
            <a:avLst/>
          </a:prstGeom>
          <a:solidFill>
            <a:schemeClr val="accent2">
              <a:lumMod val="20000"/>
              <a:lumOff val="80000"/>
            </a:schemeClr>
          </a:solidFill>
        </p:spPr>
        <p:txBody>
          <a:bodyPr wrap="square" rtlCol="0">
            <a:spAutoFit/>
          </a:bodyPr>
          <a:lstStyle/>
          <a:p>
            <a:r>
              <a:rPr lang="es-ES" sz="1200" dirty="0" smtClean="0"/>
              <a:t>Estudio descriptivo y comparativo.</a:t>
            </a:r>
          </a:p>
          <a:p>
            <a:r>
              <a:rPr lang="es-ES" sz="1200" dirty="0" smtClean="0"/>
              <a:t>19 pacientes EPOC.</a:t>
            </a:r>
          </a:p>
          <a:p>
            <a:r>
              <a:rPr lang="es-ES" sz="1200" dirty="0" smtClean="0"/>
              <a:t>SaO2 media 94-90%.</a:t>
            </a:r>
          </a:p>
          <a:p>
            <a:r>
              <a:rPr lang="es-ES" sz="1200" dirty="0" smtClean="0"/>
              <a:t>Consultas EPOC Abril 25- Octubre 25</a:t>
            </a:r>
            <a:endParaRPr lang="es-ES" sz="1200" dirty="0"/>
          </a:p>
        </p:txBody>
      </p:sp>
      <p:sp>
        <p:nvSpPr>
          <p:cNvPr id="11" name="CuadroTexto 10"/>
          <p:cNvSpPr txBox="1"/>
          <p:nvPr/>
        </p:nvSpPr>
        <p:spPr>
          <a:xfrm>
            <a:off x="5532372" y="3403322"/>
            <a:ext cx="3288100" cy="646331"/>
          </a:xfrm>
          <a:prstGeom prst="rect">
            <a:avLst/>
          </a:prstGeom>
          <a:solidFill>
            <a:schemeClr val="accent3">
              <a:lumMod val="20000"/>
              <a:lumOff val="80000"/>
            </a:schemeClr>
          </a:solidFill>
        </p:spPr>
        <p:txBody>
          <a:bodyPr wrap="square" rtlCol="0">
            <a:spAutoFit/>
          </a:bodyPr>
          <a:lstStyle/>
          <a:p>
            <a:pPr marL="285750" indent="-285750">
              <a:buFont typeface="Arial" panose="020B0604020202020204" pitchFamily="34" charset="0"/>
              <a:buChar char="•"/>
            </a:pPr>
            <a:r>
              <a:rPr lang="es-ES" sz="1200" u="sng" dirty="0" smtClean="0"/>
              <a:t>Pulsioximetría</a:t>
            </a:r>
            <a:endParaRPr lang="es-ES" sz="1200" u="sng" dirty="0"/>
          </a:p>
          <a:p>
            <a:pPr marL="742950" lvl="1" indent="-285750">
              <a:buFont typeface="Arial" panose="020B0604020202020204" pitchFamily="34" charset="0"/>
              <a:buChar char="•"/>
            </a:pPr>
            <a:r>
              <a:rPr lang="es-ES" sz="1200" dirty="0" smtClean="0"/>
              <a:t>Desaturadores: CT90&gt; 30%</a:t>
            </a:r>
          </a:p>
          <a:p>
            <a:pPr marL="742950" lvl="1" indent="-285750">
              <a:buFont typeface="Arial" panose="020B0604020202020204" pitchFamily="34" charset="0"/>
              <a:buChar char="•"/>
            </a:pPr>
            <a:r>
              <a:rPr lang="es-ES" sz="1200" dirty="0" smtClean="0"/>
              <a:t>No desaturadores: CT90 &lt; 30%</a:t>
            </a:r>
          </a:p>
        </p:txBody>
      </p:sp>
      <p:cxnSp>
        <p:nvCxnSpPr>
          <p:cNvPr id="13" name="Conector angular 12"/>
          <p:cNvCxnSpPr/>
          <p:nvPr/>
        </p:nvCxnSpPr>
        <p:spPr>
          <a:xfrm flipV="1">
            <a:off x="4211960" y="3512504"/>
            <a:ext cx="1332148" cy="566251"/>
          </a:xfrm>
          <a:prstGeom prst="bentConnector3">
            <a:avLst>
              <a:gd name="adj1" fmla="val 50000"/>
            </a:avLst>
          </a:prstGeom>
          <a:ln w="28575">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CuadroTexto 19"/>
          <p:cNvSpPr txBox="1"/>
          <p:nvPr/>
        </p:nvSpPr>
        <p:spPr>
          <a:xfrm>
            <a:off x="6480212" y="4049653"/>
            <a:ext cx="1728192" cy="1015663"/>
          </a:xfrm>
          <a:prstGeom prst="rect">
            <a:avLst/>
          </a:prstGeom>
          <a:noFill/>
        </p:spPr>
        <p:txBody>
          <a:bodyPr wrap="square" rtlCol="0">
            <a:spAutoFit/>
          </a:bodyPr>
          <a:lstStyle/>
          <a:p>
            <a:r>
              <a:rPr lang="es-ES" sz="1000" dirty="0" smtClean="0"/>
              <a:t>Agudizaciones.</a:t>
            </a:r>
          </a:p>
          <a:p>
            <a:r>
              <a:rPr lang="es-ES" sz="1000" dirty="0"/>
              <a:t>I</a:t>
            </a:r>
            <a:r>
              <a:rPr lang="es-ES" sz="1000" dirty="0" smtClean="0"/>
              <a:t>ngresos hospitalarios.</a:t>
            </a:r>
          </a:p>
          <a:p>
            <a:r>
              <a:rPr lang="es-ES" sz="1000" dirty="0"/>
              <a:t>C</a:t>
            </a:r>
            <a:r>
              <a:rPr lang="es-ES" sz="1000" dirty="0" smtClean="0"/>
              <a:t>lasificación GesEPOC.</a:t>
            </a:r>
          </a:p>
          <a:p>
            <a:r>
              <a:rPr lang="es-ES" sz="1000" dirty="0"/>
              <a:t>G</a:t>
            </a:r>
            <a:r>
              <a:rPr lang="es-ES" sz="1000" dirty="0" smtClean="0"/>
              <a:t>rado </a:t>
            </a:r>
            <a:r>
              <a:rPr lang="es-ES" sz="1000" dirty="0"/>
              <a:t>de </a:t>
            </a:r>
            <a:r>
              <a:rPr lang="es-ES" sz="1000" dirty="0" smtClean="0"/>
              <a:t>control.</a:t>
            </a:r>
          </a:p>
          <a:p>
            <a:r>
              <a:rPr lang="es-ES" sz="1000" dirty="0" smtClean="0"/>
              <a:t>Función respiratoria. </a:t>
            </a:r>
          </a:p>
          <a:p>
            <a:r>
              <a:rPr lang="es-ES" sz="1000" dirty="0" smtClean="0"/>
              <a:t>Escala BODEx.</a:t>
            </a:r>
            <a:endParaRPr lang="es-ES" sz="1000" dirty="0"/>
          </a:p>
        </p:txBody>
      </p:sp>
      <p:sp>
        <p:nvSpPr>
          <p:cNvPr id="21" name="CuadroTexto 20"/>
          <p:cNvSpPr txBox="1"/>
          <p:nvPr/>
        </p:nvSpPr>
        <p:spPr>
          <a:xfrm>
            <a:off x="5544108" y="4391114"/>
            <a:ext cx="612068" cy="276999"/>
          </a:xfrm>
          <a:prstGeom prst="rect">
            <a:avLst/>
          </a:prstGeom>
          <a:solidFill>
            <a:schemeClr val="accent3">
              <a:lumMod val="20000"/>
              <a:lumOff val="80000"/>
            </a:schemeClr>
          </a:solidFill>
        </p:spPr>
        <p:txBody>
          <a:bodyPr wrap="square" rtlCol="0">
            <a:spAutoFit/>
          </a:bodyPr>
          <a:lstStyle/>
          <a:p>
            <a:pPr algn="ctr"/>
            <a:r>
              <a:rPr lang="es-ES" sz="1200" b="1" dirty="0" smtClean="0"/>
              <a:t>CT90</a:t>
            </a:r>
            <a:endParaRPr lang="es-ES" sz="1200" b="1" dirty="0"/>
          </a:p>
        </p:txBody>
      </p:sp>
      <p:sp>
        <p:nvSpPr>
          <p:cNvPr id="22" name="Abrir llave 21"/>
          <p:cNvSpPr/>
          <p:nvPr/>
        </p:nvSpPr>
        <p:spPr>
          <a:xfrm>
            <a:off x="6228184" y="4078755"/>
            <a:ext cx="216024" cy="941267"/>
          </a:xfrm>
          <a:prstGeom prst="leftBrac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403648" y="267494"/>
            <a:ext cx="1800200" cy="307777"/>
          </a:xfrm>
          <a:prstGeom prst="rect">
            <a:avLst/>
          </a:prstGeom>
          <a:noFill/>
          <a:ln w="28575">
            <a:solidFill>
              <a:schemeClr val="accent2"/>
            </a:solidFill>
          </a:ln>
        </p:spPr>
        <p:txBody>
          <a:bodyPr wrap="square" rtlCol="0">
            <a:spAutoFit/>
          </a:bodyPr>
          <a:lstStyle/>
          <a:p>
            <a:pPr algn="ctr"/>
            <a:r>
              <a:rPr lang="es-ES" sz="1400" dirty="0" smtClean="0"/>
              <a:t>RESULTADOS</a:t>
            </a:r>
            <a:endParaRPr lang="es-ES" sz="1400" dirty="0"/>
          </a:p>
        </p:txBody>
      </p:sp>
      <p:sp>
        <p:nvSpPr>
          <p:cNvPr id="3" name="CuadroTexto 2"/>
          <p:cNvSpPr txBox="1"/>
          <p:nvPr/>
        </p:nvSpPr>
        <p:spPr>
          <a:xfrm>
            <a:off x="275692" y="3939902"/>
            <a:ext cx="1800200" cy="307777"/>
          </a:xfrm>
          <a:prstGeom prst="rect">
            <a:avLst/>
          </a:prstGeom>
          <a:noFill/>
          <a:ln w="28575">
            <a:solidFill>
              <a:schemeClr val="accent2"/>
            </a:solidFill>
          </a:ln>
        </p:spPr>
        <p:txBody>
          <a:bodyPr wrap="square" rtlCol="0">
            <a:spAutoFit/>
          </a:bodyPr>
          <a:lstStyle/>
          <a:p>
            <a:pPr algn="ctr"/>
            <a:r>
              <a:rPr lang="es-ES" sz="1400" dirty="0" smtClean="0"/>
              <a:t>CONCLUSIONES</a:t>
            </a:r>
            <a:endParaRPr lang="es-ES" sz="1400" dirty="0"/>
          </a:p>
        </p:txBody>
      </p:sp>
      <p:graphicFrame>
        <p:nvGraphicFramePr>
          <p:cNvPr id="4" name="Tabla 3"/>
          <p:cNvGraphicFramePr>
            <a:graphicFrameLocks noGrp="1"/>
          </p:cNvGraphicFramePr>
          <p:nvPr>
            <p:extLst>
              <p:ext uri="{D42A27DB-BD31-4B8C-83A1-F6EECF244321}">
                <p14:modId xmlns:p14="http://schemas.microsoft.com/office/powerpoint/2010/main" val="3129555034"/>
              </p:ext>
            </p:extLst>
          </p:nvPr>
        </p:nvGraphicFramePr>
        <p:xfrm>
          <a:off x="1175792" y="600789"/>
          <a:ext cx="4056112" cy="2632608"/>
        </p:xfrm>
        <a:graphic>
          <a:graphicData uri="http://schemas.openxmlformats.org/drawingml/2006/table">
            <a:tbl>
              <a:tblPr firstRow="1" bandRow="1">
                <a:tableStyleId>{C083E6E3-FA7D-4D7B-A595-EF9225AFEA82}</a:tableStyleId>
              </a:tblPr>
              <a:tblGrid>
                <a:gridCol w="1679848">
                  <a:extLst>
                    <a:ext uri="{9D8B030D-6E8A-4147-A177-3AD203B41FA5}">
                      <a16:colId xmlns:a16="http://schemas.microsoft.com/office/drawing/2014/main" val="1428296412"/>
                    </a:ext>
                  </a:extLst>
                </a:gridCol>
                <a:gridCol w="2376264">
                  <a:extLst>
                    <a:ext uri="{9D8B030D-6E8A-4147-A177-3AD203B41FA5}">
                      <a16:colId xmlns:a16="http://schemas.microsoft.com/office/drawing/2014/main" val="3997594008"/>
                    </a:ext>
                  </a:extLst>
                </a:gridCol>
              </a:tblGrid>
              <a:tr h="339056">
                <a:tc>
                  <a:txBody>
                    <a:bodyPr/>
                    <a:lstStyle/>
                    <a:p>
                      <a:r>
                        <a:rPr lang="es-ES" sz="1100" b="0" dirty="0" smtClean="0"/>
                        <a:t>Sexo</a:t>
                      </a:r>
                      <a:endParaRPr lang="es-ES" sz="1100" b="0" dirty="0"/>
                    </a:p>
                  </a:txBody>
                  <a:tcPr/>
                </a:tc>
                <a:tc>
                  <a:txBody>
                    <a:bodyPr/>
                    <a:lstStyle/>
                    <a:p>
                      <a:r>
                        <a:rPr lang="es-ES" sz="1100" b="0" dirty="0" smtClean="0"/>
                        <a:t> 73,7%</a:t>
                      </a:r>
                      <a:r>
                        <a:rPr lang="es-ES" sz="1100" b="0" baseline="0" dirty="0" smtClean="0"/>
                        <a:t> Varones</a:t>
                      </a:r>
                      <a:endParaRPr lang="es-ES" sz="1100" b="0" dirty="0"/>
                    </a:p>
                  </a:txBody>
                  <a:tcPr/>
                </a:tc>
                <a:extLst>
                  <a:ext uri="{0D108BD9-81ED-4DB2-BD59-A6C34878D82A}">
                    <a16:rowId xmlns:a16="http://schemas.microsoft.com/office/drawing/2014/main" val="1217732202"/>
                  </a:ext>
                </a:extLst>
              </a:tr>
              <a:tr h="339056">
                <a:tc>
                  <a:txBody>
                    <a:bodyPr/>
                    <a:lstStyle/>
                    <a:p>
                      <a:r>
                        <a:rPr lang="es-ES" sz="1100" dirty="0" smtClean="0"/>
                        <a:t>Edad media</a:t>
                      </a:r>
                      <a:endParaRPr lang="es-ES" sz="1100" dirty="0"/>
                    </a:p>
                  </a:txBody>
                  <a:tcPr/>
                </a:tc>
                <a:tc>
                  <a:txBody>
                    <a:bodyPr/>
                    <a:lstStyle/>
                    <a:p>
                      <a:r>
                        <a:rPr lang="es-ES" sz="1100" dirty="0" smtClean="0"/>
                        <a:t>73 años</a:t>
                      </a:r>
                      <a:endParaRPr lang="es-ES" sz="1100" dirty="0"/>
                    </a:p>
                  </a:txBody>
                  <a:tcPr/>
                </a:tc>
                <a:extLst>
                  <a:ext uri="{0D108BD9-81ED-4DB2-BD59-A6C34878D82A}">
                    <a16:rowId xmlns:a16="http://schemas.microsoft.com/office/drawing/2014/main" val="377577187"/>
                  </a:ext>
                </a:extLst>
              </a:tr>
              <a:tr h="543419">
                <a:tc>
                  <a:txBody>
                    <a:bodyPr/>
                    <a:lstStyle/>
                    <a:p>
                      <a:r>
                        <a:rPr lang="es-ES" sz="1100" dirty="0" smtClean="0"/>
                        <a:t>Tabaquismo</a:t>
                      </a:r>
                      <a:endParaRPr lang="es-ES" sz="1100" dirty="0"/>
                    </a:p>
                  </a:txBody>
                  <a:tcPr/>
                </a:tc>
                <a:tc>
                  <a:txBody>
                    <a:bodyPr/>
                    <a:lstStyle/>
                    <a:p>
                      <a:r>
                        <a:rPr lang="es-ES" sz="1100" dirty="0" smtClean="0"/>
                        <a:t>44,4% Exfumadores</a:t>
                      </a:r>
                    </a:p>
                    <a:p>
                      <a:r>
                        <a:rPr lang="es-ES" sz="1100" dirty="0" smtClean="0"/>
                        <a:t>39%</a:t>
                      </a:r>
                      <a:r>
                        <a:rPr lang="es-ES" sz="1100" baseline="0" dirty="0" smtClean="0"/>
                        <a:t> Fumadores. </a:t>
                      </a:r>
                    </a:p>
                    <a:p>
                      <a:r>
                        <a:rPr lang="es-ES" sz="1100" baseline="0" dirty="0" smtClean="0"/>
                        <a:t>16% No fumadores.</a:t>
                      </a:r>
                      <a:endParaRPr lang="es-ES" sz="1100" dirty="0"/>
                    </a:p>
                  </a:txBody>
                  <a:tcPr/>
                </a:tc>
                <a:extLst>
                  <a:ext uri="{0D108BD9-81ED-4DB2-BD59-A6C34878D82A}">
                    <a16:rowId xmlns:a16="http://schemas.microsoft.com/office/drawing/2014/main" val="1571521977"/>
                  </a:ext>
                </a:extLst>
              </a:tr>
              <a:tr h="543419">
                <a:tc>
                  <a:txBody>
                    <a:bodyPr/>
                    <a:lstStyle/>
                    <a:p>
                      <a:r>
                        <a:rPr lang="es-ES" sz="1100" dirty="0" smtClean="0"/>
                        <a:t>GesEPOC</a:t>
                      </a:r>
                      <a:endParaRPr lang="es-ES" sz="1100" dirty="0"/>
                    </a:p>
                  </a:txBody>
                  <a:tcPr/>
                </a:tc>
                <a:tc>
                  <a:txBody>
                    <a:bodyPr/>
                    <a:lstStyle/>
                    <a:p>
                      <a:r>
                        <a:rPr lang="es-ES" sz="1100" dirty="0" smtClean="0"/>
                        <a:t>32% Alto riesgo no agudizador</a:t>
                      </a:r>
                    </a:p>
                    <a:p>
                      <a:r>
                        <a:rPr lang="es-ES" sz="1100" dirty="0" smtClean="0"/>
                        <a:t>47%</a:t>
                      </a:r>
                      <a:r>
                        <a:rPr lang="es-ES" sz="1100" baseline="0" dirty="0" smtClean="0"/>
                        <a:t> Alto riesgo agudizador</a:t>
                      </a:r>
                    </a:p>
                    <a:p>
                      <a:r>
                        <a:rPr lang="es-ES" sz="1100" baseline="0" dirty="0" smtClean="0"/>
                        <a:t>16% Bajo riesgo</a:t>
                      </a:r>
                      <a:endParaRPr lang="es-ES" sz="1100" dirty="0"/>
                    </a:p>
                  </a:txBody>
                  <a:tcPr/>
                </a:tc>
                <a:extLst>
                  <a:ext uri="{0D108BD9-81ED-4DB2-BD59-A6C34878D82A}">
                    <a16:rowId xmlns:a16="http://schemas.microsoft.com/office/drawing/2014/main" val="1482039885"/>
                  </a:ext>
                </a:extLst>
              </a:tr>
              <a:tr h="339056">
                <a:tc>
                  <a:txBody>
                    <a:bodyPr/>
                    <a:lstStyle/>
                    <a:p>
                      <a:r>
                        <a:rPr lang="es-ES" sz="1100" dirty="0" smtClean="0"/>
                        <a:t>Presencia de enfisema</a:t>
                      </a:r>
                      <a:r>
                        <a:rPr lang="es-ES" sz="1100" baseline="0" dirty="0" smtClean="0"/>
                        <a:t> </a:t>
                      </a:r>
                      <a:endParaRPr lang="es-ES" sz="1100" dirty="0"/>
                    </a:p>
                  </a:txBody>
                  <a:tcPr/>
                </a:tc>
                <a:tc>
                  <a:txBody>
                    <a:bodyPr/>
                    <a:lstStyle/>
                    <a:p>
                      <a:r>
                        <a:rPr lang="es-ES" sz="1100" dirty="0" smtClean="0"/>
                        <a:t>90%</a:t>
                      </a:r>
                      <a:endParaRPr lang="es-ES" sz="1100" dirty="0"/>
                    </a:p>
                  </a:txBody>
                  <a:tcPr/>
                </a:tc>
                <a:extLst>
                  <a:ext uri="{0D108BD9-81ED-4DB2-BD59-A6C34878D82A}">
                    <a16:rowId xmlns:a16="http://schemas.microsoft.com/office/drawing/2014/main" val="2233860291"/>
                  </a:ext>
                </a:extLst>
              </a:tr>
              <a:tr h="339056">
                <a:tc>
                  <a:txBody>
                    <a:bodyPr/>
                    <a:lstStyle/>
                    <a:p>
                      <a:r>
                        <a:rPr lang="es-ES" sz="1100" dirty="0" smtClean="0"/>
                        <a:t>Exacerbaciones </a:t>
                      </a:r>
                      <a:endParaRPr lang="es-ES" sz="1100" dirty="0"/>
                    </a:p>
                  </a:txBody>
                  <a:tcPr/>
                </a:tc>
                <a:tc>
                  <a:txBody>
                    <a:bodyPr/>
                    <a:lstStyle/>
                    <a:p>
                      <a:r>
                        <a:rPr lang="es-ES" sz="1100" dirty="0" smtClean="0"/>
                        <a:t>63,2% pacientes exacerbadores (47%</a:t>
                      </a:r>
                      <a:r>
                        <a:rPr lang="es-ES" sz="1100" baseline="0" dirty="0" smtClean="0"/>
                        <a:t> requirió ingreso el año previo)</a:t>
                      </a:r>
                      <a:endParaRPr lang="es-ES" sz="1100" dirty="0"/>
                    </a:p>
                  </a:txBody>
                  <a:tcPr/>
                </a:tc>
                <a:extLst>
                  <a:ext uri="{0D108BD9-81ED-4DB2-BD59-A6C34878D82A}">
                    <a16:rowId xmlns:a16="http://schemas.microsoft.com/office/drawing/2014/main" val="661367087"/>
                  </a:ext>
                </a:extLst>
              </a:tr>
            </a:tbl>
          </a:graphicData>
        </a:graphic>
      </p:graphicFrame>
      <p:sp>
        <p:nvSpPr>
          <p:cNvPr id="5" name="CuadroTexto 4"/>
          <p:cNvSpPr txBox="1"/>
          <p:nvPr/>
        </p:nvSpPr>
        <p:spPr>
          <a:xfrm>
            <a:off x="5580112" y="267494"/>
            <a:ext cx="3240360" cy="1384995"/>
          </a:xfrm>
          <a:prstGeom prst="rect">
            <a:avLst/>
          </a:prstGeom>
          <a:noFill/>
          <a:ln w="38100">
            <a:solidFill>
              <a:schemeClr val="accent2"/>
            </a:solidFill>
          </a:ln>
        </p:spPr>
        <p:txBody>
          <a:bodyPr wrap="square" rtlCol="0">
            <a:spAutoFit/>
          </a:bodyPr>
          <a:lstStyle/>
          <a:p>
            <a:pPr marL="171450" indent="-171450">
              <a:buFont typeface="Arial" panose="020B0604020202020204" pitchFamily="34" charset="0"/>
              <a:buChar char="•"/>
            </a:pPr>
            <a:r>
              <a:rPr lang="es-ES" sz="1200" dirty="0" smtClean="0"/>
              <a:t>FEV1 (mediana): 61%</a:t>
            </a:r>
          </a:p>
          <a:p>
            <a:pPr marL="171450" indent="-171450">
              <a:buFont typeface="Arial" panose="020B0604020202020204" pitchFamily="34" charset="0"/>
              <a:buChar char="•"/>
            </a:pPr>
            <a:r>
              <a:rPr lang="es-ES" sz="1200" dirty="0" smtClean="0"/>
              <a:t>DLCO (mediana): 56%</a:t>
            </a:r>
          </a:p>
          <a:p>
            <a:pPr marL="171450" indent="-171450">
              <a:buFont typeface="Arial" panose="020B0604020202020204" pitchFamily="34" charset="0"/>
              <a:buChar char="•"/>
            </a:pPr>
            <a:r>
              <a:rPr lang="es-ES" sz="1200" dirty="0" smtClean="0"/>
              <a:t>SaO2 diurna (mediana, pulsioximetría): 93%</a:t>
            </a:r>
          </a:p>
          <a:p>
            <a:pPr marL="171450" indent="-171450">
              <a:buFont typeface="Arial" panose="020B0604020202020204" pitchFamily="34" charset="0"/>
              <a:buChar char="•"/>
            </a:pPr>
            <a:r>
              <a:rPr lang="es-ES" sz="1200" dirty="0" smtClean="0"/>
              <a:t>CT90: 29%</a:t>
            </a:r>
          </a:p>
          <a:p>
            <a:pPr marL="171450" indent="-171450">
              <a:buFont typeface="Arial" panose="020B0604020202020204" pitchFamily="34" charset="0"/>
              <a:buChar char="•"/>
            </a:pPr>
            <a:r>
              <a:rPr lang="es-ES" sz="1200" dirty="0" smtClean="0"/>
              <a:t>SaO2 media 90%</a:t>
            </a:r>
          </a:p>
          <a:p>
            <a:pPr marL="171450" indent="-171450">
              <a:buFont typeface="Arial" panose="020B0604020202020204" pitchFamily="34" charset="0"/>
              <a:buChar char="•"/>
            </a:pPr>
            <a:r>
              <a:rPr lang="es-ES" sz="1200" dirty="0" smtClean="0"/>
              <a:t>ID4: 4 </a:t>
            </a:r>
          </a:p>
          <a:p>
            <a:pPr marL="171450" indent="-171450">
              <a:buFont typeface="Arial" panose="020B0604020202020204" pitchFamily="34" charset="0"/>
              <a:buChar char="•"/>
            </a:pPr>
            <a:r>
              <a:rPr lang="es-ES" sz="1200" dirty="0" smtClean="0"/>
              <a:t>47% desaturadores </a:t>
            </a:r>
            <a:r>
              <a:rPr lang="es-ES" sz="1200" dirty="0" smtClean="0">
                <a:sym typeface="Wingdings" panose="05000000000000000000" pitchFamily="2" charset="2"/>
              </a:rPr>
              <a:t> </a:t>
            </a:r>
            <a:r>
              <a:rPr lang="es-ES" sz="1200" dirty="0" smtClean="0"/>
              <a:t>50% mal control EPOC</a:t>
            </a:r>
          </a:p>
        </p:txBody>
      </p:sp>
      <p:sp>
        <p:nvSpPr>
          <p:cNvPr id="6" name="CuadroTexto 5"/>
          <p:cNvSpPr txBox="1"/>
          <p:nvPr/>
        </p:nvSpPr>
        <p:spPr>
          <a:xfrm>
            <a:off x="5580112" y="2367077"/>
            <a:ext cx="3240360" cy="830997"/>
          </a:xfrm>
          <a:prstGeom prst="rect">
            <a:avLst/>
          </a:prstGeom>
          <a:noFill/>
          <a:ln w="38100">
            <a:solidFill>
              <a:schemeClr val="accent3">
                <a:lumMod val="75000"/>
              </a:schemeClr>
            </a:solidFill>
          </a:ln>
        </p:spPr>
        <p:txBody>
          <a:bodyPr wrap="square" rtlCol="0">
            <a:spAutoFit/>
          </a:bodyPr>
          <a:lstStyle/>
          <a:p>
            <a:pPr algn="ctr"/>
            <a:r>
              <a:rPr lang="es-ES" sz="1200" b="1" dirty="0" smtClean="0"/>
              <a:t>No diferencias significativas entre desaturadores y no desaturadores en lo que respecta a agudizaciones, ingresos hospitalarios, función pulmonar ni en el BODEX.</a:t>
            </a:r>
          </a:p>
        </p:txBody>
      </p:sp>
      <p:sp>
        <p:nvSpPr>
          <p:cNvPr id="7" name="CuadroTexto 6"/>
          <p:cNvSpPr txBox="1"/>
          <p:nvPr/>
        </p:nvSpPr>
        <p:spPr>
          <a:xfrm>
            <a:off x="2123729" y="3462849"/>
            <a:ext cx="6336704" cy="1569660"/>
          </a:xfrm>
          <a:prstGeom prst="rect">
            <a:avLst/>
          </a:prstGeom>
          <a:noFill/>
          <a:ln w="38100">
            <a:solidFill>
              <a:schemeClr val="tx1"/>
            </a:solidFill>
          </a:ln>
        </p:spPr>
        <p:txBody>
          <a:bodyPr wrap="square" rtlCol="0">
            <a:spAutoFit/>
          </a:bodyPr>
          <a:lstStyle/>
          <a:p>
            <a:pPr marL="171450" indent="-171450">
              <a:buFont typeface="Arial" panose="020B0604020202020204" pitchFamily="34" charset="0"/>
              <a:buChar char="•"/>
            </a:pPr>
            <a:r>
              <a:rPr lang="es-ES" sz="1200" dirty="0" smtClean="0"/>
              <a:t>La </a:t>
            </a:r>
            <a:r>
              <a:rPr lang="es-ES" sz="1200" dirty="0" err="1"/>
              <a:t>desaturación</a:t>
            </a:r>
            <a:r>
              <a:rPr lang="es-ES" sz="1200" dirty="0"/>
              <a:t> nocturna es frecuente en pacientes con EPOC y saturación diurna entre 90–94%, detectándose en casi la mitad de la muestra.</a:t>
            </a:r>
          </a:p>
          <a:p>
            <a:pPr marL="171450" indent="-171450">
              <a:buFont typeface="Arial" panose="020B0604020202020204" pitchFamily="34" charset="0"/>
              <a:buChar char="•"/>
            </a:pPr>
            <a:r>
              <a:rPr lang="es-ES" sz="1200" dirty="0"/>
              <a:t>En nuestro estudio, la presencia de </a:t>
            </a:r>
            <a:r>
              <a:rPr lang="es-ES" sz="1200" dirty="0" err="1"/>
              <a:t>desaturación</a:t>
            </a:r>
            <a:r>
              <a:rPr lang="es-ES" sz="1200" dirty="0"/>
              <a:t> nocturna (CT90&gt;30%) no se asoció de forma significativa con mayor número de agudizaciones, ingresos hospitalarios, deterioro funcional ni peor puntuación en </a:t>
            </a:r>
            <a:r>
              <a:rPr lang="es-ES" sz="1200" dirty="0" err="1"/>
              <a:t>BODEx</a:t>
            </a:r>
            <a:r>
              <a:rPr lang="es-ES" sz="1200" dirty="0"/>
              <a:t>.</a:t>
            </a:r>
          </a:p>
          <a:p>
            <a:pPr marL="171450" indent="-171450">
              <a:buFont typeface="Arial" panose="020B0604020202020204" pitchFamily="34" charset="0"/>
              <a:buChar char="•"/>
            </a:pPr>
            <a:r>
              <a:rPr lang="es-ES" sz="1200" dirty="0"/>
              <a:t>Estos resultados sugieren que la utilidad de la pulsioximetría nocturna como herramienta pronóstica o para guiar la indicación de oxigenoterapia domiciliaria en este perfil de pacientes es limitada, siendo necesarios estudios con mayor tamaño </a:t>
            </a:r>
            <a:r>
              <a:rPr lang="es-ES" sz="1200" dirty="0" err="1"/>
              <a:t>muestral</a:t>
            </a:r>
            <a:r>
              <a:rPr lang="es-ES" sz="1200" dirty="0"/>
              <a:t>.</a:t>
            </a:r>
          </a:p>
        </p:txBody>
      </p:sp>
      <p:sp>
        <p:nvSpPr>
          <p:cNvPr id="8" name="Flecha abajo 7"/>
          <p:cNvSpPr/>
          <p:nvPr/>
        </p:nvSpPr>
        <p:spPr>
          <a:xfrm>
            <a:off x="7020272" y="1812691"/>
            <a:ext cx="360040"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374</Words>
  <Application>Microsoft Office PowerPoint</Application>
  <PresentationFormat>Presentación en pantalla (16:9)</PresentationFormat>
  <Paragraphs>49</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Wingdings</vt:lpstr>
      <vt:lpstr>Tema de Office</vt:lpstr>
      <vt:lpstr>USO DE PULSIOXIMETRÍA NOCTURNA EN PACIENTES EPOC PARA LA OPTIMIZACIÓN DE LA PRESCRIPCIÓN DE OXIGENOTERAPIA DOMICILIARIA EN EL HOSPITAL JUAN RAMÓN JIMÉNEZ. S. González Gutiérrez, A. Rodríguez Cabrera, A.J. Ruíz Reina, J. Romero López, J. Hilares Vera, A.B. Rodríguez Gómez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Sara González</cp:lastModifiedBy>
  <cp:revision>12</cp:revision>
  <dcterms:created xsi:type="dcterms:W3CDTF">2025-10-16T09:08:13Z</dcterms:created>
  <dcterms:modified xsi:type="dcterms:W3CDTF">2026-03-01T21:10:28Z</dcterms:modified>
</cp:coreProperties>
</file>