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y="5143500" cx="9144000"/>
  <p:notesSz cx="6858000" cy="9144000"/>
  <p:embeddedFontLst>
    <p:embeddedFont>
      <p:font typeface="Proxima Nova"/>
      <p:regular r:id="rId18"/>
      <p:bold r:id="rId19"/>
      <p:italic r:id="rId20"/>
      <p:boldItalic r:id="rId21"/>
    </p:embeddedFont>
    <p:embeddedFont>
      <p:font typeface="Roboto"/>
      <p:regular r:id="rId22"/>
      <p:bold r:id="rId23"/>
      <p:italic r:id="rId24"/>
      <p:boldItalic r:id="rId25"/>
    </p:embeddedFont>
    <p:embeddedFont>
      <p:font typeface="Tahoma"/>
      <p:regular r:id="rId26"/>
      <p:bold r:id="rId27"/>
    </p:embeddedFont>
    <p:embeddedFont>
      <p:font typeface="Alfa Slab One"/>
      <p:regular r:id="rId2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BFD8C695-1CED-453E-AAC4-1FB904FB9E2C}">
  <a:tblStyle styleId="{BFD8C695-1CED-453E-AAC4-1FB904FB9E2C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ProximaNova-italic.fntdata"/><Relationship Id="rId22" Type="http://schemas.openxmlformats.org/officeDocument/2006/relationships/font" Target="fonts/Roboto-regular.fntdata"/><Relationship Id="rId21" Type="http://schemas.openxmlformats.org/officeDocument/2006/relationships/font" Target="fonts/ProximaNova-boldItalic.fntdata"/><Relationship Id="rId24" Type="http://schemas.openxmlformats.org/officeDocument/2006/relationships/font" Target="fonts/Roboto-italic.fntdata"/><Relationship Id="rId23" Type="http://schemas.openxmlformats.org/officeDocument/2006/relationships/font" Target="fonts/Roboto-bold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font" Target="fonts/Tahoma-regular.fntdata"/><Relationship Id="rId25" Type="http://schemas.openxmlformats.org/officeDocument/2006/relationships/font" Target="fonts/Roboto-boldItalic.fntdata"/><Relationship Id="rId28" Type="http://schemas.openxmlformats.org/officeDocument/2006/relationships/font" Target="fonts/AlfaSlabOne-regular.fntdata"/><Relationship Id="rId27" Type="http://schemas.openxmlformats.org/officeDocument/2006/relationships/font" Target="fonts/Tahoma-bold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font" Target="fonts/ProximaNova-bold.fntdata"/><Relationship Id="rId18" Type="http://schemas.openxmlformats.org/officeDocument/2006/relationships/font" Target="fonts/ProximaNova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" name="Google Shape;54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3348ec1b9a9_0_3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3348ec1b9a9_0_3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Tradicionalmente el manejo de pacientes con EPOC se ha basado en: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➔ Control sintomático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➔ Mejora de la capacidad funcional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● Sería importante la búsqueda de marcadores que puedan predecir la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evolución de esta patología, como parámetros visibles a la hora de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realizar distintas pruebas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3348ec1b9a9_0_4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3348ec1b9a9_0_4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3348ec1b9a9_0_4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Google Shape;74;g3348ec1b9a9_0_4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3348ec1b9a9_0_4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3348ec1b9a9_0_4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3348ec1b9a9_0_4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3348ec1b9a9_0_4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386902d8fc9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386902d8fc9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39700" marR="139700" rtl="0" algn="l">
              <a:lnSpc>
                <a:spcPct val="1625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en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"Como observamos, el espectro antibiótico refleja la dualidad del paciente con neumonía en nuestro medio: la mitad recibió cefalosporinas parenterales por gravedad, mientras que el uso significativo de quinolonas (24%) probablemente responde a la alta prevalencia de EPOC y bronquiectasias en nuestra serie."</a:t>
            </a:r>
            <a:endParaRPr i="1"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139700" marR="139700" rtl="0" algn="l">
              <a:lnSpc>
                <a:spcPct val="1625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i="1"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386902d8fc9_0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386902d8fc9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386902d8fc9_0_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386902d8fc9_0_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39700" marR="139700" rtl="0" algn="l">
              <a:lnSpc>
                <a:spcPct val="162500"/>
              </a:lnSpc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en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"En cuanto a la evolución, destacamos que el 13% desarrolló sepsis respiratoria, siendo esta la complicación más frecuente. Sin embargo, la mortalidad global se mantuvo en el 3,3%, cifra aceptable para una cohorte con edad media de 64 años y 60% de comorbilidades respiratorias previas."</a:t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3348ec1b9a9_0_5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3348ec1b9a9_0_5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3355ccb14c0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3355ccb14c0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Google Shape;10;p2"/>
          <p:cNvCxnSpPr/>
          <p:nvPr/>
        </p:nvCxnSpPr>
        <p:spPr>
          <a:xfrm>
            <a:off x="4278300" y="2751163"/>
            <a:ext cx="587400" cy="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1" name="Google Shape;11;p2"/>
          <p:cNvSpPr txBox="1"/>
          <p:nvPr>
            <p:ph type="ctrTitle"/>
          </p:nvPr>
        </p:nvSpPr>
        <p:spPr>
          <a:xfrm>
            <a:off x="311700" y="595975"/>
            <a:ext cx="8520600" cy="1957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/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311700" y="3165823"/>
            <a:ext cx="8520600" cy="73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3" name="Google Shape;13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dk1"/>
        </a:solidFill>
      </p:bgPr>
    </p:bg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/>
          <p:nvPr>
            <p:ph type="title"/>
          </p:nvPr>
        </p:nvSpPr>
        <p:spPr>
          <a:xfrm>
            <a:off x="311700" y="2480550"/>
            <a:ext cx="8114400" cy="2445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3" name="Google Shape;23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5" name="Google Shape;25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8" name="Google Shape;28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/>
          <p:nvPr>
            <p:ph type="title"/>
          </p:nvPr>
        </p:nvSpPr>
        <p:spPr>
          <a:xfrm>
            <a:off x="311700" y="6318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1" name="Google Shape;31;p7"/>
          <p:cNvSpPr txBox="1"/>
          <p:nvPr>
            <p:ph idx="1" type="body"/>
          </p:nvPr>
        </p:nvSpPr>
        <p:spPr>
          <a:xfrm>
            <a:off x="311700" y="1490875"/>
            <a:ext cx="2808000" cy="307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" name="Google Shape;32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3"/>
        </a:solidFill>
      </p:bgPr>
    </p:bg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/>
          <p:nvPr>
            <p:ph type="title"/>
          </p:nvPr>
        </p:nvSpPr>
        <p:spPr>
          <a:xfrm>
            <a:off x="490250" y="526350"/>
            <a:ext cx="5683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5" name="Google Shape;3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/>
          <p:nvPr/>
        </p:nvSpPr>
        <p:spPr>
          <a:xfrm>
            <a:off x="4572000" y="100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38" name="Google Shape;38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9" name="Google Shape;39;p9"/>
          <p:cNvSpPr txBox="1"/>
          <p:nvPr>
            <p:ph type="title"/>
          </p:nvPr>
        </p:nvSpPr>
        <p:spPr>
          <a:xfrm>
            <a:off x="265500" y="1375599"/>
            <a:ext cx="4045200" cy="1551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40" name="Google Shape;40;p9"/>
          <p:cNvSpPr txBox="1"/>
          <p:nvPr>
            <p:ph idx="1" type="subTitle"/>
          </p:nvPr>
        </p:nvSpPr>
        <p:spPr>
          <a:xfrm>
            <a:off x="265500" y="2981125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41" name="Google Shape;41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2" name="Google Shape;42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0"/>
          <p:cNvSpPr txBox="1"/>
          <p:nvPr>
            <p:ph idx="1" type="body"/>
          </p:nvPr>
        </p:nvSpPr>
        <p:spPr>
          <a:xfrm>
            <a:off x="319500" y="423372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lfa Slab One"/>
              <a:buNone/>
              <a:defRPr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1pPr>
          </a:lstStyle>
          <a:p/>
        </p:txBody>
      </p:sp>
      <p:sp>
        <p:nvSpPr>
          <p:cNvPr id="45" name="Google Shape;45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/>
          <p:nvPr>
            <p:ph hasCustomPrompt="1" type="title"/>
          </p:nvPr>
        </p:nvSpPr>
        <p:spPr>
          <a:xfrm>
            <a:off x="311700" y="1167925"/>
            <a:ext cx="8520600" cy="1980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48" name="Google Shape;48;p11"/>
          <p:cNvSpPr txBox="1"/>
          <p:nvPr>
            <p:ph idx="1" type="body"/>
          </p:nvPr>
        </p:nvSpPr>
        <p:spPr>
          <a:xfrm>
            <a:off x="311700" y="3224250"/>
            <a:ext cx="8520600" cy="107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9" name="Google Shape;49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gameday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Proxima Nova"/>
              <a:buChar char="●"/>
              <a:defRPr sz="18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○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■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●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○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■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●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○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■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6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3"/>
          <p:cNvSpPr txBox="1"/>
          <p:nvPr>
            <p:ph type="ctrTitle"/>
          </p:nvPr>
        </p:nvSpPr>
        <p:spPr>
          <a:xfrm>
            <a:off x="676350" y="965313"/>
            <a:ext cx="7791300" cy="1659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50">
                <a:solidFill>
                  <a:srgbClr val="222222"/>
                </a:solidFill>
                <a:latin typeface="Tahoma"/>
                <a:ea typeface="Tahoma"/>
                <a:cs typeface="Tahoma"/>
                <a:sym typeface="Tahoma"/>
              </a:rPr>
              <a:t>PERFIL DE PACIENTES QUE REQUIEREN INGRESO POR NEUMONÍA EN UN HOSPITAL TERCIARIO</a:t>
            </a:r>
            <a:endParaRPr b="1" sz="225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57" name="Google Shape;57;p13"/>
          <p:cNvSpPr txBox="1"/>
          <p:nvPr>
            <p:ph idx="1" type="subTitle"/>
          </p:nvPr>
        </p:nvSpPr>
        <p:spPr>
          <a:xfrm>
            <a:off x="460950" y="2909200"/>
            <a:ext cx="8222100" cy="121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5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M. J. Gómez Cañal, </a:t>
            </a:r>
            <a:r>
              <a:rPr i="1" lang="en" sz="15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C. Amezcua Sánchez</a:t>
            </a:r>
            <a:r>
              <a:rPr i="1" lang="en" sz="15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, C. Márquez Montesinos, </a:t>
            </a:r>
            <a:r>
              <a:rPr i="1" lang="en" sz="15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C. Sánchez Villar </a:t>
            </a:r>
            <a:endParaRPr i="1" sz="150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5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Servicio de Neumolog</a:t>
            </a:r>
            <a:r>
              <a:rPr i="1" lang="en" sz="15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ía del </a:t>
            </a:r>
            <a:r>
              <a:rPr i="1" lang="en" sz="16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Hospital Universitario Virgen Macarena de Sevilla </a:t>
            </a:r>
            <a:endParaRPr i="1" sz="160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id="58" name="Google Shape;58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4" y="0"/>
            <a:ext cx="853175" cy="777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452650" y="3830975"/>
            <a:ext cx="1570868" cy="1218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4"/>
          <p:cNvSpPr txBox="1"/>
          <p:nvPr>
            <p:ph type="title"/>
          </p:nvPr>
        </p:nvSpPr>
        <p:spPr>
          <a:xfrm>
            <a:off x="654050" y="381850"/>
            <a:ext cx="7785600" cy="621600"/>
          </a:xfrm>
          <a:prstGeom prst="rect">
            <a:avLst/>
          </a:prstGeom>
          <a:solidFill>
            <a:srgbClr val="B6D7A8"/>
          </a:solidFill>
        </p:spPr>
        <p:txBody>
          <a:bodyPr anchorCtr="0" anchor="ctr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INTRODUCCIÓN</a:t>
            </a:r>
            <a:endParaRPr b="1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65" name="Google Shape;65;p14"/>
          <p:cNvSpPr txBox="1"/>
          <p:nvPr>
            <p:ph idx="1" type="body"/>
          </p:nvPr>
        </p:nvSpPr>
        <p:spPr>
          <a:xfrm>
            <a:off x="654050" y="1333250"/>
            <a:ext cx="7785600" cy="323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3020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Tahoma"/>
              <a:buChar char="●"/>
            </a:pPr>
            <a:r>
              <a:rPr lang="en" sz="16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La neumonía sigue siendo, en pleno siglo XXI, la </a:t>
            </a:r>
            <a:r>
              <a:rPr b="1" lang="en" sz="16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principal causa infecciosa de muerte a nivel mundial</a:t>
            </a:r>
            <a:r>
              <a:rPr lang="en" sz="16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, superando incluso a la malaria, el VIH o la tuberculosis combinados.</a:t>
            </a:r>
            <a:endParaRPr sz="160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-330200" lvl="0" marL="457200" rtl="0" algn="just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rgbClr val="000000"/>
              </a:buClr>
              <a:buSzPts val="1600"/>
              <a:buFont typeface="Tahoma"/>
              <a:buChar char="●"/>
            </a:pPr>
            <a:r>
              <a:rPr lang="en" sz="16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C</a:t>
            </a:r>
            <a:r>
              <a:rPr lang="en" sz="1600">
                <a:solidFill>
                  <a:srgbClr val="222222"/>
                </a:solidFill>
                <a:latin typeface="Tahoma"/>
                <a:ea typeface="Tahoma"/>
                <a:cs typeface="Tahoma"/>
                <a:sym typeface="Tahoma"/>
              </a:rPr>
              <a:t>ontinúa siendo una </a:t>
            </a:r>
            <a:r>
              <a:rPr b="1" lang="en" sz="1600">
                <a:solidFill>
                  <a:srgbClr val="222222"/>
                </a:solidFill>
                <a:latin typeface="Tahoma"/>
                <a:ea typeface="Tahoma"/>
                <a:cs typeface="Tahoma"/>
                <a:sym typeface="Tahoma"/>
              </a:rPr>
              <a:t>causa relevante de hospitalización y morbimortalidad</a:t>
            </a:r>
            <a:r>
              <a:rPr lang="en" sz="1600">
                <a:solidFill>
                  <a:srgbClr val="222222"/>
                </a:solidFill>
                <a:latin typeface="Tahoma"/>
                <a:ea typeface="Tahoma"/>
                <a:cs typeface="Tahoma"/>
                <a:sym typeface="Tahoma"/>
              </a:rPr>
              <a:t>, especialmente en pacientes con comorbilidad respiratoria y cardiovascular. </a:t>
            </a:r>
            <a:endParaRPr sz="160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5"/>
          <p:cNvSpPr txBox="1"/>
          <p:nvPr>
            <p:ph type="title"/>
          </p:nvPr>
        </p:nvSpPr>
        <p:spPr>
          <a:xfrm>
            <a:off x="660450" y="372025"/>
            <a:ext cx="7823100" cy="621600"/>
          </a:xfrm>
          <a:prstGeom prst="rect">
            <a:avLst/>
          </a:prstGeom>
          <a:solidFill>
            <a:srgbClr val="B6D7A8"/>
          </a:solidFill>
        </p:spPr>
        <p:txBody>
          <a:bodyPr anchorCtr="0" anchor="ctr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INTRODUCCIÓN</a:t>
            </a:r>
            <a:endParaRPr b="1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71" name="Google Shape;71;p15"/>
          <p:cNvSpPr txBox="1"/>
          <p:nvPr>
            <p:ph idx="1" type="body"/>
          </p:nvPr>
        </p:nvSpPr>
        <p:spPr>
          <a:xfrm>
            <a:off x="660450" y="1310850"/>
            <a:ext cx="7823100" cy="296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30200" lvl="0" marL="45720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Tahoma"/>
              <a:buChar char="●"/>
            </a:pPr>
            <a:r>
              <a:rPr lang="en" sz="16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En España, constituye:</a:t>
            </a:r>
            <a:endParaRPr sz="160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-330200" lvl="0" marL="914400" rtl="0" algn="l"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Tahoma"/>
              <a:buChar char="➢"/>
            </a:pPr>
            <a:r>
              <a:rPr lang="en" sz="16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La causa más frecuente de </a:t>
            </a:r>
            <a:r>
              <a:rPr lang="en" sz="1600" u="sng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sepsis comunitaria.</a:t>
            </a:r>
            <a:endParaRPr sz="1600" u="sng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-330200" lvl="0" marL="914400" rtl="0" algn="l"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Tahoma"/>
              <a:buChar char="➢"/>
            </a:pPr>
            <a:r>
              <a:rPr lang="en" sz="16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Un determinante importante de consumo de recursos sanitarios con </a:t>
            </a:r>
            <a:r>
              <a:rPr lang="en" sz="1600" u="sng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estancia media hospitalaria de 7-10 días.</a:t>
            </a:r>
            <a:endParaRPr sz="1600" u="sng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-330200" lvl="0" marL="914400" rtl="0" algn="l"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Tahoma"/>
              <a:buChar char="➢"/>
            </a:pPr>
            <a:r>
              <a:rPr lang="en" sz="16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Un reto terapéutico creciente debido al envejecimiento poblacional y la multimorbilidad (EPOC, diabetes, cardiopatías).</a:t>
            </a:r>
            <a:endParaRPr sz="160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rtl="0" algn="just">
              <a:lnSpc>
                <a:spcPct val="115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t/>
            </a:r>
            <a:endParaRPr sz="160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6"/>
          <p:cNvSpPr txBox="1"/>
          <p:nvPr>
            <p:ph type="title"/>
          </p:nvPr>
        </p:nvSpPr>
        <p:spPr>
          <a:xfrm>
            <a:off x="649000" y="497950"/>
            <a:ext cx="7758600" cy="621600"/>
          </a:xfrm>
          <a:prstGeom prst="rect">
            <a:avLst/>
          </a:prstGeom>
          <a:solidFill>
            <a:srgbClr val="B6D7A8"/>
          </a:solidFill>
        </p:spPr>
        <p:txBody>
          <a:bodyPr anchorCtr="0" anchor="ctr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OBJETIVO</a:t>
            </a:r>
            <a:endParaRPr b="1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77" name="Google Shape;77;p16"/>
          <p:cNvSpPr txBox="1"/>
          <p:nvPr>
            <p:ph idx="1" type="body"/>
          </p:nvPr>
        </p:nvSpPr>
        <p:spPr>
          <a:xfrm>
            <a:off x="135600" y="1446450"/>
            <a:ext cx="8272200" cy="148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30200" lvl="0" marL="9144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Tahoma"/>
              <a:buChar char="➔"/>
            </a:pPr>
            <a:r>
              <a:rPr lang="en" sz="1600">
                <a:solidFill>
                  <a:srgbClr val="222222"/>
                </a:solidFill>
                <a:latin typeface="Tahoma"/>
                <a:ea typeface="Tahoma"/>
                <a:cs typeface="Tahoma"/>
                <a:sym typeface="Tahoma"/>
              </a:rPr>
              <a:t>Describir el </a:t>
            </a:r>
            <a:r>
              <a:rPr b="1" lang="en" sz="1600">
                <a:solidFill>
                  <a:srgbClr val="222222"/>
                </a:solidFill>
                <a:latin typeface="Tahoma"/>
                <a:ea typeface="Tahoma"/>
                <a:cs typeface="Tahoma"/>
                <a:sym typeface="Tahoma"/>
              </a:rPr>
              <a:t>perfil clínico, microbiológico y evolutivo</a:t>
            </a:r>
            <a:r>
              <a:rPr lang="en" sz="1600">
                <a:solidFill>
                  <a:srgbClr val="222222"/>
                </a:solidFill>
                <a:latin typeface="Tahoma"/>
                <a:ea typeface="Tahoma"/>
                <a:cs typeface="Tahoma"/>
                <a:sym typeface="Tahoma"/>
              </a:rPr>
              <a:t> de los pacientes ingresados por neumonía en un hospital terciario, identificando </a:t>
            </a:r>
            <a:r>
              <a:rPr lang="en" sz="1600" u="sng">
                <a:solidFill>
                  <a:srgbClr val="222222"/>
                </a:solidFill>
                <a:latin typeface="Tahoma"/>
                <a:ea typeface="Tahoma"/>
                <a:cs typeface="Tahoma"/>
                <a:sym typeface="Tahoma"/>
              </a:rPr>
              <a:t>factores asociados a mayor gravedad</a:t>
            </a:r>
            <a:r>
              <a:rPr lang="en" sz="1600">
                <a:solidFill>
                  <a:srgbClr val="222222"/>
                </a:solidFill>
                <a:latin typeface="Tahoma"/>
                <a:ea typeface="Tahoma"/>
                <a:cs typeface="Tahoma"/>
                <a:sym typeface="Tahoma"/>
              </a:rPr>
              <a:t>.</a:t>
            </a:r>
            <a:endParaRPr sz="160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7"/>
          <p:cNvSpPr txBox="1"/>
          <p:nvPr>
            <p:ph type="title"/>
          </p:nvPr>
        </p:nvSpPr>
        <p:spPr>
          <a:xfrm>
            <a:off x="584850" y="497950"/>
            <a:ext cx="7823100" cy="621600"/>
          </a:xfrm>
          <a:prstGeom prst="rect">
            <a:avLst/>
          </a:prstGeom>
          <a:solidFill>
            <a:srgbClr val="B6D7A8"/>
          </a:solidFill>
        </p:spPr>
        <p:txBody>
          <a:bodyPr anchorCtr="0" anchor="ctr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MATERIAL Y MÉTODOS</a:t>
            </a:r>
            <a:endParaRPr b="1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83" name="Google Shape;83;p17"/>
          <p:cNvSpPr txBox="1"/>
          <p:nvPr>
            <p:ph idx="1" type="body"/>
          </p:nvPr>
        </p:nvSpPr>
        <p:spPr>
          <a:xfrm>
            <a:off x="584850" y="1339900"/>
            <a:ext cx="7823100" cy="3203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30200" lvl="0" marL="457200" rtl="0" algn="just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Tahoma"/>
              <a:buChar char="●"/>
            </a:pPr>
            <a:r>
              <a:rPr lang="en" sz="16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Estudio </a:t>
            </a:r>
            <a:r>
              <a:rPr lang="en" sz="1600" u="sng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descriptivo retrospectivo</a:t>
            </a:r>
            <a:r>
              <a:rPr lang="en" sz="16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.</a:t>
            </a:r>
            <a:endParaRPr sz="160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-330200" lvl="0" marL="457200" rtl="0" algn="just">
              <a:lnSpc>
                <a:spcPct val="95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Tahoma"/>
              <a:buChar char="●"/>
            </a:pPr>
            <a:r>
              <a:rPr lang="en" sz="16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Realizado en pacientes ingresados por Neumonía, a cargo del servicio de Neumología en el Hospital Universitario Virgen Macarena (HUVM) durante el año </a:t>
            </a:r>
            <a:r>
              <a:rPr lang="en" sz="1600" u="sng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2024</a:t>
            </a:r>
            <a:r>
              <a:rPr lang="en" sz="16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.</a:t>
            </a:r>
            <a:endParaRPr sz="160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-330200" lvl="0" marL="457200" rtl="0" algn="just">
              <a:lnSpc>
                <a:spcPct val="95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Tahoma"/>
              <a:buChar char="●"/>
            </a:pPr>
            <a:r>
              <a:rPr lang="en" sz="16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Se recogieron </a:t>
            </a:r>
            <a:r>
              <a:rPr b="1" lang="en" sz="16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variables demográficas, microbiológicas, analíticas y terapéuticas</a:t>
            </a:r>
            <a:r>
              <a:rPr lang="en" sz="16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 de los pacientes.</a:t>
            </a:r>
            <a:endParaRPr sz="160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-330200" lvl="0" marL="457200" rtl="0" algn="just">
              <a:lnSpc>
                <a:spcPct val="95000"/>
              </a:lnSpc>
              <a:spcBef>
                <a:spcPts val="1000"/>
              </a:spcBef>
              <a:spcAft>
                <a:spcPts val="1000"/>
              </a:spcAft>
              <a:buClr>
                <a:srgbClr val="000000"/>
              </a:buClr>
              <a:buSzPts val="1600"/>
              <a:buFont typeface="Tahoma"/>
              <a:buChar char="●"/>
            </a:pPr>
            <a:r>
              <a:rPr lang="en" sz="1600">
                <a:solidFill>
                  <a:srgbClr val="222222"/>
                </a:solidFill>
                <a:highlight>
                  <a:srgbClr val="FFFFFF"/>
                </a:highlight>
                <a:latin typeface="Tahoma"/>
                <a:ea typeface="Tahoma"/>
                <a:cs typeface="Tahoma"/>
                <a:sym typeface="Tahoma"/>
              </a:rPr>
              <a:t>El análisis estadístico se realiza mediante el programa IMB SPSS versión 25, con el cálculo de frecuencias absolutas y relativas para variables cualitativas; y estadísticos centrales y dispersión para las variables cuantitativas.</a:t>
            </a:r>
            <a:endParaRPr sz="160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8"/>
          <p:cNvSpPr txBox="1"/>
          <p:nvPr>
            <p:ph type="title"/>
          </p:nvPr>
        </p:nvSpPr>
        <p:spPr>
          <a:xfrm>
            <a:off x="464950" y="242175"/>
            <a:ext cx="7952100" cy="470700"/>
          </a:xfrm>
          <a:prstGeom prst="rect">
            <a:avLst/>
          </a:prstGeom>
          <a:solidFill>
            <a:srgbClr val="B6D7A8"/>
          </a:solidFill>
        </p:spPr>
        <p:txBody>
          <a:bodyPr anchorCtr="0" anchor="ctr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ct val="45000"/>
              <a:buNone/>
            </a:pPr>
            <a:r>
              <a:rPr b="1" lang="en" sz="22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RESULTADOS</a:t>
            </a:r>
            <a:endParaRPr b="1" sz="220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89" name="Google Shape;89;p18"/>
          <p:cNvSpPr txBox="1"/>
          <p:nvPr/>
        </p:nvSpPr>
        <p:spPr>
          <a:xfrm>
            <a:off x="4039750" y="920325"/>
            <a:ext cx="4377300" cy="47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Font typeface="Tahoma"/>
              <a:buChar char="➔"/>
            </a:pPr>
            <a:r>
              <a:rPr lang="en" sz="1500">
                <a:latin typeface="Tahoma"/>
                <a:ea typeface="Tahoma"/>
                <a:cs typeface="Tahoma"/>
                <a:sym typeface="Tahoma"/>
              </a:rPr>
              <a:t>Características clínicas y comorbilidades de la cohorte (n = 215)</a:t>
            </a:r>
            <a:endParaRPr sz="1500">
              <a:latin typeface="Tahoma"/>
              <a:ea typeface="Tahoma"/>
              <a:cs typeface="Tahoma"/>
              <a:sym typeface="Tahoma"/>
            </a:endParaRPr>
          </a:p>
        </p:txBody>
      </p:sp>
      <p:graphicFrame>
        <p:nvGraphicFramePr>
          <p:cNvPr id="90" name="Google Shape;90;p18"/>
          <p:cNvGraphicFramePr/>
          <p:nvPr/>
        </p:nvGraphicFramePr>
        <p:xfrm>
          <a:off x="683625" y="9820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{BFD8C695-1CED-453E-AAC4-1FB904FB9E2C}</a:tableStyleId>
              </a:tblPr>
              <a:tblGrid>
                <a:gridCol w="1871700"/>
                <a:gridCol w="1242225"/>
              </a:tblGrid>
              <a:tr h="4090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Variable</a:t>
                      </a:r>
                      <a:endParaRPr b="1" sz="9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22222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22222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22222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22222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n (%) o media ± DE</a:t>
                      </a:r>
                      <a:endParaRPr b="1" sz="9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22222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22222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22222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22222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54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Edad media (años)</a:t>
                      </a:r>
                      <a:endParaRPr sz="1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22222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22222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22222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22222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64,21 ± 17,77</a:t>
                      </a:r>
                      <a:endParaRPr sz="1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22222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22222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22222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22222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46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Sexo masculino</a:t>
                      </a:r>
                      <a:endParaRPr sz="1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22222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22222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22222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22222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136 (63,3%)</a:t>
                      </a:r>
                      <a:endParaRPr sz="1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22222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22222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22222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22222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54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Factores de riesgo cardiovascular</a:t>
                      </a:r>
                      <a:endParaRPr b="1" sz="9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22222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22222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22222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22222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22222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22222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22222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22222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46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└ Hipertensión arterial</a:t>
                      </a:r>
                      <a:endParaRPr sz="1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22222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22222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22222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22222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111 (51,6%)</a:t>
                      </a:r>
                      <a:endParaRPr sz="1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22222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22222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22222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22222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46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└ Dislipemia</a:t>
                      </a:r>
                      <a:endParaRPr sz="1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22222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22222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22222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22222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84 (39,1%)</a:t>
                      </a:r>
                      <a:endParaRPr sz="1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22222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22222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22222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22222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46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└ Diabetes mellitus</a:t>
                      </a:r>
                      <a:endParaRPr sz="1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22222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22222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22222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22222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54 (25,1%)</a:t>
                      </a:r>
                      <a:endParaRPr sz="1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22222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22222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22222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22222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54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Antecedentes respiratorios</a:t>
                      </a:r>
                      <a:endParaRPr b="1" sz="9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22222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22222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22222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22222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22222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22222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22222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22222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54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└ Cualquier antecedente </a:t>
                      </a:r>
                      <a:endParaRPr sz="1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22222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22222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22222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22222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130 (60,5%)</a:t>
                      </a:r>
                      <a:endParaRPr sz="1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22222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22222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22222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22222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46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└ EPOC</a:t>
                      </a:r>
                      <a:endParaRPr sz="1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22222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22222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22222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22222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53 (24,7%)</a:t>
                      </a:r>
                      <a:endParaRPr sz="1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22222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22222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22222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22222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46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└ Asma</a:t>
                      </a:r>
                      <a:endParaRPr sz="1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22222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22222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22222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22222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22 (10,2%)</a:t>
                      </a:r>
                      <a:endParaRPr sz="1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22222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22222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22222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22222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46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└ AOS</a:t>
                      </a:r>
                      <a:endParaRPr sz="1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22222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22222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22222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22222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19 (8,8%)</a:t>
                      </a:r>
                      <a:endParaRPr sz="1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22222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22222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22222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22222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46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└ Bronquiectasias</a:t>
                      </a:r>
                      <a:endParaRPr sz="1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22222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22222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22222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22222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14 (6,5%)</a:t>
                      </a:r>
                      <a:endParaRPr sz="1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22222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22222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22222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22222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91" name="Google Shape;91;p18"/>
          <p:cNvGraphicFramePr/>
          <p:nvPr/>
        </p:nvGraphicFramePr>
        <p:xfrm>
          <a:off x="4837725" y="26345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{BFD8C695-1CED-453E-AAC4-1FB904FB9E2C}</a:tableStyleId>
              </a:tblPr>
              <a:tblGrid>
                <a:gridCol w="1697625"/>
                <a:gridCol w="1083700"/>
              </a:tblGrid>
              <a:tr h="25747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Variable</a:t>
                      </a:r>
                      <a:endParaRPr b="1" sz="9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n (%)</a:t>
                      </a:r>
                      <a:endParaRPr b="1" sz="9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672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Condensación radiológica</a:t>
                      </a:r>
                      <a:endParaRPr sz="1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143 (66,5%)</a:t>
                      </a:r>
                      <a:endParaRPr sz="1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672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Afectación unilateral</a:t>
                      </a:r>
                      <a:endParaRPr sz="1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135 (62,8%)</a:t>
                      </a:r>
                      <a:endParaRPr sz="1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672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Infección pleural</a:t>
                      </a:r>
                      <a:endParaRPr sz="1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23 (10,7%)</a:t>
                      </a:r>
                      <a:endParaRPr sz="1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288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└ Drenaje torácico</a:t>
                      </a:r>
                      <a:endParaRPr sz="1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 (4,7%)</a:t>
                      </a:r>
                      <a:endParaRPr sz="1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92" name="Google Shape;92;p18"/>
          <p:cNvSpPr txBox="1"/>
          <p:nvPr/>
        </p:nvSpPr>
        <p:spPr>
          <a:xfrm>
            <a:off x="4039751" y="1683025"/>
            <a:ext cx="4377300" cy="47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Font typeface="Tahoma"/>
              <a:buChar char="➔"/>
            </a:pPr>
            <a:r>
              <a:rPr lang="en" sz="1500">
                <a:latin typeface="Tahoma"/>
                <a:ea typeface="Tahoma"/>
                <a:cs typeface="Tahoma"/>
                <a:sym typeface="Tahoma"/>
              </a:rPr>
              <a:t>Hallazgos radiológicos y complicaciones pleurales</a:t>
            </a:r>
            <a:endParaRPr sz="1500">
              <a:latin typeface="Tahoma"/>
              <a:ea typeface="Tahoma"/>
              <a:cs typeface="Tahoma"/>
              <a:sym typeface="Tahom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9"/>
          <p:cNvSpPr txBox="1"/>
          <p:nvPr>
            <p:ph type="title"/>
          </p:nvPr>
        </p:nvSpPr>
        <p:spPr>
          <a:xfrm>
            <a:off x="464950" y="242175"/>
            <a:ext cx="7952100" cy="470700"/>
          </a:xfrm>
          <a:prstGeom prst="rect">
            <a:avLst/>
          </a:prstGeom>
          <a:solidFill>
            <a:srgbClr val="B6D7A8"/>
          </a:solidFill>
        </p:spPr>
        <p:txBody>
          <a:bodyPr anchorCtr="0" anchor="ctr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ct val="45000"/>
              <a:buNone/>
            </a:pPr>
            <a:r>
              <a:rPr b="1" lang="en" sz="22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RESULTADOS</a:t>
            </a:r>
            <a:endParaRPr b="1" sz="220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98" name="Google Shape;98;p19"/>
          <p:cNvSpPr txBox="1"/>
          <p:nvPr/>
        </p:nvSpPr>
        <p:spPr>
          <a:xfrm>
            <a:off x="752638" y="855575"/>
            <a:ext cx="4082700" cy="47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Font typeface="Tahoma"/>
              <a:buChar char="➔"/>
            </a:pPr>
            <a:r>
              <a:rPr lang="en" sz="1500">
                <a:latin typeface="Tahoma"/>
                <a:ea typeface="Tahoma"/>
                <a:cs typeface="Tahoma"/>
                <a:sym typeface="Tahoma"/>
              </a:rPr>
              <a:t>Variables microbiológicas y terapéuticas</a:t>
            </a:r>
            <a:endParaRPr sz="1500"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id="99" name="Google Shape;99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4950" y="1585809"/>
            <a:ext cx="4082701" cy="261552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9"/>
          <p:cNvPicPr preferRelativeResize="0"/>
          <p:nvPr/>
        </p:nvPicPr>
        <p:blipFill rotWithShape="1">
          <a:blip r:embed="rId4">
            <a:alphaModFix/>
          </a:blip>
          <a:srcRect b="0" l="0" r="48181" t="0"/>
          <a:stretch/>
        </p:blipFill>
        <p:spPr>
          <a:xfrm>
            <a:off x="4770025" y="1410550"/>
            <a:ext cx="3647025" cy="304220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0"/>
          <p:cNvSpPr txBox="1"/>
          <p:nvPr>
            <p:ph type="title"/>
          </p:nvPr>
        </p:nvSpPr>
        <p:spPr>
          <a:xfrm>
            <a:off x="464950" y="242175"/>
            <a:ext cx="7952100" cy="470700"/>
          </a:xfrm>
          <a:prstGeom prst="rect">
            <a:avLst/>
          </a:prstGeom>
          <a:solidFill>
            <a:srgbClr val="B6D7A8"/>
          </a:solidFill>
        </p:spPr>
        <p:txBody>
          <a:bodyPr anchorCtr="0" anchor="ctr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ct val="45000"/>
              <a:buNone/>
            </a:pPr>
            <a:r>
              <a:rPr b="1" lang="en" sz="22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RESULTADOS</a:t>
            </a:r>
            <a:endParaRPr b="1" sz="220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id="106" name="Google Shape;106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41002" y="1206900"/>
            <a:ext cx="3700886" cy="2990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40100" y="1206900"/>
            <a:ext cx="3700892" cy="2990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1"/>
          <p:cNvSpPr txBox="1"/>
          <p:nvPr>
            <p:ph type="title"/>
          </p:nvPr>
        </p:nvSpPr>
        <p:spPr>
          <a:xfrm>
            <a:off x="464950" y="242175"/>
            <a:ext cx="7952100" cy="470700"/>
          </a:xfrm>
          <a:prstGeom prst="rect">
            <a:avLst/>
          </a:prstGeom>
          <a:solidFill>
            <a:srgbClr val="B6D7A8"/>
          </a:solidFill>
        </p:spPr>
        <p:txBody>
          <a:bodyPr anchorCtr="0" anchor="ctr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ct val="45000"/>
              <a:buNone/>
            </a:pPr>
            <a:r>
              <a:rPr b="1" lang="en" sz="22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RESULTADOS</a:t>
            </a:r>
            <a:endParaRPr b="1" sz="220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id="113" name="Google Shape;113;p21"/>
          <p:cNvPicPr preferRelativeResize="0"/>
          <p:nvPr/>
        </p:nvPicPr>
        <p:blipFill rotWithShape="1">
          <a:blip r:embed="rId3">
            <a:alphaModFix/>
          </a:blip>
          <a:srcRect b="0" l="51877" r="0" t="0"/>
          <a:stretch/>
        </p:blipFill>
        <p:spPr>
          <a:xfrm>
            <a:off x="2420775" y="1055225"/>
            <a:ext cx="4040450" cy="3629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2"/>
          <p:cNvSpPr txBox="1"/>
          <p:nvPr>
            <p:ph type="title"/>
          </p:nvPr>
        </p:nvSpPr>
        <p:spPr>
          <a:xfrm>
            <a:off x="745850" y="484325"/>
            <a:ext cx="7652400" cy="470700"/>
          </a:xfrm>
          <a:prstGeom prst="rect">
            <a:avLst/>
          </a:prstGeom>
          <a:solidFill>
            <a:srgbClr val="B6D7A8"/>
          </a:solidFill>
        </p:spPr>
        <p:txBody>
          <a:bodyPr anchorCtr="0" anchor="ctr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ct val="45000"/>
              <a:buNone/>
            </a:pPr>
            <a:r>
              <a:rPr b="1" lang="en" sz="22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CONCLUSIONES</a:t>
            </a:r>
            <a:endParaRPr b="1" sz="220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19" name="Google Shape;119;p22"/>
          <p:cNvSpPr txBox="1"/>
          <p:nvPr/>
        </p:nvSpPr>
        <p:spPr>
          <a:xfrm>
            <a:off x="745850" y="1162025"/>
            <a:ext cx="7652400" cy="319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2385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500"/>
              <a:buFont typeface="Tahoma"/>
              <a:buChar char="➔"/>
            </a:pPr>
            <a:r>
              <a:rPr lang="en" sz="1500">
                <a:solidFill>
                  <a:srgbClr val="222222"/>
                </a:solidFill>
                <a:highlight>
                  <a:srgbClr val="FFFFFF"/>
                </a:highlight>
                <a:latin typeface="Tahoma"/>
                <a:ea typeface="Tahoma"/>
                <a:cs typeface="Tahoma"/>
                <a:sym typeface="Tahoma"/>
              </a:rPr>
              <a:t>Se evidenció una </a:t>
            </a:r>
            <a:r>
              <a:rPr b="1" lang="en" sz="1500">
                <a:solidFill>
                  <a:srgbClr val="222222"/>
                </a:solidFill>
                <a:highlight>
                  <a:srgbClr val="FFFFFF"/>
                </a:highlight>
                <a:latin typeface="Tahoma"/>
                <a:ea typeface="Tahoma"/>
                <a:cs typeface="Tahoma"/>
                <a:sym typeface="Tahoma"/>
              </a:rPr>
              <a:t>elevada comorbilidad respiratoria y cardiovascular</a:t>
            </a:r>
            <a:r>
              <a:rPr lang="en" sz="1500">
                <a:solidFill>
                  <a:srgbClr val="222222"/>
                </a:solidFill>
                <a:highlight>
                  <a:srgbClr val="FFFFFF"/>
                </a:highlight>
                <a:latin typeface="Tahoma"/>
                <a:ea typeface="Tahoma"/>
                <a:cs typeface="Tahoma"/>
                <a:sym typeface="Tahoma"/>
              </a:rPr>
              <a:t>, hallazgo que sugiere una </a:t>
            </a:r>
            <a:r>
              <a:rPr lang="en" sz="1500" u="sng">
                <a:solidFill>
                  <a:srgbClr val="222222"/>
                </a:solidFill>
                <a:highlight>
                  <a:srgbClr val="FFFFFF"/>
                </a:highlight>
                <a:latin typeface="Tahoma"/>
                <a:ea typeface="Tahoma"/>
                <a:cs typeface="Tahoma"/>
                <a:sym typeface="Tahoma"/>
              </a:rPr>
              <a:t>influencia significativa respecto a la gravedad</a:t>
            </a:r>
            <a:r>
              <a:rPr lang="en" sz="1500">
                <a:solidFill>
                  <a:srgbClr val="222222"/>
                </a:solidFill>
                <a:highlight>
                  <a:srgbClr val="FFFFFF"/>
                </a:highlight>
                <a:latin typeface="Tahoma"/>
                <a:ea typeface="Tahoma"/>
                <a:cs typeface="Tahoma"/>
                <a:sym typeface="Tahoma"/>
              </a:rPr>
              <a:t> de la neumonía.</a:t>
            </a:r>
            <a:endParaRPr sz="1500">
              <a:solidFill>
                <a:srgbClr val="222222"/>
              </a:solidFill>
              <a:highlight>
                <a:srgbClr val="FFFFFF"/>
              </a:highlight>
              <a:latin typeface="Tahoma"/>
              <a:ea typeface="Tahoma"/>
              <a:cs typeface="Tahoma"/>
              <a:sym typeface="Tahoma"/>
            </a:endParaRPr>
          </a:p>
          <a:p>
            <a:pPr indent="-32385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500"/>
              <a:buFont typeface="Tahoma"/>
              <a:buChar char="➔"/>
            </a:pPr>
            <a:r>
              <a:rPr b="1" lang="en" sz="1500">
                <a:solidFill>
                  <a:srgbClr val="222222"/>
                </a:solidFill>
                <a:highlight>
                  <a:srgbClr val="FFFFFF"/>
                </a:highlight>
                <a:latin typeface="Tahoma"/>
                <a:ea typeface="Tahoma"/>
                <a:cs typeface="Tahoma"/>
                <a:sym typeface="Tahoma"/>
              </a:rPr>
              <a:t>Streptococcus pneumoniae</a:t>
            </a:r>
            <a:r>
              <a:rPr lang="en" sz="1500">
                <a:solidFill>
                  <a:srgbClr val="222222"/>
                </a:solidFill>
                <a:highlight>
                  <a:srgbClr val="FFFFFF"/>
                </a:highlight>
                <a:latin typeface="Tahoma"/>
                <a:ea typeface="Tahoma"/>
                <a:cs typeface="Tahoma"/>
                <a:sym typeface="Tahoma"/>
              </a:rPr>
              <a:t> fue el germen más aislado y las </a:t>
            </a:r>
            <a:r>
              <a:rPr b="1" lang="en" sz="1500">
                <a:solidFill>
                  <a:srgbClr val="222222"/>
                </a:solidFill>
                <a:highlight>
                  <a:srgbClr val="FFFFFF"/>
                </a:highlight>
                <a:latin typeface="Tahoma"/>
                <a:ea typeface="Tahoma"/>
                <a:cs typeface="Tahoma"/>
                <a:sym typeface="Tahoma"/>
              </a:rPr>
              <a:t>cefalosporinas</a:t>
            </a:r>
            <a:r>
              <a:rPr lang="en" sz="1500">
                <a:solidFill>
                  <a:srgbClr val="222222"/>
                </a:solidFill>
                <a:highlight>
                  <a:srgbClr val="FFFFFF"/>
                </a:highlight>
                <a:latin typeface="Tahoma"/>
                <a:ea typeface="Tahoma"/>
                <a:cs typeface="Tahoma"/>
                <a:sym typeface="Tahoma"/>
              </a:rPr>
              <a:t> el tratamiento principal, evidenciando patrones microbiológicos y terapéuticos consistentes.</a:t>
            </a:r>
            <a:endParaRPr sz="1500">
              <a:solidFill>
                <a:srgbClr val="222222"/>
              </a:solidFill>
              <a:highlight>
                <a:srgbClr val="FFFFFF"/>
              </a:highlight>
              <a:latin typeface="Tahoma"/>
              <a:ea typeface="Tahoma"/>
              <a:cs typeface="Tahoma"/>
              <a:sym typeface="Tahoma"/>
            </a:endParaRPr>
          </a:p>
          <a:p>
            <a:pPr indent="-32385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500"/>
              <a:buFont typeface="Tahoma"/>
              <a:buChar char="➔"/>
            </a:pPr>
            <a:r>
              <a:rPr lang="en" sz="1500">
                <a:solidFill>
                  <a:srgbClr val="222222"/>
                </a:solidFill>
                <a:highlight>
                  <a:srgbClr val="FFFFFF"/>
                </a:highlight>
                <a:latin typeface="Tahoma"/>
                <a:ea typeface="Tahoma"/>
                <a:cs typeface="Tahoma"/>
                <a:sym typeface="Tahoma"/>
              </a:rPr>
              <a:t>Las </a:t>
            </a:r>
            <a:r>
              <a:rPr lang="en" sz="1500" u="sng">
                <a:solidFill>
                  <a:srgbClr val="222222"/>
                </a:solidFill>
                <a:highlight>
                  <a:srgbClr val="FFFFFF"/>
                </a:highlight>
                <a:latin typeface="Tahoma"/>
                <a:ea typeface="Tahoma"/>
                <a:cs typeface="Tahoma"/>
                <a:sym typeface="Tahoma"/>
              </a:rPr>
              <a:t>complicaciones</a:t>
            </a:r>
            <a:r>
              <a:rPr lang="en" sz="1500">
                <a:solidFill>
                  <a:srgbClr val="222222"/>
                </a:solidFill>
                <a:highlight>
                  <a:srgbClr val="FFFFFF"/>
                </a:highlight>
                <a:latin typeface="Tahoma"/>
                <a:ea typeface="Tahoma"/>
                <a:cs typeface="Tahoma"/>
                <a:sym typeface="Tahoma"/>
              </a:rPr>
              <a:t>, como sepsis, necesidad de UCI e intubación, reflejan el impacto clínico y la importancia de optimizar el manejo.</a:t>
            </a:r>
            <a:endParaRPr sz="1500">
              <a:latin typeface="Tahoma"/>
              <a:ea typeface="Tahoma"/>
              <a:cs typeface="Tahoma"/>
              <a:sym typeface="Tahom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3"/>
          <p:cNvSpPr txBox="1"/>
          <p:nvPr>
            <p:ph type="title"/>
          </p:nvPr>
        </p:nvSpPr>
        <p:spPr>
          <a:xfrm>
            <a:off x="1056300" y="2336400"/>
            <a:ext cx="7031400" cy="470700"/>
          </a:xfrm>
          <a:prstGeom prst="rect">
            <a:avLst/>
          </a:prstGeom>
          <a:solidFill>
            <a:srgbClr val="B6D7A8"/>
          </a:solidFill>
        </p:spPr>
        <p:txBody>
          <a:bodyPr anchorCtr="0" anchor="ctr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ct val="45000"/>
              <a:buNone/>
            </a:pPr>
            <a:r>
              <a:rPr b="1" lang="en" sz="22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GRACIAS POR VUESTRA ATENCIÓN</a:t>
            </a:r>
            <a:endParaRPr b="1" sz="220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Gameday">
  <a:themeElements>
    <a:clrScheme name="Gameday">
      <a:dk1>
        <a:srgbClr val="4285F4"/>
      </a:dk1>
      <a:lt1>
        <a:srgbClr val="FFFFFF"/>
      </a:lt1>
      <a:dk2>
        <a:srgbClr val="666666"/>
      </a:dk2>
      <a:lt2>
        <a:srgbClr val="D9D9D9"/>
      </a:lt2>
      <a:accent1>
        <a:srgbClr val="455A64"/>
      </a:accent1>
      <a:accent2>
        <a:srgbClr val="607D8B"/>
      </a:accent2>
      <a:accent3>
        <a:srgbClr val="FF5722"/>
      </a:accent3>
      <a:accent4>
        <a:srgbClr val="D84315"/>
      </a:accent4>
      <a:accent5>
        <a:srgbClr val="1C3AA9"/>
      </a:accent5>
      <a:accent6>
        <a:srgbClr val="FFAB40"/>
      </a:accent6>
      <a:hlink>
        <a:srgbClr val="1C3AA9"/>
      </a:hlink>
      <a:folHlink>
        <a:srgbClr val="1C3AA9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