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9" r:id="rId4"/>
    <p:sldId id="271" r:id="rId5"/>
    <p:sldId id="262" r:id="rId6"/>
    <p:sldId id="263" r:id="rId7"/>
    <p:sldId id="264" r:id="rId8"/>
    <p:sldId id="272" r:id="rId9"/>
    <p:sldId id="274" r:id="rId10"/>
    <p:sldId id="273" r:id="rId11"/>
    <p:sldId id="275" r:id="rId12"/>
    <p:sldId id="276" r:id="rId13"/>
    <p:sldId id="277" r:id="rId14"/>
    <p:sldId id="270" r:id="rId15"/>
    <p:sldId id="266" r:id="rId1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970" y="4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endParaRPr lang="en-US" b="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Comorbilidades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EPOC</c:v>
                </c:pt>
                <c:pt idx="1">
                  <c:v>Hipertensión</c:v>
                </c:pt>
                <c:pt idx="2">
                  <c:v>Cardiopatía</c:v>
                </c:pt>
                <c:pt idx="3">
                  <c:v>Diabetes</c:v>
                </c:pt>
                <c:pt idx="4">
                  <c:v>Neoplasia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45.9</c:v>
                </c:pt>
                <c:pt idx="1">
                  <c:v>36.6</c:v>
                </c:pt>
                <c:pt idx="2">
                  <c:v>27.3</c:v>
                </c:pt>
                <c:pt idx="3">
                  <c:v>18.5</c:v>
                </c:pt>
                <c:pt idx="4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C-4A97-ABFE-4BDCF97A1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1"/>
      <c:txPr>
        <a:bodyPr/>
        <a:lstStyle/>
        <a:p>
          <a:pPr>
            <a:defRPr sz="1400"/>
          </a:pPr>
          <a:endParaRPr lang="pt-PT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819A181-1FC3-A39C-38B1-AD3C349BBC17}"/>
              </a:ext>
            </a:extLst>
          </p:cNvPr>
          <p:cNvSpPr txBox="1"/>
          <p:nvPr/>
        </p:nvSpPr>
        <p:spPr>
          <a:xfrm>
            <a:off x="1171248" y="550799"/>
            <a:ext cx="712879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COMORBILIDAD EN BRONQUIECTASIAS NO FIBROSIS QUÍSTICA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96EF42B-A51B-6258-909B-85009B822146}"/>
              </a:ext>
            </a:extLst>
          </p:cNvPr>
          <p:cNvSpPr txBox="1"/>
          <p:nvPr/>
        </p:nvSpPr>
        <p:spPr>
          <a:xfrm>
            <a:off x="1079612" y="3795886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MB. Pires Manso, J. Hernandez Borge, A. Mendez Villaverde, R. Morante Espada, L. Galán Ledesma, E. Sanchez Calle,  JA. Marquez Alba, VM. Martín Hernández,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Akrouh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Ettaghadouini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, P. Iñigo Naranjo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 H. Universitario de Badajoz</a:t>
            </a:r>
          </a:p>
        </p:txBody>
      </p:sp>
      <p:pic>
        <p:nvPicPr>
          <p:cNvPr id="1026" name="Picture 2" descr="3 Diagnóstico por la imagen en las bronquiectasias">
            <a:extLst>
              <a:ext uri="{FF2B5EF4-FFF2-40B4-BE49-F238E27FC236}">
                <a16:creationId xmlns:a16="http://schemas.microsoft.com/office/drawing/2014/main" id="{1109A45E-BD2F-CE17-83AB-DED8C1AC9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165" y="1855823"/>
            <a:ext cx="2539908" cy="183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ronquiectasia residuales en vértice derecho con tracción de tráquea al  mismo lado , son causas comunes de infección, y sangrado ( Hemoptisis)  Dr.Fernando Salazar Reinoso Intensivista - Neumólogo Citafacil.ec código 151">
            <a:extLst>
              <a:ext uri="{FF2B5EF4-FFF2-40B4-BE49-F238E27FC236}">
                <a16:creationId xmlns:a16="http://schemas.microsoft.com/office/drawing/2014/main" id="{E7EBBE4F-73DC-FA11-C565-AC935D895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66387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487E3B3-8DD0-081C-DF5C-E09A2C28C327}"/>
              </a:ext>
            </a:extLst>
          </p:cNvPr>
          <p:cNvSpPr txBox="1"/>
          <p:nvPr/>
        </p:nvSpPr>
        <p:spPr>
          <a:xfrm>
            <a:off x="1143000" y="915566"/>
            <a:ext cx="738944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pt-PT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Las bronquiectasias no fibrosis quística (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BqNoFQ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) presentan frecuentemente comorbilidades, las cuales pueden influir en la gravedad de la enfermedad y en la supervivencia.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índice BACI (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Bronchiectasis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Aetiology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Comorbidity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evalua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el impacto de las comorbilidades en el pronóstico de esta patología.</a:t>
            </a:r>
          </a:p>
          <a:p>
            <a:pPr algn="just"/>
            <a:endParaRPr lang="pt-PT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BF49827-747D-3618-FF5F-CDCB57ABCD3D}"/>
              </a:ext>
            </a:extLst>
          </p:cNvPr>
          <p:cNvSpPr txBox="1"/>
          <p:nvPr/>
        </p:nvSpPr>
        <p:spPr>
          <a:xfrm>
            <a:off x="2106449" y="339502"/>
            <a:ext cx="464451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INTRODUCCIÓN Y OBJETIVOS</a:t>
            </a:r>
          </a:p>
        </p:txBody>
      </p:sp>
    </p:spTree>
    <p:extLst>
      <p:ext uri="{BB962C8B-B14F-4D97-AF65-F5344CB8AC3E}">
        <p14:creationId xmlns:p14="http://schemas.microsoft.com/office/powerpoint/2010/main" val="2525468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51C9EE8-DAD5-7AC4-B2F6-E070D2B93150}"/>
              </a:ext>
            </a:extLst>
          </p:cNvPr>
          <p:cNvSpPr txBox="1"/>
          <p:nvPr/>
        </p:nvSpPr>
        <p:spPr>
          <a:xfrm>
            <a:off x="3275856" y="411510"/>
            <a:ext cx="244827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2844ED-6211-A8E3-2DC8-1BAD6AFBD726}"/>
              </a:ext>
            </a:extLst>
          </p:cNvPr>
          <p:cNvSpPr txBox="1"/>
          <p:nvPr/>
        </p:nvSpPr>
        <p:spPr>
          <a:xfrm>
            <a:off x="1170072" y="2234377"/>
            <a:ext cx="6480720" cy="7078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Determinar cómo influyen las mismas en la gravedad de la enfermedad y el riesgo de muerte</a:t>
            </a:r>
            <a:endParaRPr lang="pt-P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AEF44A2-964A-D628-700E-8FCEB868215A}"/>
              </a:ext>
            </a:extLst>
          </p:cNvPr>
          <p:cNvSpPr txBox="1"/>
          <p:nvPr/>
        </p:nvSpPr>
        <p:spPr>
          <a:xfrm>
            <a:off x="1187624" y="1340209"/>
            <a:ext cx="6480720" cy="7078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Analizar las </a:t>
            </a:r>
            <a:r>
              <a:rPr lang="es-E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pacientes con bronquiectasias no asociadas a FQ </a:t>
            </a:r>
          </a:p>
        </p:txBody>
      </p:sp>
      <p:pic>
        <p:nvPicPr>
          <p:cNvPr id="2050" name="Picture 2" descr="Objetivo - Iconos gratis de diverso">
            <a:extLst>
              <a:ext uri="{FF2B5EF4-FFF2-40B4-BE49-F238E27FC236}">
                <a16:creationId xmlns:a16="http://schemas.microsoft.com/office/drawing/2014/main" id="{9ADFB7CD-CDA1-F73B-C8EB-F4A66B515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28265"/>
            <a:ext cx="2115235" cy="211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450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190F68D8-A15B-4CF3-5809-137D36501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01" t="29000" r="17713" b="13600"/>
          <a:stretch>
            <a:fillRect/>
          </a:stretch>
        </p:blipFill>
        <p:spPr>
          <a:xfrm>
            <a:off x="1691680" y="195486"/>
            <a:ext cx="6120680" cy="440259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D4B3346-0CD3-5746-88D5-7F74040A4844}"/>
              </a:ext>
            </a:extLst>
          </p:cNvPr>
          <p:cNvSpPr txBox="1"/>
          <p:nvPr/>
        </p:nvSpPr>
        <p:spPr>
          <a:xfrm>
            <a:off x="359532" y="4011910"/>
            <a:ext cx="84249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Lancet Respir Med. 2016 December ; 4(12): 969–979. doi:10.1016/S2213-2600(16)30320-4.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95210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9B33CC9-C91E-EEC9-B6C2-E3CC2DE45D98}"/>
              </a:ext>
            </a:extLst>
          </p:cNvPr>
          <p:cNvSpPr txBox="1"/>
          <p:nvPr/>
        </p:nvSpPr>
        <p:spPr>
          <a:xfrm>
            <a:off x="1655676" y="339502"/>
            <a:ext cx="248427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D7C9F53-6D17-587D-EC91-E143B51381C0}"/>
              </a:ext>
            </a:extLst>
          </p:cNvPr>
          <p:cNvSpPr txBox="1"/>
          <p:nvPr/>
        </p:nvSpPr>
        <p:spPr>
          <a:xfrm>
            <a:off x="1967116" y="1346764"/>
            <a:ext cx="5040560" cy="9694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Estudio de cohortes prospectivo</a:t>
            </a:r>
            <a:r>
              <a:rPr lang="pt-PT" altLang="pt-PT" sz="1900" dirty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1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Tras</a:t>
            </a: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PT" altLang="pt-PT" sz="1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ingreso</a:t>
            </a: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PT" altLang="pt-PT" sz="1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hospitalario</a:t>
            </a: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entre 2006 y 2014.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1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Seguimiento</a:t>
            </a: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hasta </a:t>
            </a:r>
            <a:r>
              <a:rPr kumimoji="0" lang="pt-PT" altLang="pt-PT" sz="1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octubre</a:t>
            </a: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2024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8DE9B7B-B680-1C1A-BB26-EC037403656B}"/>
              </a:ext>
            </a:extLst>
          </p:cNvPr>
          <p:cNvSpPr txBox="1"/>
          <p:nvPr/>
        </p:nvSpPr>
        <p:spPr>
          <a:xfrm>
            <a:off x="1967116" y="2549507"/>
            <a:ext cx="5040560" cy="12618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Número absoluto de comorbilidades (CBA) en el momento de inclusión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Índice BACI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Índices pronósticos FACED y BSI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C6FF87-D5AB-3A82-E114-9265E8A4741B}"/>
              </a:ext>
            </a:extLst>
          </p:cNvPr>
          <p:cNvSpPr txBox="1"/>
          <p:nvPr/>
        </p:nvSpPr>
        <p:spPr>
          <a:xfrm>
            <a:off x="1967116" y="3795886"/>
            <a:ext cx="5053156" cy="9694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Regresión logística </a:t>
            </a:r>
            <a:endParaRPr lang="pt-PT" altLang="pt-PT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pt-PT" altLang="pt-PT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Curvas de supervivencia de Kaplan-Meier</a:t>
            </a:r>
          </a:p>
          <a:p>
            <a:r>
              <a:rPr lang="pt-PT" altLang="pt-PT" sz="19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altLang="pt-PT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urvas ROC</a:t>
            </a:r>
            <a:endParaRPr lang="pt-PT" altLang="pt-PT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AD8FB9-704B-B855-FE09-EE8A1FFE3DE5}"/>
              </a:ext>
            </a:extLst>
          </p:cNvPr>
          <p:cNvSpPr txBox="1"/>
          <p:nvPr/>
        </p:nvSpPr>
        <p:spPr>
          <a:xfrm>
            <a:off x="283081" y="1611167"/>
            <a:ext cx="1559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ESTUDIO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14A92A3-099D-49F4-AAE3-833A5BB281EA}"/>
              </a:ext>
            </a:extLst>
          </p:cNvPr>
          <p:cNvSpPr txBox="1"/>
          <p:nvPr/>
        </p:nvSpPr>
        <p:spPr>
          <a:xfrm>
            <a:off x="115928" y="3957468"/>
            <a:ext cx="1780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ESTADÍSTICO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FB1BA69-8D12-B132-EF7C-5FDFF3F1CAF6}"/>
              </a:ext>
            </a:extLst>
          </p:cNvPr>
          <p:cNvSpPr txBox="1"/>
          <p:nvPr/>
        </p:nvSpPr>
        <p:spPr>
          <a:xfrm>
            <a:off x="343000" y="287267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</a:t>
            </a:r>
          </a:p>
        </p:txBody>
      </p:sp>
      <p:pic>
        <p:nvPicPr>
          <p:cNvPr id="7170" name="Picture 2" descr="Descubra 370 ideias de Boneco Branco e imagens 3d | imagens para slides,  missão visão e valores, boneco 3d e muito mais">
            <a:extLst>
              <a:ext uri="{FF2B5EF4-FFF2-40B4-BE49-F238E27FC236}">
                <a16:creationId xmlns:a16="http://schemas.microsoft.com/office/drawing/2014/main" id="{65D7C1F8-8662-48EF-3176-8344D42AA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632" y="1713681"/>
            <a:ext cx="1863017" cy="216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292A48-F467-BCBA-9699-6924351650C5}"/>
              </a:ext>
            </a:extLst>
          </p:cNvPr>
          <p:cNvSpPr txBox="1"/>
          <p:nvPr/>
        </p:nvSpPr>
        <p:spPr>
          <a:xfrm>
            <a:off x="7596336" y="2571750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205</a:t>
            </a:r>
          </a:p>
          <a:p>
            <a:pPr algn="ctr"/>
            <a:r>
              <a:rPr lang="pt-PT" sz="2000" dirty="0" err="1">
                <a:latin typeface="Arial" panose="020B0604020202020204" pitchFamily="34" charset="0"/>
                <a:cs typeface="Arial" panose="020B0604020202020204" pitchFamily="34" charset="0"/>
              </a:rPr>
              <a:t>BQnoFQ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5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20E5B33-10EE-56AE-2BBC-D45BCDE10C26}"/>
              </a:ext>
            </a:extLst>
          </p:cNvPr>
          <p:cNvSpPr txBox="1"/>
          <p:nvPr/>
        </p:nvSpPr>
        <p:spPr>
          <a:xfrm>
            <a:off x="1655676" y="339502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3FC970D-13E1-DA3F-D7DE-F771DB7F3CC6}"/>
              </a:ext>
            </a:extLst>
          </p:cNvPr>
          <p:cNvSpPr/>
          <p:nvPr/>
        </p:nvSpPr>
        <p:spPr>
          <a:xfrm>
            <a:off x="179512" y="1275606"/>
            <a:ext cx="5184576" cy="32403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de la población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Edad media: 64,8±14,2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Hombres: 60%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Presencia Comorbilidades: 98%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Mediana de comorbilidades: 3 (rango 0-10)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Mediana BACI: 5 (rango 0-25)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Mediana FACED:  3 (rango 0-7)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Mediana BSI: 11 (rango 0-22)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4F4680EB-784A-F3D6-6FA0-746176B4B5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254212"/>
              </p:ext>
            </p:extLst>
          </p:nvPr>
        </p:nvGraphicFramePr>
        <p:xfrm>
          <a:off x="4067944" y="1278224"/>
          <a:ext cx="5005124" cy="3081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76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67727DF-4ACF-E8FE-9606-D93A951AA5B1}"/>
              </a:ext>
            </a:extLst>
          </p:cNvPr>
          <p:cNvSpPr/>
          <p:nvPr/>
        </p:nvSpPr>
        <p:spPr>
          <a:xfrm>
            <a:off x="1038589" y="843558"/>
            <a:ext cx="7066821" cy="32403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Mortalidad y supervivencia</a:t>
            </a:r>
          </a:p>
          <a:p>
            <a:endParaRPr lang="es-E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-Mortalidad al final del seguimiento: 63,9% (respiratoria 49,6%, neoplásica  20,6%, cardiaca 7,6%, otras 22,1%)</a:t>
            </a:r>
          </a:p>
          <a:p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-Supervivencia: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años: 62%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años: 45%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años: 31%</a:t>
            </a:r>
          </a:p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E934AD6-0DDD-010D-D827-A577668073E2}"/>
              </a:ext>
            </a:extLst>
          </p:cNvPr>
          <p:cNvSpPr txBox="1"/>
          <p:nvPr/>
        </p:nvSpPr>
        <p:spPr>
          <a:xfrm>
            <a:off x="3275856" y="267494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43865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BE14C45E-D29A-45A6-E7DB-BAC336FBB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842347"/>
            <a:ext cx="5400040" cy="43268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B518427-C67E-B336-E6FE-93E63B0D5B94}"/>
              </a:ext>
            </a:extLst>
          </p:cNvPr>
          <p:cNvSpPr txBox="1"/>
          <p:nvPr/>
        </p:nvSpPr>
        <p:spPr>
          <a:xfrm>
            <a:off x="6156176" y="1707654"/>
            <a:ext cx="23308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Area</a:t>
            </a:r>
            <a:r>
              <a:rPr lang="es-ES" dirty="0"/>
              <a:t> bajo la curva:</a:t>
            </a:r>
          </a:p>
          <a:p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BACI</a:t>
            </a:r>
            <a:r>
              <a:rPr lang="es-ES" dirty="0"/>
              <a:t> 0,68 (0,61-0,75)</a:t>
            </a:r>
          </a:p>
          <a:p>
            <a:r>
              <a:rPr lang="es-ES" dirty="0">
                <a:solidFill>
                  <a:srgbClr val="33CC33"/>
                </a:solidFill>
              </a:rPr>
              <a:t>FACED </a:t>
            </a:r>
            <a:r>
              <a:rPr lang="es-ES" dirty="0"/>
              <a:t>0,76 (0,69-0,82)</a:t>
            </a:r>
          </a:p>
          <a:p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BSI </a:t>
            </a:r>
            <a:r>
              <a:rPr lang="es-ES" dirty="0"/>
              <a:t>0,65 (0,57-0,73)</a:t>
            </a:r>
          </a:p>
        </p:txBody>
      </p:sp>
      <p:sp>
        <p:nvSpPr>
          <p:cNvPr id="8" name="CaixaDeTexto 1">
            <a:extLst>
              <a:ext uri="{FF2B5EF4-FFF2-40B4-BE49-F238E27FC236}">
                <a16:creationId xmlns:a16="http://schemas.microsoft.com/office/drawing/2014/main" id="{D56644CA-7EB5-F289-8249-27E9B27B8403}"/>
              </a:ext>
            </a:extLst>
          </p:cNvPr>
          <p:cNvSpPr txBox="1"/>
          <p:nvPr/>
        </p:nvSpPr>
        <p:spPr>
          <a:xfrm>
            <a:off x="2609502" y="370560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660477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87BFE-2541-6695-6A6F-C33E9CD96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4E4AF7B-48F6-2BD0-0284-7C8C25146CB4}"/>
              </a:ext>
            </a:extLst>
          </p:cNvPr>
          <p:cNvSpPr txBox="1"/>
          <p:nvPr/>
        </p:nvSpPr>
        <p:spPr>
          <a:xfrm>
            <a:off x="5220073" y="1665229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Area</a:t>
            </a:r>
            <a:r>
              <a:rPr lang="es-ES" b="1" dirty="0"/>
              <a:t> bajo la curva:</a:t>
            </a:r>
          </a:p>
          <a:p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BACI</a:t>
            </a:r>
            <a:r>
              <a:rPr lang="es-ES" dirty="0"/>
              <a:t> 0,68 (0,61-0,75)</a:t>
            </a:r>
          </a:p>
          <a:p>
            <a:r>
              <a:rPr lang="es-ES" dirty="0" err="1">
                <a:solidFill>
                  <a:srgbClr val="33CC33"/>
                </a:solidFill>
              </a:rPr>
              <a:t>Nº</a:t>
            </a:r>
            <a:r>
              <a:rPr lang="es-ES" dirty="0">
                <a:solidFill>
                  <a:srgbClr val="33CC33"/>
                </a:solidFill>
              </a:rPr>
              <a:t> comorbilidades (CBA) 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0,64</a:t>
            </a:r>
            <a:r>
              <a:rPr lang="es-ES" dirty="0"/>
              <a:t>(0,56-0,72</a:t>
            </a:r>
          </a:p>
        </p:txBody>
      </p:sp>
      <p:pic>
        <p:nvPicPr>
          <p:cNvPr id="2" name="Imagen 1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4B6D455C-FF8D-0A55-E7E2-187C8EF2D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62" y="744538"/>
            <a:ext cx="4678994" cy="43268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44A5AD9-6980-D720-D5DE-852E0163C16F}"/>
              </a:ext>
            </a:extLst>
          </p:cNvPr>
          <p:cNvSpPr txBox="1"/>
          <p:nvPr/>
        </p:nvSpPr>
        <p:spPr>
          <a:xfrm>
            <a:off x="5101535" y="3147814"/>
            <a:ext cx="37888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Regresión logística</a:t>
            </a:r>
          </a:p>
          <a:p>
            <a:r>
              <a:rPr lang="es-ES" dirty="0">
                <a:solidFill>
                  <a:srgbClr val="00B0F0"/>
                </a:solidFill>
              </a:rPr>
              <a:t>BACI:RR </a:t>
            </a:r>
            <a:r>
              <a:rPr lang="es-ES" dirty="0"/>
              <a:t>1,21 (1,11-1,32)</a:t>
            </a:r>
          </a:p>
          <a:p>
            <a:r>
              <a:rPr lang="es-ES" dirty="0" err="1">
                <a:solidFill>
                  <a:srgbClr val="00B050"/>
                </a:solidFill>
              </a:rPr>
              <a:t>Nº</a:t>
            </a:r>
            <a:r>
              <a:rPr lang="es-ES" dirty="0">
                <a:solidFill>
                  <a:srgbClr val="00B050"/>
                </a:solidFill>
              </a:rPr>
              <a:t> </a:t>
            </a:r>
            <a:r>
              <a:rPr lang="es-ES" dirty="0" err="1">
                <a:solidFill>
                  <a:srgbClr val="00B050"/>
                </a:solidFill>
              </a:rPr>
              <a:t>comorbili</a:t>
            </a:r>
            <a:r>
              <a:rPr lang="es-ES" dirty="0">
                <a:solidFill>
                  <a:srgbClr val="00B050"/>
                </a:solidFill>
              </a:rPr>
              <a:t> (CBA) RR </a:t>
            </a:r>
            <a:r>
              <a:rPr lang="es-ES" dirty="0"/>
              <a:t>1,36 (1,14-1,62)</a:t>
            </a:r>
          </a:p>
        </p:txBody>
      </p:sp>
      <p:sp>
        <p:nvSpPr>
          <p:cNvPr id="4" name="CaixaDeTexto 1">
            <a:extLst>
              <a:ext uri="{FF2B5EF4-FFF2-40B4-BE49-F238E27FC236}">
                <a16:creationId xmlns:a16="http://schemas.microsoft.com/office/drawing/2014/main" id="{2DE80D4D-BBEB-7A98-8B46-5CB0E969575C}"/>
              </a:ext>
            </a:extLst>
          </p:cNvPr>
          <p:cNvSpPr txBox="1"/>
          <p:nvPr/>
        </p:nvSpPr>
        <p:spPr>
          <a:xfrm>
            <a:off x="3200545" y="282873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979998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áfico&#10;&#10;El contenido generado por IA puede ser incorrecto.">
            <a:extLst>
              <a:ext uri="{FF2B5EF4-FFF2-40B4-BE49-F238E27FC236}">
                <a16:creationId xmlns:a16="http://schemas.microsoft.com/office/drawing/2014/main" id="{DCAC62E1-80F6-A1D5-4029-AA769F1CD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816610"/>
            <a:ext cx="5400040" cy="4326890"/>
          </a:xfrm>
          <a:prstGeom prst="rect">
            <a:avLst/>
          </a:prstGeom>
        </p:spPr>
      </p:pic>
      <p:sp>
        <p:nvSpPr>
          <p:cNvPr id="3" name="CaixaDeTexto 1">
            <a:extLst>
              <a:ext uri="{FF2B5EF4-FFF2-40B4-BE49-F238E27FC236}">
                <a16:creationId xmlns:a16="http://schemas.microsoft.com/office/drawing/2014/main" id="{DD9040E2-988E-282D-C31F-751F2DF22243}"/>
              </a:ext>
            </a:extLst>
          </p:cNvPr>
          <p:cNvSpPr txBox="1"/>
          <p:nvPr/>
        </p:nvSpPr>
        <p:spPr>
          <a:xfrm>
            <a:off x="3200545" y="282873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D51EA0-9D9D-5040-0ABF-955D9F57EF51}"/>
              </a:ext>
            </a:extLst>
          </p:cNvPr>
          <p:cNvSpPr txBox="1"/>
          <p:nvPr/>
        </p:nvSpPr>
        <p:spPr>
          <a:xfrm>
            <a:off x="4279495" y="2067694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P=0,001</a:t>
            </a:r>
          </a:p>
        </p:txBody>
      </p:sp>
    </p:spTree>
    <p:extLst>
      <p:ext uri="{BB962C8B-B14F-4D97-AF65-F5344CB8AC3E}">
        <p14:creationId xmlns:p14="http://schemas.microsoft.com/office/powerpoint/2010/main" val="411438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áfico&#10;&#10;El contenido generado por IA puede ser incorrecto.">
            <a:extLst>
              <a:ext uri="{FF2B5EF4-FFF2-40B4-BE49-F238E27FC236}">
                <a16:creationId xmlns:a16="http://schemas.microsoft.com/office/drawing/2014/main" id="{8FEC7ACD-E4E8-1B7F-5B0D-7734CFD81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980" y="817776"/>
            <a:ext cx="5400040" cy="4326890"/>
          </a:xfrm>
          <a:prstGeom prst="rect">
            <a:avLst/>
          </a:prstGeom>
        </p:spPr>
      </p:pic>
      <p:sp>
        <p:nvSpPr>
          <p:cNvPr id="3" name="CaixaDeTexto 1">
            <a:extLst>
              <a:ext uri="{FF2B5EF4-FFF2-40B4-BE49-F238E27FC236}">
                <a16:creationId xmlns:a16="http://schemas.microsoft.com/office/drawing/2014/main" id="{E9DB7C41-CE78-A841-820A-9E1727793DC2}"/>
              </a:ext>
            </a:extLst>
          </p:cNvPr>
          <p:cNvSpPr txBox="1"/>
          <p:nvPr/>
        </p:nvSpPr>
        <p:spPr>
          <a:xfrm>
            <a:off x="3200545" y="282873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2ECDAF-4BBF-BC15-86F7-752222964EC2}"/>
              </a:ext>
            </a:extLst>
          </p:cNvPr>
          <p:cNvSpPr txBox="1"/>
          <p:nvPr/>
        </p:nvSpPr>
        <p:spPr>
          <a:xfrm>
            <a:off x="3347864" y="2627536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P=0,01</a:t>
            </a:r>
          </a:p>
        </p:txBody>
      </p:sp>
    </p:spTree>
    <p:extLst>
      <p:ext uri="{BB962C8B-B14F-4D97-AF65-F5344CB8AC3E}">
        <p14:creationId xmlns:p14="http://schemas.microsoft.com/office/powerpoint/2010/main" val="1428792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89D2885-C56B-1FB1-2FF1-9DDEE78F8C96}"/>
              </a:ext>
            </a:extLst>
          </p:cNvPr>
          <p:cNvSpPr txBox="1"/>
          <p:nvPr/>
        </p:nvSpPr>
        <p:spPr>
          <a:xfrm>
            <a:off x="3200545" y="282873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101282DE-87BD-1632-53F2-CFE3EC6E9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915566"/>
            <a:ext cx="5688072" cy="432689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E3B110F-ADE7-F22A-A73B-2FF8B57BE4D8}"/>
              </a:ext>
            </a:extLst>
          </p:cNvPr>
          <p:cNvSpPr txBox="1"/>
          <p:nvPr/>
        </p:nvSpPr>
        <p:spPr>
          <a:xfrm>
            <a:off x="2373074" y="3363838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P=0,09</a:t>
            </a:r>
          </a:p>
        </p:txBody>
      </p:sp>
    </p:spTree>
    <p:extLst>
      <p:ext uri="{BB962C8B-B14F-4D97-AF65-F5344CB8AC3E}">
        <p14:creationId xmlns:p14="http://schemas.microsoft.com/office/powerpoint/2010/main" val="985889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">
            <a:extLst>
              <a:ext uri="{FF2B5EF4-FFF2-40B4-BE49-F238E27FC236}">
                <a16:creationId xmlns:a16="http://schemas.microsoft.com/office/drawing/2014/main" id="{0D5B20FF-C162-A3CD-A866-F0D1199FF216}"/>
              </a:ext>
            </a:extLst>
          </p:cNvPr>
          <p:cNvSpPr txBox="1"/>
          <p:nvPr/>
        </p:nvSpPr>
        <p:spPr>
          <a:xfrm>
            <a:off x="3200545" y="282873"/>
            <a:ext cx="226825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4" name="Imagen 3" descr="Gráfico&#10;&#10;El contenido generado por IA puede ser incorrecto.">
            <a:extLst>
              <a:ext uri="{FF2B5EF4-FFF2-40B4-BE49-F238E27FC236}">
                <a16:creationId xmlns:a16="http://schemas.microsoft.com/office/drawing/2014/main" id="{AA9205A2-D7EB-C4F9-97F2-882DE3323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022830"/>
            <a:ext cx="5400040" cy="381642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65FBF69-B493-D838-903B-490C2739C2C3}"/>
              </a:ext>
            </a:extLst>
          </p:cNvPr>
          <p:cNvSpPr txBox="1"/>
          <p:nvPr/>
        </p:nvSpPr>
        <p:spPr>
          <a:xfrm>
            <a:off x="3748267" y="1995686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P=0,16</a:t>
            </a:r>
          </a:p>
        </p:txBody>
      </p:sp>
    </p:spTree>
    <p:extLst>
      <p:ext uri="{BB962C8B-B14F-4D97-AF65-F5344CB8AC3E}">
        <p14:creationId xmlns:p14="http://schemas.microsoft.com/office/powerpoint/2010/main" val="362968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12FA1C9-7A3C-0F48-CB93-9A0071FA56C4}"/>
              </a:ext>
            </a:extLst>
          </p:cNvPr>
          <p:cNvSpPr txBox="1"/>
          <p:nvPr/>
        </p:nvSpPr>
        <p:spPr>
          <a:xfrm>
            <a:off x="611560" y="1347614"/>
            <a:ext cx="8352928" cy="2651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pronóstico del BACI</a:t>
            </a:r>
          </a:p>
          <a:p>
            <a:pPr>
              <a:lnSpc>
                <a:spcPct val="150000"/>
              </a:lnSpc>
              <a:buNone/>
            </a:pPr>
            <a:endParaRPr lang="es-ES" sz="20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BACI mostró mejor capacidad predictiva que el número absoluto de comorbilidades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Complementa otros índices pronósticos como el BSI y FACED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Permite una mejor estratificación del riesgo</a:t>
            </a:r>
          </a:p>
        </p:txBody>
      </p:sp>
    </p:spTree>
    <p:extLst>
      <p:ext uri="{BB962C8B-B14F-4D97-AF65-F5344CB8AC3E}">
        <p14:creationId xmlns:p14="http://schemas.microsoft.com/office/powerpoint/2010/main" val="1164594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3E6E186-3A57-4A4F-29E1-C3F4140182C3}"/>
              </a:ext>
            </a:extLst>
          </p:cNvPr>
          <p:cNvSpPr txBox="1"/>
          <p:nvPr/>
        </p:nvSpPr>
        <p:spPr>
          <a:xfrm>
            <a:off x="2422830" y="339502"/>
            <a:ext cx="3445314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4F6509-1A86-EDD9-0329-EC63D053987B}"/>
              </a:ext>
            </a:extLst>
          </p:cNvPr>
          <p:cNvSpPr txBox="1"/>
          <p:nvPr/>
        </p:nvSpPr>
        <p:spPr>
          <a:xfrm>
            <a:off x="673696" y="1707654"/>
            <a:ext cx="8064896" cy="2805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comorbilidad fue muy frecuente en pacientes con BQnoFQ y afectó negativamente a la supervivencia de los mismos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PT" altLang="pt-P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índice BACI puede complementar la valoración de estos pacientes  junto con otros índices a la hora de determinar el pronóstico a largo plazo de los mismos</a:t>
            </a:r>
          </a:p>
        </p:txBody>
      </p:sp>
      <p:pic>
        <p:nvPicPr>
          <p:cNvPr id="4098" name="Picture 2" descr="Conclusión - Iconos gratis de tecnología">
            <a:extLst>
              <a:ext uri="{FF2B5EF4-FFF2-40B4-BE49-F238E27FC236}">
                <a16:creationId xmlns:a16="http://schemas.microsoft.com/office/drawing/2014/main" id="{E8CF6234-A22A-8905-1C83-90D2A1334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22027"/>
            <a:ext cx="1358280" cy="135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5456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461</Words>
  <Application>Microsoft Office PowerPoint</Application>
  <PresentationFormat>Presentación en pantalla (16:9)</PresentationFormat>
  <Paragraphs>74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jacinto hernandez borge</cp:lastModifiedBy>
  <cp:revision>8</cp:revision>
  <dcterms:created xsi:type="dcterms:W3CDTF">2025-10-16T09:08:13Z</dcterms:created>
  <dcterms:modified xsi:type="dcterms:W3CDTF">2026-02-26T17:52:39Z</dcterms:modified>
</cp:coreProperties>
</file>