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s/comment1.xml" ContentType="application/vnd.openxmlformats-officedocument.presentationml.comments+xml"/>
  <Override PartName="/ppt/slides/slide3.xml" ContentType="application/vnd.openxmlformats-officedocument.presentationml.slide+xml"/>
  <Override PartName="/ppt/comments/comment2.xml" ContentType="application/vnd.openxmlformats-officedocument.presentationml.comments+xml"/>
  <Override PartName="/ppt/slides/slide4.xml" ContentType="application/vnd.openxmlformats-officedocument.presentationml.slide+xml"/>
  <Override PartName="/ppt/comments/comment3.xml" ContentType="application/vnd.openxmlformats-officedocument.presentationml.comment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s/comment4.xml" ContentType="application/vnd.openxmlformats-officedocument.presentationml.comments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s/comment5.xml" ContentType="application/vnd.openxmlformats-officedocument.presentationml.comments+xml"/>
  <Override PartName="/ppt/slides/slide11.xml" ContentType="application/vnd.openxmlformats-officedocument.presentationml.slide+xml"/>
  <Override PartName="/ppt/comments/comment6.xml" ContentType="application/vnd.openxmlformats-officedocument.presentationml.comments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1"/>
    <p:sldId id="259" r:id="rId13"/>
    <p:sldId id="260" r:id="rId15"/>
    <p:sldId id="261" r:id="rId16"/>
    <p:sldId id="262" r:id="rId17"/>
    <p:sldId id="263" r:id="rId18"/>
    <p:sldId id="264" r:id="rId20"/>
    <p:sldId id="265" r:id="rId21"/>
    <p:sldId id="266" r:id="rId23"/>
    <p:sldId id="267" r:id="rId25"/>
    <p:sldId id="268" r:id="rId26"/>
    <p:sldId id="269" r:id="rId27"/>
    <p:sldId id="270" r:id="rId28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mAuthor id="0" name="Cristina Barea Jiménez" initials="CBJ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comments" Target="comments/comment1.xml"/><Relationship Id="rId11" Type="http://schemas.openxmlformats.org/officeDocument/2006/relationships/slide" Target="slides/slide3.xml"/><Relationship Id="rId12" Type="http://schemas.openxmlformats.org/officeDocument/2006/relationships/comments" Target="comments/comment2.xml"/><Relationship Id="rId13" Type="http://schemas.openxmlformats.org/officeDocument/2006/relationships/slide" Target="slides/slide4.xml"/><Relationship Id="rId14" Type="http://schemas.openxmlformats.org/officeDocument/2006/relationships/comments" Target="comments/comment3.xml"/><Relationship Id="rId15" Type="http://schemas.openxmlformats.org/officeDocument/2006/relationships/slide" Target="slides/slide5.xml"/><Relationship Id="rId16" Type="http://schemas.openxmlformats.org/officeDocument/2006/relationships/slide" Target="slides/slide6.xml"/><Relationship Id="rId17" Type="http://schemas.openxmlformats.org/officeDocument/2006/relationships/slide" Target="slides/slide7.xml"/><Relationship Id="rId18" Type="http://schemas.openxmlformats.org/officeDocument/2006/relationships/slide" Target="slides/slide8.xml"/><Relationship Id="rId19" Type="http://schemas.openxmlformats.org/officeDocument/2006/relationships/comments" Target="comments/comment4.xml"/><Relationship Id="rId20" Type="http://schemas.openxmlformats.org/officeDocument/2006/relationships/slide" Target="slides/slide9.xml"/><Relationship Id="rId21" Type="http://schemas.openxmlformats.org/officeDocument/2006/relationships/slide" Target="slides/slide10.xml"/><Relationship Id="rId22" Type="http://schemas.openxmlformats.org/officeDocument/2006/relationships/comments" Target="comments/comment5.xml"/><Relationship Id="rId23" Type="http://schemas.openxmlformats.org/officeDocument/2006/relationships/slide" Target="slides/slide11.xml"/><Relationship Id="rId24" Type="http://schemas.openxmlformats.org/officeDocument/2006/relationships/comments" Target="comments/comment6.xml"/><Relationship Id="rId25" Type="http://schemas.openxmlformats.org/officeDocument/2006/relationships/slide" Target="slides/slide12.xml"/><Relationship Id="rId26" Type="http://schemas.openxmlformats.org/officeDocument/2006/relationships/slide" Target="slides/slide13.xml"/><Relationship Id="rId27" Type="http://schemas.openxmlformats.org/officeDocument/2006/relationships/slide" Target="slides/slide14.xml"/><Relationship Id="rId28" Type="http://schemas.openxmlformats.org/officeDocument/2006/relationships/slide" Target="slides/slide15.xml"/></Relationships>
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m authorId="0" dt="2026-02-17T20:04:25.426" idx="1">
    <p:pos x="632" y="2986"/>
    <p:text>La ansiedad y la depresión son comorbilidades frecuentes en el asma grave y se asocian con peor control, mayor número de exacerbaciones y peor calidad de vida.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m authorId="0" dt="2026-02-23T20:52:41.387" idx="2">
    <p:pos x="1721" y="2709"/>
    <p:text>Es importante mencionar que el asma y los trastornos mentales son un camino de ida y vuelta. Os traigo dos estudios que demuestras que…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m authorId="0" dt="2026-02-23T21:38:13.174" idx="3">
    <p:pos x="133" y="2819"/>
    <p:text>Y no solo eso si no que en este contexto Las intervenciones psicológicas específicas en este perfil de pacientes han sido poco exploradas y los resultados y la metodología son heterogéneos. 
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m authorId="0" dt="2026-02-23T17:24:27.104" idx="4">
    <p:pos x="2878" y="2357"/>
    <p:text>Llamativamente el grupo intervención presentaba mayor carga de patología psiquiátrica previa 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m authorId="0" dt="2026-02-17T20:28:14.383" idx="5">
    <p:pos x="2746" y="2445"/>
    <p:text>La intervención psicológica eliminó casi por completo las exacerbaciones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m authorId="0" dt="2026-02-17T20:28:14.383" idx="6">
    <p:pos x="2767" y="2728"/>
    <p:text>Aunque ambos grupos redujeron la dosis de corticoides, la magnitud clínica en el grupo intervención es superior dada la alta carga basal </p:text>
    <p:extLst>
      <p:ext uri="{C676402C-5697-4E1C-873F-D02D1690AC5C}">
        <p15:threadingInfo xmlns:p15="http://schemas.microsoft.com/office/powerpoint/2012/main" timeZoneBias="-60"/>
      </p:ext>
    </p:extLst>
  </p:cm>
</p:cmLst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/>
          <p:nvPr>
            <p:ph type="title"/>
          </p:nvPr>
        </p:nvSpPr>
        <p:spPr>
          <a:xfrm>
            <a:off x="685800" y="1597819"/>
            <a:ext cx="7772400" cy="1102520"/>
          </a:xfrm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12" name="Nivel de texto 1…"/>
          <p:cNvSpPr txBox="1"/>
          <p:nvPr>
            <p:ph type="body" sz="quarter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21" name="Nivel de texto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2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o del título"/>
          <p:cNvSpPr txBox="1"/>
          <p:nvPr>
            <p:ph type="title"/>
          </p:nvPr>
        </p:nvSpPr>
        <p:spPr>
          <a:xfrm>
            <a:off x="722312" y="3305176"/>
            <a:ext cx="7772401" cy="1021557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Texto del título</a:t>
            </a:r>
          </a:p>
        </p:txBody>
      </p:sp>
      <p:sp>
        <p:nvSpPr>
          <p:cNvPr id="30" name="Nivel de texto 1…"/>
          <p:cNvSpPr txBox="1"/>
          <p:nvPr>
            <p:ph type="body" sz="quarter" idx="1"/>
          </p:nvPr>
        </p:nvSpPr>
        <p:spPr>
          <a:xfrm>
            <a:off x="722312" y="2180034"/>
            <a:ext cx="7772401" cy="112514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1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39" name="Nivel de texto 1…"/>
          <p:cNvSpPr txBox="1"/>
          <p:nvPr>
            <p:ph type="body" sz="half" idx="1"/>
          </p:nvPr>
        </p:nvSpPr>
        <p:spPr>
          <a:xfrm>
            <a:off x="457200" y="1200150"/>
            <a:ext cx="4038600" cy="339447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0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48" name="Nivel de texto 1…"/>
          <p:cNvSpPr txBox="1"/>
          <p:nvPr>
            <p:ph type="body" sz="quarter" idx="1"/>
          </p:nvPr>
        </p:nvSpPr>
        <p:spPr>
          <a:xfrm>
            <a:off x="457200" y="1151334"/>
            <a:ext cx="4040188" cy="47982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9" name="4 Marcador de texto"/>
          <p:cNvSpPr/>
          <p:nvPr>
            <p:ph type="body" sz="quarter" idx="21"/>
          </p:nvPr>
        </p:nvSpPr>
        <p:spPr>
          <a:xfrm>
            <a:off x="4645026" y="1151334"/>
            <a:ext cx="4041776" cy="47982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58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o del título"/>
          <p:cNvSpPr txBox="1"/>
          <p:nvPr>
            <p:ph type="title"/>
          </p:nvPr>
        </p:nvSpPr>
        <p:spPr>
          <a:xfrm>
            <a:off x="457201" y="204786"/>
            <a:ext cx="3008314" cy="871539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Texto del título</a:t>
            </a:r>
          </a:p>
        </p:txBody>
      </p:sp>
      <p:sp>
        <p:nvSpPr>
          <p:cNvPr id="73" name="Nivel de texto 1…"/>
          <p:cNvSpPr txBox="1"/>
          <p:nvPr>
            <p:ph type="body" idx="1"/>
          </p:nvPr>
        </p:nvSpPr>
        <p:spPr>
          <a:xfrm>
            <a:off x="3575050" y="204788"/>
            <a:ext cx="5111750" cy="4389836"/>
          </a:xfrm>
          <a:prstGeom prst="rect">
            <a:avLst/>
          </a:prstGeom>
        </p:spPr>
        <p:txBody>
          <a:bodyPr/>
          <a:lstStyle/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4" name="3 Marcador de texto"/>
          <p:cNvSpPr/>
          <p:nvPr>
            <p:ph type="body" sz="half" idx="21"/>
          </p:nvPr>
        </p:nvSpPr>
        <p:spPr>
          <a:xfrm>
            <a:off x="457200" y="1076326"/>
            <a:ext cx="3008315" cy="3518297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o del título"/>
          <p:cNvSpPr txBox="1"/>
          <p:nvPr>
            <p:ph type="title"/>
          </p:nvPr>
        </p:nvSpPr>
        <p:spPr>
          <a:xfrm>
            <a:off x="1792288" y="3600450"/>
            <a:ext cx="5486401" cy="425054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Texto del título</a:t>
            </a:r>
          </a:p>
        </p:txBody>
      </p:sp>
      <p:sp>
        <p:nvSpPr>
          <p:cNvPr id="83" name="2 Marcador de posición de imagen"/>
          <p:cNvSpPr/>
          <p:nvPr>
            <p:ph type="pic" sz="half" idx="21"/>
          </p:nvPr>
        </p:nvSpPr>
        <p:spPr>
          <a:xfrm>
            <a:off x="1792288" y="459581"/>
            <a:ext cx="5486401" cy="308610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Nivel de texto 1…"/>
          <p:cNvSpPr txBox="1"/>
          <p:nvPr>
            <p:ph type="body" sz="quarter" idx="1"/>
          </p:nvPr>
        </p:nvSpPr>
        <p:spPr>
          <a:xfrm>
            <a:off x="1792288" y="4025503"/>
            <a:ext cx="5486401" cy="60364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8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/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Texto del título</a:t>
            </a:r>
          </a:p>
        </p:txBody>
      </p:sp>
      <p:sp>
        <p:nvSpPr>
          <p:cNvPr id="3" name="Nivel de texto 1…"/>
          <p:cNvSpPr txBox="1"/>
          <p:nvPr>
            <p:ph type="body" idx="1"/>
          </p:nvPr>
        </p:nvSpPr>
        <p:spPr>
          <a:xfrm>
            <a:off x="457200" y="1200150"/>
            <a:ext cx="8229600" cy="3394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/>
          <p:nvPr>
            <p:ph type="sldNum" sz="quarter" idx="2"/>
          </p:nvPr>
        </p:nvSpPr>
        <p:spPr>
          <a:xfrm>
            <a:off x="8428176" y="4780032"/>
            <a:ext cx="258624" cy="248306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omments" Target="../comments/comment1.xml"/><Relationship Id="rId3" Type="http://schemas.openxmlformats.org/officeDocument/2006/relationships/image" Target="../media/image4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omments" Target="../comments/comment2.xml"/><Relationship Id="rId3" Type="http://schemas.openxmlformats.org/officeDocument/2006/relationships/image" Target="../media/image1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omments" Target="../comments/comment3.xml"/><Relationship Id="rId3" Type="http://schemas.openxmlformats.org/officeDocument/2006/relationships/image" Target="../media/image5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omments" Target="../comments/comment4.xml"/><Relationship Id="rId3" Type="http://schemas.openxmlformats.org/officeDocument/2006/relationships/image" Target="../media/image2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omments" Target="../comments/comment5.xml"/><Relationship Id="rId3" Type="http://schemas.openxmlformats.org/officeDocument/2006/relationships/image" Target="../media/image10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omments" Target="../comments/comment6.xml"/><Relationship Id="rId3" Type="http://schemas.openxmlformats.org/officeDocument/2006/relationships/image" Target="../media/image1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SULTADOS INICIALES DE UNA ESTRATEGIA DE INTERVENCIÓN PSICOLÓGICA EN ASMA GRAVE"/>
          <p:cNvSpPr txBox="1"/>
          <p:nvPr/>
        </p:nvSpPr>
        <p:spPr>
          <a:xfrm>
            <a:off x="2130449" y="1394520"/>
            <a:ext cx="4883102" cy="13083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spcBef>
                <a:spcPts val="1400"/>
              </a:spcBef>
              <a:defRPr b="1" sz="2800">
                <a:uFill>
                  <a:solidFill>
                    <a:srgbClr val="97C200"/>
                  </a:solidFill>
                </a:uFill>
              </a:defRPr>
            </a:lvl1pPr>
          </a:lstStyle>
          <a:p>
            <a:pPr/>
            <a:r>
              <a:t>RESULTADOS INICIALES DE UNA ESTRATEGIA DE INTERVENCIÓN PSICOLÓGICA EN ASMA GRAVE</a:t>
            </a:r>
          </a:p>
        </p:txBody>
      </p:sp>
      <p:pic>
        <p:nvPicPr>
          <p:cNvPr id="95" name="vídeo-pegado.png" descr="vídeo-pegado.png"/>
          <p:cNvPicPr>
            <a:picLocks noChangeAspect="1"/>
          </p:cNvPicPr>
          <p:nvPr/>
        </p:nvPicPr>
        <p:blipFill>
          <a:blip r:embed="rId2">
            <a:extLst/>
          </a:blip>
          <a:srcRect l="58553" t="4866" r="4863" b="4866"/>
          <a:stretch>
            <a:fillRect/>
          </a:stretch>
        </p:blipFill>
        <p:spPr>
          <a:xfrm>
            <a:off x="6996755" y="879415"/>
            <a:ext cx="2038333" cy="2807150"/>
          </a:xfrm>
          <a:prstGeom prst="rect">
            <a:avLst/>
          </a:prstGeom>
          <a:ln w="12700">
            <a:miter lim="400000"/>
          </a:ln>
        </p:spPr>
      </p:pic>
      <p:sp>
        <p:nvSpPr>
          <p:cNvPr id="96" name="Rectángulo redondeado"/>
          <p:cNvSpPr/>
          <p:nvPr/>
        </p:nvSpPr>
        <p:spPr>
          <a:xfrm>
            <a:off x="6964733" y="2162167"/>
            <a:ext cx="459977" cy="645725"/>
          </a:xfrm>
          <a:prstGeom prst="roundRect">
            <a:avLst>
              <a:gd name="adj" fmla="val 14921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97" name="C. Barea Jiménez, J. Díez Sierra, A.P. Gómez-Bastero Fernández, A.S. Valido Morales"/>
          <p:cNvSpPr txBox="1"/>
          <p:nvPr/>
        </p:nvSpPr>
        <p:spPr>
          <a:xfrm>
            <a:off x="2330530" y="2914024"/>
            <a:ext cx="4482940" cy="50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>
                <a:solidFill>
                  <a:srgbClr val="A7A7A7"/>
                </a:solidFill>
              </a:defRPr>
            </a:lvl1pPr>
          </a:lstStyle>
          <a:p>
            <a:pPr/>
            <a:r>
              <a:t>C. Barea Jiménez, J. Díez Sierra, A.P. Gómez-Bastero Fernández, A.S. Valido Morales</a:t>
            </a:r>
          </a:p>
        </p:txBody>
      </p:sp>
      <p:pic>
        <p:nvPicPr>
          <p:cNvPr id="98" name="vídeo-pegado.heic" descr="vídeo-pegado.heic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54071" y="3634569"/>
            <a:ext cx="2035858" cy="5612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vídeo-pegado.png" descr="vídeo-pegado.png"/>
          <p:cNvPicPr>
            <a:picLocks noChangeAspect="1"/>
          </p:cNvPicPr>
          <p:nvPr/>
        </p:nvPicPr>
        <p:blipFill>
          <a:blip r:embed="rId3">
            <a:extLst/>
          </a:blip>
          <a:srcRect l="23226" t="15498" r="27858" b="15498"/>
          <a:stretch>
            <a:fillRect/>
          </a:stretch>
        </p:blipFill>
        <p:spPr>
          <a:xfrm>
            <a:off x="2650962" y="998934"/>
            <a:ext cx="3995380" cy="3145760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INTRODUCCIÓN"/>
          <p:cNvSpPr txBox="1"/>
          <p:nvPr/>
        </p:nvSpPr>
        <p:spPr>
          <a:xfrm>
            <a:off x="3842953" y="341243"/>
            <a:ext cx="1611360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/>
            </a:lvl1pPr>
          </a:lstStyle>
          <a:p>
            <a:pPr/>
            <a:r>
              <a:t>INTRODUCCIÓN</a:t>
            </a:r>
          </a:p>
        </p:txBody>
      </p:sp>
      <p:sp>
        <p:nvSpPr>
          <p:cNvPr id="102" name="Rectángulo redondeado"/>
          <p:cNvSpPr/>
          <p:nvPr/>
        </p:nvSpPr>
        <p:spPr>
          <a:xfrm>
            <a:off x="3696132" y="295681"/>
            <a:ext cx="1905001" cy="424212"/>
          </a:xfrm>
          <a:prstGeom prst="roundRect">
            <a:avLst>
              <a:gd name="adj" fmla="val 44907"/>
            </a:avLst>
          </a:prstGeom>
          <a:ln w="25400">
            <a:solidFill>
              <a:schemeClr val="accent5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  <p:sp>
        <p:nvSpPr>
          <p:cNvPr id="103" name="Rectángulo redondeado"/>
          <p:cNvSpPr/>
          <p:nvPr/>
        </p:nvSpPr>
        <p:spPr>
          <a:xfrm>
            <a:off x="2566408" y="813944"/>
            <a:ext cx="1120344" cy="753827"/>
          </a:xfrm>
          <a:prstGeom prst="roundRect">
            <a:avLst>
              <a:gd name="adj" fmla="val 14862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04" name="Rectángulo redondeado"/>
          <p:cNvSpPr/>
          <p:nvPr/>
        </p:nvSpPr>
        <p:spPr>
          <a:xfrm>
            <a:off x="4242307" y="2259688"/>
            <a:ext cx="1184162" cy="624124"/>
          </a:xfrm>
          <a:prstGeom prst="roundRect">
            <a:avLst>
              <a:gd name="adj" fmla="val 13021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vídeo-pegado.heic" descr="vídeo-pegado.heic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54259" y="760784"/>
            <a:ext cx="6998329" cy="3287308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Rectangle 3"/>
          <p:cNvSpPr txBox="1"/>
          <p:nvPr/>
        </p:nvSpPr>
        <p:spPr>
          <a:xfrm>
            <a:off x="4043" y="4571952"/>
            <a:ext cx="8385767" cy="557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/>
          <a:p>
            <a:pPr marL="133684" indent="-133684" algn="just" defTabSz="449262">
              <a:buSzPct val="100000"/>
              <a:buAutoNum type="arabicPeriod" startAt="1"/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 sz="1000">
                <a:solidFill>
                  <a:srgbClr val="A7A7A7"/>
                </a:solidFill>
              </a:defRPr>
            </a:pPr>
            <a:r>
              <a:t>Kew KM, Nashed M, Dulay V, Yorke J. Cognitive behavioural therapy (CBT) for adults and adolescents with asthma. Cochrane Database Syst Rev. 2016 Sep 21;9(9):CD011818.</a:t>
            </a:r>
          </a:p>
          <a:p>
            <a:pPr marL="133684" indent="-133684" algn="just" defTabSz="449262">
              <a:buSzPct val="100000"/>
              <a:buAutoNum type="arabicPeriod" startAt="1"/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 sz="1000">
                <a:solidFill>
                  <a:srgbClr val="A7A7A7"/>
                </a:solidFill>
              </a:defRPr>
            </a:pPr>
            <a:r>
              <a:t> Jiang M, Qin P, Yang X. Comorbidity between depression and asthma via immune-inflammatory pathways: a meta-analysis. J Affect Disord. 2014 Sep;166:22-9.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vídeo-pegado.png" descr="vídeo-pegado.png"/>
          <p:cNvPicPr>
            <a:picLocks noChangeAspect="1"/>
          </p:cNvPicPr>
          <p:nvPr/>
        </p:nvPicPr>
        <p:blipFill>
          <a:blip r:embed="rId3">
            <a:extLst/>
          </a:blip>
          <a:srcRect l="22707" t="16241" r="20732" b="0"/>
          <a:stretch>
            <a:fillRect/>
          </a:stretch>
        </p:blipFill>
        <p:spPr>
          <a:xfrm>
            <a:off x="2428081" y="799703"/>
            <a:ext cx="4287848" cy="3544091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Los trastornos mentales impactan negativamente en la función pulmonar"/>
          <p:cNvSpPr txBox="1"/>
          <p:nvPr/>
        </p:nvSpPr>
        <p:spPr>
          <a:xfrm>
            <a:off x="1406054" y="387043"/>
            <a:ext cx="7422350" cy="330285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55600" dist="0" dir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1900"/>
            </a:lvl1pPr>
          </a:lstStyle>
          <a:p>
            <a:pPr/>
            <a:r>
              <a:t>Los trastornos mentales impactan negativamente en la función pulmonar</a:t>
            </a:r>
          </a:p>
        </p:txBody>
      </p:sp>
      <p:sp>
        <p:nvSpPr>
          <p:cNvPr id="111" name="Krommydas et al., Respiratory Medicine"/>
          <p:cNvSpPr txBox="1"/>
          <p:nvPr/>
        </p:nvSpPr>
        <p:spPr>
          <a:xfrm>
            <a:off x="5964585" y="4821378"/>
            <a:ext cx="2204318" cy="228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000">
                <a:solidFill>
                  <a:srgbClr val="A7A7A7"/>
                </a:solidFill>
              </a:defRPr>
            </a:lvl1pPr>
          </a:lstStyle>
          <a:p>
            <a:pPr/>
            <a:r>
              <a:t>Krommydas et al., Respiratory Medicine</a:t>
            </a:r>
          </a:p>
        </p:txBody>
      </p:sp>
      <p:sp>
        <p:nvSpPr>
          <p:cNvPr id="112" name="FEV1 (%)"/>
          <p:cNvSpPr txBox="1"/>
          <p:nvPr/>
        </p:nvSpPr>
        <p:spPr>
          <a:xfrm>
            <a:off x="4105604" y="4432522"/>
            <a:ext cx="945070" cy="345788"/>
          </a:xfrm>
          <a:prstGeom prst="rect">
            <a:avLst/>
          </a:prstGeom>
          <a:ln w="12700">
            <a:solidFill>
              <a:srgbClr val="DDDDDD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/>
            </a:lvl1pPr>
          </a:lstStyle>
          <a:p>
            <a:pPr/>
            <a:r>
              <a:t>FEV1 (%)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Objetivo: evaluar la efectividad clínica de una intervención psicológica protocolizada en pacientes con asma grave."/>
          <p:cNvSpPr txBox="1"/>
          <p:nvPr/>
        </p:nvSpPr>
        <p:spPr>
          <a:xfrm>
            <a:off x="1106470" y="1249915"/>
            <a:ext cx="6931060" cy="554594"/>
          </a:xfrm>
          <a:prstGeom prst="rect">
            <a:avLst/>
          </a:prstGeom>
          <a:solidFill>
            <a:srgbClr val="DDDDDD"/>
          </a:solidFill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457200">
              <a:defRPr sz="1600"/>
            </a:pPr>
            <a:r>
              <a:rPr b="1" u="sng"/>
              <a:t>Objetivo</a:t>
            </a:r>
            <a:r>
              <a:t>: evaluar la efectividad clínica de una intervención psicológica protocolizada en pacientes con asma grave.</a:t>
            </a:r>
          </a:p>
        </p:txBody>
      </p:sp>
      <p:sp>
        <p:nvSpPr>
          <p:cNvPr id="115" name="Rectángulo redondeado"/>
          <p:cNvSpPr/>
          <p:nvPr/>
        </p:nvSpPr>
        <p:spPr>
          <a:xfrm>
            <a:off x="3696132" y="295681"/>
            <a:ext cx="1905001" cy="424212"/>
          </a:xfrm>
          <a:prstGeom prst="roundRect">
            <a:avLst>
              <a:gd name="adj" fmla="val 44907"/>
            </a:avLst>
          </a:prstGeom>
          <a:ln w="25400">
            <a:solidFill>
              <a:schemeClr val="accent5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  <p:sp>
        <p:nvSpPr>
          <p:cNvPr id="116" name="METODOLOGÍA"/>
          <p:cNvSpPr txBox="1"/>
          <p:nvPr/>
        </p:nvSpPr>
        <p:spPr>
          <a:xfrm>
            <a:off x="3864551" y="341243"/>
            <a:ext cx="1568163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/>
            </a:lvl1pPr>
          </a:lstStyle>
          <a:p>
            <a:pPr/>
            <a:r>
              <a:t>METODOLOGÍA</a:t>
            </a:r>
          </a:p>
        </p:txBody>
      </p:sp>
      <p:pic>
        <p:nvPicPr>
          <p:cNvPr id="117" name="vídeo-pegado.png" descr="vídeo-pegad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06664" y="1262268"/>
            <a:ext cx="224649" cy="2246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vídeo-pegado.png" descr="vídeo-pegado.png"/>
          <p:cNvPicPr>
            <a:picLocks noChangeAspect="1"/>
          </p:cNvPicPr>
          <p:nvPr/>
        </p:nvPicPr>
        <p:blipFill>
          <a:blip r:embed="rId2">
            <a:extLst/>
          </a:blip>
          <a:srcRect l="4792" t="39434" r="4792" b="14176"/>
          <a:stretch>
            <a:fillRect/>
          </a:stretch>
        </p:blipFill>
        <p:spPr>
          <a:xfrm>
            <a:off x="1618059" y="2380094"/>
            <a:ext cx="5907999" cy="1691802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Objetivo: evaluar la efectividad clínica de una intervención psicológica protocolizada en pacientes con asma grave."/>
          <p:cNvSpPr txBox="1"/>
          <p:nvPr/>
        </p:nvSpPr>
        <p:spPr>
          <a:xfrm>
            <a:off x="1106470" y="1249915"/>
            <a:ext cx="6931060" cy="554594"/>
          </a:xfrm>
          <a:prstGeom prst="rect">
            <a:avLst/>
          </a:prstGeom>
          <a:solidFill>
            <a:srgbClr val="DDDDDD"/>
          </a:solidFill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457200">
              <a:defRPr sz="1600"/>
            </a:pPr>
            <a:r>
              <a:rPr b="1" u="sng"/>
              <a:t>Objetivo</a:t>
            </a:r>
            <a:r>
              <a:t>: evaluar la efectividad clínica de una intervención psicológica protocolizada en pacientes con asma grave.</a:t>
            </a:r>
          </a:p>
        </p:txBody>
      </p:sp>
      <p:sp>
        <p:nvSpPr>
          <p:cNvPr id="121" name="Rectángulo redondeado"/>
          <p:cNvSpPr/>
          <p:nvPr/>
        </p:nvSpPr>
        <p:spPr>
          <a:xfrm>
            <a:off x="3696132" y="295681"/>
            <a:ext cx="1905001" cy="424212"/>
          </a:xfrm>
          <a:prstGeom prst="roundRect">
            <a:avLst>
              <a:gd name="adj" fmla="val 44907"/>
            </a:avLst>
          </a:prstGeom>
          <a:ln w="25400">
            <a:solidFill>
              <a:schemeClr val="accent5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  <p:sp>
        <p:nvSpPr>
          <p:cNvPr id="122" name="METODOLOGÍA"/>
          <p:cNvSpPr txBox="1"/>
          <p:nvPr/>
        </p:nvSpPr>
        <p:spPr>
          <a:xfrm>
            <a:off x="3864551" y="341243"/>
            <a:ext cx="1568163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/>
            </a:lvl1pPr>
          </a:lstStyle>
          <a:p>
            <a:pPr/>
            <a:r>
              <a:t>METODOLOGÍA</a:t>
            </a:r>
          </a:p>
        </p:txBody>
      </p:sp>
      <p:pic>
        <p:nvPicPr>
          <p:cNvPr id="123" name="vídeo-pegado.png" descr="vídeo-pegad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06664" y="1262268"/>
            <a:ext cx="224649" cy="2246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vídeo-pegado.png" descr="vídeo-pegado.png"/>
          <p:cNvPicPr>
            <a:picLocks noChangeAspect="1"/>
          </p:cNvPicPr>
          <p:nvPr/>
        </p:nvPicPr>
        <p:blipFill>
          <a:blip r:embed="rId2">
            <a:extLst/>
          </a:blip>
          <a:srcRect l="5696" t="22783" r="3743" b="5110"/>
          <a:stretch>
            <a:fillRect/>
          </a:stretch>
        </p:blipFill>
        <p:spPr>
          <a:xfrm>
            <a:off x="1363464" y="1145778"/>
            <a:ext cx="6417157" cy="2851836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PROTOCOLO DE ALEATORIZACIÓN"/>
          <p:cNvSpPr txBox="1"/>
          <p:nvPr/>
        </p:nvSpPr>
        <p:spPr>
          <a:xfrm>
            <a:off x="2962145" y="560049"/>
            <a:ext cx="3302842" cy="345789"/>
          </a:xfrm>
          <a:prstGeom prst="rect">
            <a:avLst/>
          </a:prstGeom>
          <a:solidFill>
            <a:srgbClr val="DDDDDD"/>
          </a:solidFill>
          <a:ln w="12700">
            <a:solidFill>
              <a:srgbClr val="000000"/>
            </a:solidFill>
            <a:custDash>
              <a:ds d="200000" sp="200000"/>
            </a:custDash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/>
            </a:lvl1pPr>
          </a:lstStyle>
          <a:p>
            <a:pPr/>
            <a:r>
              <a:t>PROTOCOLO DE ALEATORIZACIÓN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vídeo-pegado.heic" descr="vídeo-pegado.heic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96947" y="944411"/>
            <a:ext cx="5503372" cy="3476341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ángulo redondeado"/>
          <p:cNvSpPr/>
          <p:nvPr/>
        </p:nvSpPr>
        <p:spPr>
          <a:xfrm>
            <a:off x="3696132" y="295681"/>
            <a:ext cx="1905001" cy="424212"/>
          </a:xfrm>
          <a:prstGeom prst="roundRect">
            <a:avLst>
              <a:gd name="adj" fmla="val 44907"/>
            </a:avLst>
          </a:prstGeom>
          <a:ln w="25400">
            <a:solidFill>
              <a:schemeClr val="accent5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  <p:sp>
        <p:nvSpPr>
          <p:cNvPr id="130" name="RESULTADOS"/>
          <p:cNvSpPr txBox="1"/>
          <p:nvPr/>
        </p:nvSpPr>
        <p:spPr>
          <a:xfrm>
            <a:off x="3988730" y="341243"/>
            <a:ext cx="1319806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/>
            </a:lvl1pPr>
          </a:lstStyle>
          <a:p>
            <a:pPr/>
            <a:r>
              <a:t>RESULTADOS</a:t>
            </a:r>
          </a:p>
        </p:txBody>
      </p:sp>
      <p:sp>
        <p:nvSpPr>
          <p:cNvPr id="131" name="Tabla. Características basales de la muestra"/>
          <p:cNvSpPr txBox="1"/>
          <p:nvPr/>
        </p:nvSpPr>
        <p:spPr>
          <a:xfrm>
            <a:off x="4837545" y="4390287"/>
            <a:ext cx="2560896" cy="2257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100"/>
            </a:pPr>
            <a:r>
              <a:rPr b="1" i="1"/>
              <a:t>Tabla. </a:t>
            </a:r>
            <a:r>
              <a:t>Características basales de la muestra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vídeo-pegado.png" descr="vídeo-pegado.png"/>
          <p:cNvPicPr>
            <a:picLocks noChangeAspect="1"/>
          </p:cNvPicPr>
          <p:nvPr/>
        </p:nvPicPr>
        <p:blipFill>
          <a:blip r:embed="rId2">
            <a:extLst/>
          </a:blip>
          <a:srcRect l="3575" t="23015" r="3575" b="4270"/>
          <a:stretch>
            <a:fillRect/>
          </a:stretch>
        </p:blipFill>
        <p:spPr>
          <a:xfrm>
            <a:off x="1289263" y="1003895"/>
            <a:ext cx="7174048" cy="3135790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Rectángulo redondeado"/>
          <p:cNvSpPr/>
          <p:nvPr/>
        </p:nvSpPr>
        <p:spPr>
          <a:xfrm>
            <a:off x="4876724" y="937813"/>
            <a:ext cx="3722166" cy="1656725"/>
          </a:xfrm>
          <a:prstGeom prst="roundRect">
            <a:avLst>
              <a:gd name="adj" fmla="val 11499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35" name="Rectángulo redondeado"/>
          <p:cNvSpPr/>
          <p:nvPr/>
        </p:nvSpPr>
        <p:spPr>
          <a:xfrm>
            <a:off x="1144856" y="2568477"/>
            <a:ext cx="3722165" cy="1656726"/>
          </a:xfrm>
          <a:prstGeom prst="roundRect">
            <a:avLst>
              <a:gd name="adj" fmla="val 11499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vídeo-pegado.png" descr="vídeo-pegado.png"/>
          <p:cNvPicPr>
            <a:picLocks noChangeAspect="1"/>
          </p:cNvPicPr>
          <p:nvPr/>
        </p:nvPicPr>
        <p:blipFill>
          <a:blip r:embed="rId3">
            <a:extLst/>
          </a:blip>
          <a:srcRect l="4011" t="24024" r="5558" b="12114"/>
          <a:stretch>
            <a:fillRect/>
          </a:stretch>
        </p:blipFill>
        <p:spPr>
          <a:xfrm>
            <a:off x="1512292" y="1365845"/>
            <a:ext cx="6119367" cy="2411948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IMPACTO EN LAS EXACERBACIONES ANUALES"/>
          <p:cNvSpPr txBox="1"/>
          <p:nvPr/>
        </p:nvSpPr>
        <p:spPr>
          <a:xfrm>
            <a:off x="2371626" y="560049"/>
            <a:ext cx="4400747" cy="345789"/>
          </a:xfrm>
          <a:prstGeom prst="rect">
            <a:avLst/>
          </a:prstGeom>
          <a:solidFill>
            <a:srgbClr val="DDDDDD"/>
          </a:solidFill>
          <a:ln w="12700">
            <a:solidFill>
              <a:srgbClr val="000000"/>
            </a:solidFill>
            <a:custDash>
              <a:ds d="200000" sp="200000"/>
            </a:custDash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/>
            </a:lvl1pPr>
          </a:lstStyle>
          <a:p>
            <a:pPr/>
            <a:r>
              <a:t>IMPACTO EN LAS EXACERBACIONES ANUALES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IMPACTO EN LA DOSIS DE CORTICOIDES ACUMULADA"/>
          <p:cNvSpPr txBox="1"/>
          <p:nvPr/>
        </p:nvSpPr>
        <p:spPr>
          <a:xfrm>
            <a:off x="1981790" y="511597"/>
            <a:ext cx="5180420" cy="345788"/>
          </a:xfrm>
          <a:prstGeom prst="rect">
            <a:avLst/>
          </a:prstGeom>
          <a:solidFill>
            <a:srgbClr val="DDDDDD"/>
          </a:solidFill>
          <a:ln w="12700">
            <a:solidFill>
              <a:srgbClr val="000000"/>
            </a:solidFill>
            <a:custDash>
              <a:ds d="200000" sp="200000"/>
            </a:custDash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/>
            </a:lvl1pPr>
          </a:lstStyle>
          <a:p>
            <a:pPr/>
            <a:r>
              <a:t>IMPACTO EN LA DOSIS DE CORTICOIDES ACUMULADA</a:t>
            </a:r>
          </a:p>
        </p:txBody>
      </p:sp>
      <p:pic>
        <p:nvPicPr>
          <p:cNvPr id="141" name="vídeo-pegado.png" descr="vídeo-pegado.png"/>
          <p:cNvPicPr>
            <a:picLocks noChangeAspect="1"/>
          </p:cNvPicPr>
          <p:nvPr/>
        </p:nvPicPr>
        <p:blipFill>
          <a:blip r:embed="rId3">
            <a:extLst/>
          </a:blip>
          <a:srcRect l="4785" t="21848" r="24447" b="6323"/>
          <a:stretch>
            <a:fillRect/>
          </a:stretch>
        </p:blipFill>
        <p:spPr>
          <a:xfrm>
            <a:off x="1772443" y="1121216"/>
            <a:ext cx="5502311" cy="31171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IMPACTO EN LA CALIDAD DE VIDA (cuestionario miniAQLQ)"/>
          <p:cNvSpPr txBox="1"/>
          <p:nvPr/>
        </p:nvSpPr>
        <p:spPr>
          <a:xfrm>
            <a:off x="1714792" y="584275"/>
            <a:ext cx="5714416" cy="345789"/>
          </a:xfrm>
          <a:prstGeom prst="rect">
            <a:avLst/>
          </a:prstGeom>
          <a:solidFill>
            <a:srgbClr val="DDDDDD"/>
          </a:solidFill>
          <a:ln w="12700">
            <a:solidFill>
              <a:srgbClr val="000000"/>
            </a:solidFill>
            <a:custDash>
              <a:ds d="200000" sp="200000"/>
            </a:custDash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/>
            </a:lvl1pPr>
          </a:lstStyle>
          <a:p>
            <a:pPr/>
            <a:r>
              <a:t>IMPACTO EN LA CALIDAD DE VIDA (cuestionario miniAQLQ)</a:t>
            </a:r>
          </a:p>
        </p:txBody>
      </p:sp>
      <p:pic>
        <p:nvPicPr>
          <p:cNvPr id="144" name="vídeo-pegado.png" descr="vídeo-pegado.png"/>
          <p:cNvPicPr>
            <a:picLocks noChangeAspect="1"/>
          </p:cNvPicPr>
          <p:nvPr/>
        </p:nvPicPr>
        <p:blipFill>
          <a:blip r:embed="rId2">
            <a:extLst/>
          </a:blip>
          <a:srcRect l="23538" t="23540" r="14944" b="5466"/>
          <a:stretch>
            <a:fillRect/>
          </a:stretch>
        </p:blipFill>
        <p:spPr>
          <a:xfrm>
            <a:off x="2008981" y="1279640"/>
            <a:ext cx="5125858" cy="33016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vídeo-pegado.png" descr="vídeo-pegado.png"/>
          <p:cNvPicPr>
            <a:picLocks noChangeAspect="1"/>
          </p:cNvPicPr>
          <p:nvPr/>
        </p:nvPicPr>
        <p:blipFill>
          <a:blip r:embed="rId2">
            <a:extLst/>
          </a:blip>
          <a:srcRect l="56155" t="23919" r="6193" b="18124"/>
          <a:stretch>
            <a:fillRect/>
          </a:stretch>
        </p:blipFill>
        <p:spPr>
          <a:xfrm>
            <a:off x="2850554" y="1659135"/>
            <a:ext cx="3442845" cy="2957830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Análisis del grupo control: la importancia de la educación sanitaria"/>
          <p:cNvSpPr txBox="1"/>
          <p:nvPr/>
        </p:nvSpPr>
        <p:spPr>
          <a:xfrm>
            <a:off x="1572494" y="467064"/>
            <a:ext cx="5999012" cy="856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2600"/>
            </a:pPr>
            <a:r>
              <a:t>Análisis del grupo control: </a:t>
            </a:r>
            <a:r>
              <a:rPr u="sng"/>
              <a:t>la importancia de la educación sanitaria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VIABILIDAD Y SATISFACCIÓN DEL PACIENTE"/>
          <p:cNvSpPr txBox="1"/>
          <p:nvPr/>
        </p:nvSpPr>
        <p:spPr>
          <a:xfrm>
            <a:off x="2470132" y="481371"/>
            <a:ext cx="4203736" cy="345788"/>
          </a:xfrm>
          <a:prstGeom prst="rect">
            <a:avLst/>
          </a:prstGeom>
          <a:solidFill>
            <a:srgbClr val="DDDDDD"/>
          </a:solidFill>
          <a:ln w="12700">
            <a:solidFill>
              <a:srgbClr val="000000"/>
            </a:solidFill>
            <a:custDash>
              <a:ds d="200000" sp="200000"/>
            </a:custDash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/>
            </a:lvl1pPr>
          </a:lstStyle>
          <a:p>
            <a:pPr/>
            <a:r>
              <a:t>VIABILIDAD Y SATISFACCIÓN DEL PACIENTE </a:t>
            </a:r>
          </a:p>
        </p:txBody>
      </p:sp>
      <p:sp>
        <p:nvSpPr>
          <p:cNvPr id="150" name="Satisfacción global"/>
          <p:cNvSpPr txBox="1"/>
          <p:nvPr/>
        </p:nvSpPr>
        <p:spPr>
          <a:xfrm>
            <a:off x="1461038" y="1686816"/>
            <a:ext cx="1904589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/>
            </a:lvl1pPr>
          </a:lstStyle>
          <a:p>
            <a:pPr/>
            <a:r>
              <a:t>Satisfacción global </a:t>
            </a:r>
          </a:p>
        </p:txBody>
      </p:sp>
      <p:sp>
        <p:nvSpPr>
          <p:cNvPr id="151" name="Tendencias psicológicas (HADS)"/>
          <p:cNvSpPr txBox="1"/>
          <p:nvPr/>
        </p:nvSpPr>
        <p:spPr>
          <a:xfrm>
            <a:off x="5258627" y="1686816"/>
            <a:ext cx="3060537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/>
            </a:lvl1pPr>
          </a:lstStyle>
          <a:p>
            <a:pPr/>
            <a:r>
              <a:t>Tendencias psicológicas (HADS)</a:t>
            </a:r>
          </a:p>
        </p:txBody>
      </p:sp>
      <p:sp>
        <p:nvSpPr>
          <p:cNvPr id="152" name="9,5"/>
          <p:cNvSpPr txBox="1"/>
          <p:nvPr/>
        </p:nvSpPr>
        <p:spPr>
          <a:xfrm>
            <a:off x="1788013" y="2161413"/>
            <a:ext cx="1250639" cy="997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 sz="7100">
                <a:solidFill>
                  <a:schemeClr val="accent5">
                    <a:satOff val="-6843"/>
                    <a:lumOff val="-10705"/>
                  </a:schemeClr>
                </a:solidFill>
              </a:defRPr>
            </a:lvl1pPr>
          </a:lstStyle>
          <a:p>
            <a:pPr/>
            <a:r>
              <a:t>9,5</a:t>
            </a:r>
          </a:p>
        </p:txBody>
      </p:sp>
      <p:sp>
        <p:nvSpPr>
          <p:cNvPr id="153" name="Puntuación media sobre 10…"/>
          <p:cNvSpPr txBox="1"/>
          <p:nvPr/>
        </p:nvSpPr>
        <p:spPr>
          <a:xfrm>
            <a:off x="1374333" y="3068730"/>
            <a:ext cx="2077999" cy="50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/>
            </a:pPr>
            <a:r>
              <a:t>Puntuación media sobre 10</a:t>
            </a:r>
          </a:p>
          <a:p>
            <a:pPr algn="ctr">
              <a:defRPr sz="1400"/>
            </a:pPr>
            <a:r>
              <a:t>(Ambos grupos)</a:t>
            </a:r>
          </a:p>
        </p:txBody>
      </p:sp>
      <p:sp>
        <p:nvSpPr>
          <p:cNvPr id="154" name="Tendencia a la reducción de puntuaciones en las escalas HADS-A y HADS-D"/>
          <p:cNvSpPr txBox="1"/>
          <p:nvPr/>
        </p:nvSpPr>
        <p:spPr>
          <a:xfrm>
            <a:off x="5487439" y="2201435"/>
            <a:ext cx="2602913" cy="664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300"/>
            </a:lvl1pPr>
          </a:lstStyle>
          <a:p>
            <a:pPr/>
            <a:r>
              <a:t>Tendencia a la reducción de puntuaciones en las escalas HADS-A y HADS-D</a:t>
            </a:r>
          </a:p>
        </p:txBody>
      </p:sp>
      <p:pic>
        <p:nvPicPr>
          <p:cNvPr id="155" name="vídeo-pegado.png" descr="vídeo-pegad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07573" y="1507845"/>
            <a:ext cx="691031" cy="6910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vídeo-pegado.png" descr="vídeo-pegad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11160" y="1572448"/>
            <a:ext cx="561824" cy="5618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La intervención psicológica se mostró útil para reducir las exacerbaciones, la toma de corticoides orales y mejorar la calidad de vida de los pacientes con asma grave y elevada sintomatología ansioso-depresiva, destacando su valor como complemento en el "/>
          <p:cNvSpPr txBox="1"/>
          <p:nvPr/>
        </p:nvSpPr>
        <p:spPr>
          <a:xfrm>
            <a:off x="1133888" y="1444974"/>
            <a:ext cx="6876224" cy="979300"/>
          </a:xfrm>
          <a:prstGeom prst="rect">
            <a:avLst/>
          </a:prstGeom>
          <a:solidFill>
            <a:schemeClr val="accent5">
              <a:lumOff val="23235"/>
            </a:schemeClr>
          </a:solidFill>
          <a:ln w="12700">
            <a:solidFill>
              <a:schemeClr val="accent5">
                <a:satOff val="-6843"/>
                <a:lumOff val="-10705"/>
              </a:schemeClr>
            </a:solidFill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457200">
              <a:spcBef>
                <a:spcPts val="1400"/>
              </a:spcBef>
              <a:defRPr sz="1400">
                <a:uFill>
                  <a:solidFill>
                    <a:srgbClr val="97C200"/>
                  </a:solidFill>
                </a:uFill>
              </a:defRPr>
            </a:pPr>
            <a:r>
              <a:t>La intervención psicológica se mostró útil para reducir las exacerbaciones, la toma de corticoides orales y mejorar la calidad de vida de los pacientes con asma grave y elevada sintomatología ansioso-depresiva, destacando su valor como </a:t>
            </a:r>
            <a:r>
              <a:rPr b="1"/>
              <a:t>complemento en el manejo integral de la enfermedad</a:t>
            </a:r>
            <a:r>
              <a:t>.</a:t>
            </a:r>
          </a:p>
        </p:txBody>
      </p:sp>
      <p:pic>
        <p:nvPicPr>
          <p:cNvPr id="159" name="vídeo-pegado.png" descr="vídeo-pegado.png"/>
          <p:cNvPicPr>
            <a:picLocks noChangeAspect="1"/>
          </p:cNvPicPr>
          <p:nvPr/>
        </p:nvPicPr>
        <p:blipFill>
          <a:blip r:embed="rId2">
            <a:extLst/>
          </a:blip>
          <a:srcRect l="33141" t="11108" r="33141" b="30672"/>
          <a:stretch>
            <a:fillRect/>
          </a:stretch>
        </p:blipFill>
        <p:spPr>
          <a:xfrm>
            <a:off x="3461345" y="2816703"/>
            <a:ext cx="2221328" cy="2140762"/>
          </a:xfrm>
          <a:prstGeom prst="rect">
            <a:avLst/>
          </a:prstGeom>
          <a:ln w="12700">
            <a:miter lim="400000"/>
          </a:ln>
        </p:spPr>
      </p:pic>
      <p:sp>
        <p:nvSpPr>
          <p:cNvPr id="160" name="Rectángulo redondeado"/>
          <p:cNvSpPr/>
          <p:nvPr/>
        </p:nvSpPr>
        <p:spPr>
          <a:xfrm>
            <a:off x="3696132" y="295681"/>
            <a:ext cx="1905001" cy="424212"/>
          </a:xfrm>
          <a:prstGeom prst="roundRect">
            <a:avLst>
              <a:gd name="adj" fmla="val 44907"/>
            </a:avLst>
          </a:prstGeom>
          <a:ln w="25400">
            <a:solidFill>
              <a:schemeClr val="accent5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  <p:sp>
        <p:nvSpPr>
          <p:cNvPr id="161" name="CONCLUSIÓN"/>
          <p:cNvSpPr txBox="1"/>
          <p:nvPr/>
        </p:nvSpPr>
        <p:spPr>
          <a:xfrm>
            <a:off x="3966573" y="341243"/>
            <a:ext cx="1364120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/>
            </a:lvl1pPr>
          </a:lstStyle>
          <a:p>
            <a:pPr/>
            <a:r>
              <a:t>CONCLUSIÓN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a de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a de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