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90" r:id="rId3"/>
    <p:sldId id="298" r:id="rId4"/>
    <p:sldId id="291" r:id="rId5"/>
    <p:sldId id="299" r:id="rId6"/>
    <p:sldId id="292" r:id="rId7"/>
    <p:sldId id="293" r:id="rId8"/>
    <p:sldId id="286" r:id="rId9"/>
    <p:sldId id="301" r:id="rId10"/>
    <p:sldId id="287" r:id="rId11"/>
    <p:sldId id="294" r:id="rId12"/>
    <p:sldId id="275" r:id="rId13"/>
    <p:sldId id="276" r:id="rId14"/>
    <p:sldId id="296" r:id="rId15"/>
    <p:sldId id="297" r:id="rId16"/>
    <p:sldId id="288" r:id="rId17"/>
    <p:sldId id="300" r:id="rId1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933C"/>
    <a:srgbClr val="33671A"/>
    <a:srgbClr val="397217"/>
    <a:srgbClr val="4967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59"/>
    <p:restoredTop sz="74433"/>
  </p:normalViewPr>
  <p:slideViewPr>
    <p:cSldViewPr>
      <p:cViewPr varScale="1">
        <p:scale>
          <a:sx n="111" d="100"/>
          <a:sy n="111" d="100"/>
        </p:scale>
        <p:origin x="776" y="19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3540B0-5BCC-AA42-B603-315EB6ED838A}" type="datetimeFigureOut">
              <a:rPr lang="es-ES" smtClean="0"/>
              <a:t>2/3/26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76766-6DAE-DF4E-8DDD-7F8AD40B0C27}" type="slidenum">
              <a:rPr lang="es-ES" smtClean="0"/>
              <a:t>‹Nº›</a:t>
            </a:fld>
            <a:endParaRPr lang="es-ES"/>
          </a:p>
        </p:txBody>
      </p:sp>
    </p:spTree>
    <p:extLst>
      <p:ext uri="{BB962C8B-B14F-4D97-AF65-F5344CB8AC3E}">
        <p14:creationId xmlns:p14="http://schemas.microsoft.com/office/powerpoint/2010/main" val="2531391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a:t>
            </a:fld>
            <a:endParaRPr lang="es-ES"/>
          </a:p>
        </p:txBody>
      </p:sp>
    </p:spTree>
    <p:extLst>
      <p:ext uri="{BB962C8B-B14F-4D97-AF65-F5344CB8AC3E}">
        <p14:creationId xmlns:p14="http://schemas.microsoft.com/office/powerpoint/2010/main" val="4182700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En la CPFE, el enfisema y la fibrosis se contrarrestan a nivel mecánico, dando lugar a volúmenes aparentemente conservados, pero ambos procesos confluyen en la destrucción funcional de la membrana alveolo-capilar, produciendo una caída desproporcionada de la DLCO. Esta disociación explica el aumento del cociente FVC/DLCO y su relación con el desarrollo precoz de hipertensión pulmonar</a:t>
            </a:r>
            <a:endParaRPr lang="es-ES" dirty="0">
              <a:effectLst/>
            </a:endParaRP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3</a:t>
            </a:fld>
            <a:endParaRPr lang="es-ES"/>
          </a:p>
        </p:txBody>
      </p:sp>
    </p:spTree>
    <p:extLst>
      <p:ext uri="{BB962C8B-B14F-4D97-AF65-F5344CB8AC3E}">
        <p14:creationId xmlns:p14="http://schemas.microsoft.com/office/powerpoint/2010/main" val="1906487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0" dirty="0">
                <a:effectLst/>
                <a:latin typeface="pplxSerif"/>
              </a:rPr>
              <a:t>Como se ve en esta curva de Kaplan–</a:t>
            </a:r>
            <a:r>
              <a:rPr lang="es-ES" b="0" i="0" dirty="0" err="1">
                <a:effectLst/>
                <a:latin typeface="pplxSerif"/>
              </a:rPr>
              <a:t>Meier</a:t>
            </a:r>
            <a:r>
              <a:rPr lang="es-ES" b="0" i="0" dirty="0">
                <a:effectLst/>
                <a:latin typeface="pplxSerif"/>
              </a:rPr>
              <a:t>, los pacientes con hipertensión pulmonar sobre SCFPE tienen la peor supervivencia comparados con hipertensión pulmonar sobre EPOC o sobre EPID. Es decir, cuando la PH aparece en SCFPE, el impacto pronóstico es máximo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dirty="0">
              <a:effectLst/>
              <a:latin typeface="pplx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b="0" i="0" dirty="0">
                <a:effectLst/>
                <a:latin typeface="pplxSerif"/>
              </a:rPr>
              <a:t>“En esta cohorte concreta, la supervivencia fue claramente peor en los pacientes con HTP sobre SCFPE, seguida de la HTP sobre EPOC, siendo más favorable en la HTP sobre EPID, como muestra la figura. Sin embargo, en series amplias y en las guías de hipertensión pulmonar por enfermedad pulmonar difusa, la HTP asociada a ILD/IPF se considera en general de peor pronóstico que la HTP‑EPOC; es decir, este patrón probablemente refleja el tamaño </a:t>
            </a:r>
            <a:r>
              <a:rPr lang="es-ES" b="0" i="0" dirty="0" err="1">
                <a:effectLst/>
                <a:latin typeface="pplxSerif"/>
              </a:rPr>
              <a:t>muestral</a:t>
            </a:r>
            <a:r>
              <a:rPr lang="es-ES" b="0" i="0" dirty="0">
                <a:effectLst/>
                <a:latin typeface="pplxSerif"/>
              </a:rPr>
              <a:t> y las características específicas de esta serie, pero coincide en señalar que cuando la HTP aparece en el contexto de SCFPE el impacto pronóstico es especialmente desfavorable.”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dirty="0">
              <a:effectLst/>
              <a:latin typeface="pplx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effectLst/>
                <a:latin typeface="TimesNewRomanPSMT"/>
              </a:rPr>
              <a:t>El cociente capacidad vital forzada/capacidad de </a:t>
            </a:r>
            <a:r>
              <a:rPr lang="es-ES" sz="1200" dirty="0" err="1">
                <a:effectLst/>
                <a:latin typeface="TimesNewRomanPSMT"/>
              </a:rPr>
              <a:t>difusión</a:t>
            </a:r>
            <a:r>
              <a:rPr lang="es-ES" sz="1200" dirty="0">
                <a:effectLst/>
                <a:latin typeface="TimesNewRomanPSMT"/>
              </a:rPr>
              <a:t> del </a:t>
            </a:r>
            <a:r>
              <a:rPr lang="es-ES" sz="1200" dirty="0" err="1">
                <a:effectLst/>
                <a:latin typeface="TimesNewRomanPSMT"/>
              </a:rPr>
              <a:t>monóxido</a:t>
            </a:r>
            <a:r>
              <a:rPr lang="es-ES" sz="1200" dirty="0">
                <a:effectLst/>
                <a:latin typeface="TimesNewRomanPSMT"/>
              </a:rPr>
              <a:t> de carbono (FVC/DLCO) es un indicador funcional no invasivo que refleja un deterioro relevante del lecho capilar pulmonar o de la membrana de </a:t>
            </a:r>
            <a:r>
              <a:rPr lang="es-ES" sz="1200" dirty="0" err="1">
                <a:effectLst/>
                <a:latin typeface="TimesNewRomanPSMT"/>
              </a:rPr>
              <a:t>difusión</a:t>
            </a:r>
            <a:r>
              <a:rPr lang="es-ES" sz="1200" dirty="0">
                <a:effectLst/>
                <a:latin typeface="TimesNewRomanPSMT"/>
              </a:rPr>
              <a:t>. En diversas enfermedades pulmonares intersticiales </a:t>
            </a:r>
            <a:r>
              <a:rPr lang="es-ES" sz="1200" dirty="0" err="1">
                <a:effectLst/>
                <a:latin typeface="TimesNewRomanPSMT"/>
              </a:rPr>
              <a:t>fibrosantes</a:t>
            </a:r>
            <a:r>
              <a:rPr lang="es-ES" sz="1200" dirty="0">
                <a:effectLst/>
                <a:latin typeface="TimesNewRomanPSMT"/>
              </a:rPr>
              <a:t> sin enfisema, este cociente se ha consolidado como un marcador indirecto </a:t>
            </a:r>
            <a:r>
              <a:rPr lang="es-ES" sz="1200" dirty="0" err="1">
                <a:effectLst/>
                <a:latin typeface="TimesNewRomanPSMT"/>
              </a:rPr>
              <a:t>útil</a:t>
            </a:r>
            <a:r>
              <a:rPr lang="es-ES" sz="1200" dirty="0">
                <a:effectLst/>
                <a:latin typeface="TimesNewRomanPSMT"/>
              </a:rPr>
              <a:t> para la </a:t>
            </a:r>
            <a:r>
              <a:rPr lang="es-ES" sz="1200" dirty="0" err="1">
                <a:effectLst/>
                <a:latin typeface="TimesNewRomanPSMT"/>
              </a:rPr>
              <a:t>detección</a:t>
            </a:r>
            <a:r>
              <a:rPr lang="es-ES" sz="1200" dirty="0">
                <a:effectLst/>
                <a:latin typeface="TimesNewRomanPSMT"/>
              </a:rPr>
              <a:t> de HTP y como predictor de mortalidad. Sin embargo, en el contexto del SCFPE, la </a:t>
            </a:r>
            <a:r>
              <a:rPr lang="es-ES" sz="1200" dirty="0" err="1">
                <a:effectLst/>
                <a:latin typeface="TimesNewRomanPSMT"/>
              </a:rPr>
              <a:t>interpretación</a:t>
            </a:r>
            <a:r>
              <a:rPr lang="es-ES" sz="1200" dirty="0">
                <a:effectLst/>
                <a:latin typeface="TimesNewRomanPSMT"/>
              </a:rPr>
              <a:t> de este cociente es especialmente compleja debido a la </a:t>
            </a:r>
            <a:r>
              <a:rPr lang="es-ES" sz="1200" dirty="0" err="1">
                <a:effectLst/>
                <a:latin typeface="TimesNewRomanPSMT"/>
              </a:rPr>
              <a:t>preservación</a:t>
            </a:r>
            <a:r>
              <a:rPr lang="es-ES" sz="1200" dirty="0">
                <a:effectLst/>
                <a:latin typeface="TimesNewRomanPSMT"/>
              </a:rPr>
              <a:t> “falseada” de la FVC, lo que ha generado incertidumbre sobre su verdadero valor como marcador subrogado de riesgo vascular. </a:t>
            </a:r>
            <a:endParaRPr lang="es-ES" dirty="0"/>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effectLst/>
                <a:latin typeface="pplxSerif"/>
              </a:rPr>
              <a:t>Su complicación más grave es la hipertensión pulmonar, presente en hasta el 90% de casos, mucho más frecuente que en IPF o EPOC aislados. La HTP reduce drásticamente la supervivencia a menos de 2 años y es un predictor independiente de mortalidad. Sin embargo, el propio consenso reconoce que no existen biomarcadores validados para monitorizar el riesgo vascular en SCFPE, y la FVC no es confiable para seguimiento. Ante esta laguna, necesitamos identificar marcadores funcionales simples que permitan estratificar este riesgo.”</a:t>
            </a: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4</a:t>
            </a:fld>
            <a:endParaRPr lang="es-ES"/>
          </a:p>
        </p:txBody>
      </p:sp>
    </p:spTree>
    <p:extLst>
      <p:ext uri="{BB962C8B-B14F-4D97-AF65-F5344CB8AC3E}">
        <p14:creationId xmlns:p14="http://schemas.microsoft.com/office/powerpoint/2010/main" val="2478595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b="0" i="1" dirty="0">
              <a:effectLst/>
              <a:latin typeface="pplxSerif"/>
            </a:endParaRPr>
          </a:p>
          <a:p>
            <a:r>
              <a:rPr lang="es-ES" b="1" i="0" dirty="0">
                <a:effectLst/>
                <a:latin typeface="pplxSerif"/>
              </a:rPr>
              <a:t>FVC/DLCO: Marcador Consolidado de Riesgo Vascular Pulmonar en Múltiples Patologías</a:t>
            </a:r>
          </a:p>
          <a:p>
            <a:endParaRPr lang="es-ES" b="1" i="0" dirty="0">
              <a:effectLst/>
              <a:latin typeface="pplxSerif"/>
            </a:endParaRPr>
          </a:p>
          <a:p>
            <a:r>
              <a:rPr lang="es-ES" b="0" i="1" dirty="0">
                <a:effectLst/>
                <a:latin typeface="pplxSerif"/>
              </a:rPr>
              <a:t>El cociente FVC/DLCO está consolidado como marcador de riesgo vascular en múltiples patologías. En EPID </a:t>
            </a:r>
            <a:r>
              <a:rPr lang="es-ES" b="0" i="1" dirty="0" err="1">
                <a:effectLst/>
                <a:latin typeface="pplxSerif"/>
              </a:rPr>
              <a:t>fibrosantes</a:t>
            </a:r>
            <a:r>
              <a:rPr lang="es-ES" b="0" i="1" dirty="0">
                <a:effectLst/>
                <a:latin typeface="pplxSerif"/>
              </a:rPr>
              <a:t> sin enfisema, valores superiores a 1,6-2,0 predicen HTP y mortalidad. En esclerosis sistémica, un punto de corte de 1,4-1,5 se recomienda para cribado de HTP en las guías DETECT, con especificidad superior al 80%. En EPOC, un cociente mayor de 1,09 predice HTP y mortalidad a 5 años, añadiendo información </a:t>
            </a:r>
            <a:r>
              <a:rPr lang="es-ES" b="0" i="1" dirty="0" err="1">
                <a:effectLst/>
                <a:latin typeface="pplxSerif"/>
              </a:rPr>
              <a:t>pronóstica</a:t>
            </a:r>
            <a:r>
              <a:rPr lang="es-ES" b="0" i="1" dirty="0">
                <a:effectLst/>
                <a:latin typeface="pplxSerif"/>
              </a:rPr>
              <a:t> más allá del FEV1. Sin embargo, en SCFPE, su valor era completamente desconocido. La interpretación es compleja porque la FVC está falsamente preservada por el enfisema, pero la DLCO está críticamente baja por la pérdida dual de parénquima y lecho capilar. Ante esta laguna, nos preguntamos: ¿puede el FVC/DLCO asociarse con HTP también en SCFPE?"</a:t>
            </a:r>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5</a:t>
            </a:fld>
            <a:endParaRPr lang="es-ES"/>
          </a:p>
        </p:txBody>
      </p:sp>
    </p:spTree>
    <p:extLst>
      <p:ext uri="{BB962C8B-B14F-4D97-AF65-F5344CB8AC3E}">
        <p14:creationId xmlns:p14="http://schemas.microsoft.com/office/powerpoint/2010/main" val="910926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0" i="0" dirty="0">
                <a:effectLst/>
                <a:latin typeface="pplxSerif"/>
              </a:rPr>
              <a:t>Esquema pulmón SCFPE con flechas: FVC ↔ (preservada por enfisema) + DLCO ↓↓↓ (por fibrosis + enfisema) = FVC/DLCO ↑↑ → HTTP. </a:t>
            </a:r>
          </a:p>
          <a:p>
            <a:pPr algn="l"/>
            <a:endParaRPr lang="es-ES" b="0" i="0" dirty="0">
              <a:effectLst/>
              <a:latin typeface="pplxSerif"/>
            </a:endParaRPr>
          </a:p>
          <a:p>
            <a:pPr algn="l"/>
            <a:r>
              <a:rPr lang="es-ES" b="0" i="0" dirty="0">
                <a:effectLst/>
                <a:latin typeface="pplxSerif"/>
              </a:rPr>
              <a:t>HTP</a:t>
            </a:r>
            <a:br>
              <a:rPr lang="es-ES" dirty="0"/>
            </a:br>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6</a:t>
            </a:fld>
            <a:endParaRPr lang="es-ES"/>
          </a:p>
        </p:txBody>
      </p:sp>
    </p:spTree>
    <p:extLst>
      <p:ext uri="{BB962C8B-B14F-4D97-AF65-F5344CB8AC3E}">
        <p14:creationId xmlns:p14="http://schemas.microsoft.com/office/powerpoint/2010/main" val="2136390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buFont typeface="Arial" panose="020B0604020202020204" pitchFamily="34" charset="0"/>
              <a:buChar char="•"/>
            </a:pPr>
            <a:r>
              <a:rPr lang="es-ES" b="0" i="0" dirty="0">
                <a:effectLst/>
                <a:latin typeface="pplxSerif"/>
              </a:rPr>
              <a:t>Evaluar la </a:t>
            </a:r>
            <a:r>
              <a:rPr lang="es-ES" b="1" i="0" dirty="0">
                <a:effectLst/>
                <a:latin typeface="pplxSerif"/>
              </a:rPr>
              <a:t>asociación entre el cociente FVC/DLCO y la presencia de HTP </a:t>
            </a:r>
            <a:r>
              <a:rPr lang="es-ES" b="1" i="0" dirty="0" err="1">
                <a:effectLst/>
                <a:latin typeface="pplxSerif"/>
              </a:rPr>
              <a:t>precapilar</a:t>
            </a:r>
            <a:r>
              <a:rPr lang="es-ES" b="0" i="0" dirty="0">
                <a:effectLst/>
                <a:latin typeface="pplxSerif"/>
              </a:rPr>
              <a:t> en una cohorte de pacientes con SCFPE.</a:t>
            </a:r>
          </a:p>
          <a:p>
            <a:pPr algn="l"/>
            <a:r>
              <a:rPr lang="es-ES" b="1" i="0" dirty="0">
                <a:effectLst/>
                <a:latin typeface="pplxSerif"/>
              </a:rPr>
              <a:t>Objetivos secundarios:</a:t>
            </a:r>
            <a:endParaRPr lang="es-ES" b="0" i="0" dirty="0">
              <a:effectLst/>
              <a:latin typeface="pplxSerif"/>
            </a:endParaRPr>
          </a:p>
          <a:p>
            <a:pPr algn="l">
              <a:buFont typeface="Arial" panose="020B0604020202020204" pitchFamily="34" charset="0"/>
              <a:buChar char="•"/>
            </a:pPr>
            <a:r>
              <a:rPr lang="es-ES" b="0" i="0" dirty="0">
                <a:effectLst/>
                <a:latin typeface="pplxSerif"/>
              </a:rPr>
              <a:t>Describir las características clínicas, funcionales y morfológicas del SCFPE frente a EPID </a:t>
            </a:r>
            <a:r>
              <a:rPr lang="es-ES" b="0" i="0" dirty="0" err="1">
                <a:effectLst/>
                <a:latin typeface="pplxSerif"/>
              </a:rPr>
              <a:t>fibrosante</a:t>
            </a:r>
            <a:r>
              <a:rPr lang="es-ES" b="0" i="0" dirty="0">
                <a:effectLst/>
                <a:latin typeface="pplxSerif"/>
              </a:rPr>
              <a:t> sin enfisema, aplicando los criterios del consenso internacional 2022.</a:t>
            </a:r>
          </a:p>
          <a:p>
            <a:pPr algn="l">
              <a:buFont typeface="Arial" panose="020B0604020202020204" pitchFamily="34" charset="0"/>
              <a:buChar char="•"/>
            </a:pPr>
            <a:r>
              <a:rPr lang="es-ES" b="0" i="0" dirty="0">
                <a:effectLst/>
                <a:latin typeface="pplxSerif"/>
              </a:rPr>
              <a:t>Analizar otros marcadores asociados con HTP (NT-</a:t>
            </a:r>
            <a:r>
              <a:rPr lang="es-ES" b="0" i="0" dirty="0" err="1">
                <a:effectLst/>
                <a:latin typeface="pplxSerif"/>
              </a:rPr>
              <a:t>proBNP</a:t>
            </a:r>
            <a:r>
              <a:rPr lang="es-ES" b="0" i="0" dirty="0">
                <a:effectLst/>
                <a:latin typeface="pplxSerif"/>
              </a:rPr>
              <a:t>, TM6M).</a:t>
            </a:r>
          </a:p>
          <a:p>
            <a:endParaRPr lang="es-ES" dirty="0"/>
          </a:p>
          <a:p>
            <a:endParaRPr lang="es-ES" dirty="0"/>
          </a:p>
          <a:p>
            <a:r>
              <a:rPr lang="es-ES" sz="1800" dirty="0">
                <a:effectLst/>
                <a:latin typeface="TimesNewRomanPSMT"/>
              </a:rPr>
              <a:t>Desde un punto de vista </a:t>
            </a:r>
            <a:r>
              <a:rPr lang="es-ES" sz="1800" dirty="0" err="1">
                <a:effectLst/>
                <a:latin typeface="TimesNewRomanPSMT"/>
              </a:rPr>
              <a:t>clínico</a:t>
            </a:r>
            <a:r>
              <a:rPr lang="es-ES" sz="1800" dirty="0">
                <a:effectLst/>
                <a:latin typeface="TimesNewRomanPSMT"/>
              </a:rPr>
              <a:t>, la </a:t>
            </a:r>
            <a:r>
              <a:rPr lang="es-ES" sz="1800" dirty="0" err="1">
                <a:effectLst/>
                <a:latin typeface="TimesNewRomanPSMT"/>
              </a:rPr>
              <a:t>identificación</a:t>
            </a:r>
            <a:r>
              <a:rPr lang="es-ES" sz="1800" dirty="0">
                <a:effectLst/>
                <a:latin typeface="TimesNewRomanPSMT"/>
              </a:rPr>
              <a:t> de marcadores funcionales simples que permitan reconocer de forma precoz a los pacientes con SCFPE en mayor riesgo vascular </a:t>
            </a:r>
            <a:r>
              <a:rPr lang="es-ES" sz="1800" dirty="0" err="1">
                <a:effectLst/>
                <a:latin typeface="TimesNewRomanPSMT"/>
              </a:rPr>
              <a:t>continúa</a:t>
            </a:r>
            <a:r>
              <a:rPr lang="es-ES" sz="1800" dirty="0">
                <a:effectLst/>
                <a:latin typeface="TimesNewRomanPSMT"/>
              </a:rPr>
              <a:t> siendo un objetivo prioritario. En este contexto, el presente estudio tiene como objetivo analizar las diferencias </a:t>
            </a:r>
            <a:r>
              <a:rPr lang="es-ES" sz="1800" dirty="0" err="1">
                <a:effectLst/>
                <a:latin typeface="TimesNewRomanPSMT"/>
              </a:rPr>
              <a:t>clínicas</a:t>
            </a:r>
            <a:r>
              <a:rPr lang="es-ES" sz="1800" dirty="0">
                <a:effectLst/>
                <a:latin typeface="TimesNewRomanPSMT"/>
              </a:rPr>
              <a:t>, funcionales y </a:t>
            </a:r>
            <a:r>
              <a:rPr lang="es-ES" sz="1800" dirty="0" err="1">
                <a:effectLst/>
                <a:latin typeface="TimesNewRomanPSMT"/>
              </a:rPr>
              <a:t>morfológicas</a:t>
            </a:r>
            <a:r>
              <a:rPr lang="es-ES" sz="1800" dirty="0">
                <a:effectLst/>
                <a:latin typeface="TimesNewRomanPSMT"/>
              </a:rPr>
              <a:t> entre el SCFPE y la fibrosis pulmonar sin enfisema, aplicando los criterios del consenso internacional de 2022, </a:t>
            </a:r>
            <a:r>
              <a:rPr lang="es-ES" sz="1800" dirty="0" err="1">
                <a:effectLst/>
                <a:latin typeface="TimesNewRomanPSMT"/>
              </a:rPr>
              <a:t>asi</a:t>
            </a:r>
            <a:r>
              <a:rPr lang="es-ES" sz="1800" dirty="0">
                <a:effectLst/>
                <a:latin typeface="TimesNewRomanPSMT"/>
              </a:rPr>
              <a:t>́ como evaluar </a:t>
            </a:r>
            <a:r>
              <a:rPr lang="es-ES" sz="1800" dirty="0" err="1">
                <a:effectLst/>
                <a:latin typeface="TimesNewRomanPSMT"/>
              </a:rPr>
              <a:t>específicamente</a:t>
            </a:r>
            <a:r>
              <a:rPr lang="es-ES" sz="1800" dirty="0">
                <a:effectLst/>
                <a:latin typeface="TimesNewRomanPSMT"/>
              </a:rPr>
              <a:t> la </a:t>
            </a:r>
            <a:r>
              <a:rPr lang="es-ES" sz="1800" dirty="0" err="1">
                <a:effectLst/>
                <a:latin typeface="TimesNewRomanPSMT"/>
              </a:rPr>
              <a:t>asociación</a:t>
            </a:r>
            <a:r>
              <a:rPr lang="es-ES" sz="1800" dirty="0">
                <a:effectLst/>
                <a:latin typeface="TimesNewRomanPSMT"/>
              </a:rPr>
              <a:t> entre el cociente FVC/DLCO y la presencia de </a:t>
            </a:r>
            <a:r>
              <a:rPr lang="es-ES" sz="1800" dirty="0" err="1">
                <a:effectLst/>
                <a:latin typeface="TimesNewRomanPSMT"/>
              </a:rPr>
              <a:t>hipertensión</a:t>
            </a:r>
            <a:r>
              <a:rPr lang="es-ES" sz="1800" dirty="0">
                <a:effectLst/>
                <a:latin typeface="TimesNewRomanPSMT"/>
              </a:rPr>
              <a:t> pulmonar </a:t>
            </a:r>
            <a:r>
              <a:rPr lang="es-ES" sz="1800" dirty="0" err="1">
                <a:effectLst/>
                <a:latin typeface="TimesNewRomanPSMT"/>
              </a:rPr>
              <a:t>precapilar</a:t>
            </a:r>
            <a:r>
              <a:rPr lang="es-ES" sz="1800" dirty="0">
                <a:effectLst/>
                <a:latin typeface="TimesNewRomanPSMT"/>
              </a:rPr>
              <a:t>. </a:t>
            </a:r>
            <a:endParaRPr lang="es-ES" dirty="0"/>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7</a:t>
            </a:fld>
            <a:endParaRPr lang="es-ES"/>
          </a:p>
        </p:txBody>
      </p:sp>
    </p:spTree>
    <p:extLst>
      <p:ext uri="{BB962C8B-B14F-4D97-AF65-F5344CB8AC3E}">
        <p14:creationId xmlns:p14="http://schemas.microsoft.com/office/powerpoint/2010/main" val="1959280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Datos demográficos,  </a:t>
            </a:r>
          </a:p>
        </p:txBody>
      </p:sp>
      <p:sp>
        <p:nvSpPr>
          <p:cNvPr id="4" name="Marcador de número de diapositiva 3"/>
          <p:cNvSpPr>
            <a:spLocks noGrp="1"/>
          </p:cNvSpPr>
          <p:nvPr>
            <p:ph type="sldNum" sz="quarter" idx="5"/>
          </p:nvPr>
        </p:nvSpPr>
        <p:spPr/>
        <p:txBody>
          <a:bodyPr/>
          <a:lstStyle/>
          <a:p>
            <a:fld id="{D2F76766-6DAE-DF4E-8DDD-7F8AD40B0C27}" type="slidenum">
              <a:rPr lang="es-ES" smtClean="0"/>
              <a:t>8</a:t>
            </a:fld>
            <a:endParaRPr lang="es-ES"/>
          </a:p>
        </p:txBody>
      </p:sp>
    </p:spTree>
    <p:extLst>
      <p:ext uri="{BB962C8B-B14F-4D97-AF65-F5344CB8AC3E}">
        <p14:creationId xmlns:p14="http://schemas.microsoft.com/office/powerpoint/2010/main" val="901127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i="0" dirty="0">
                <a:effectLst/>
                <a:latin typeface="pplxSerif"/>
              </a:rPr>
              <a:t>- SCFPE</a:t>
            </a:r>
            <a:r>
              <a:rPr lang="es-ES" b="0" i="0" dirty="0">
                <a:effectLst/>
                <a:latin typeface="pplxSerif"/>
              </a:rPr>
              <a:t> es un fenotipo diferenciado con </a:t>
            </a:r>
            <a:r>
              <a:rPr lang="es-ES" b="1" i="0" dirty="0">
                <a:effectLst/>
                <a:latin typeface="pplxSerif"/>
              </a:rPr>
              <a:t>disociación funcional profunda</a:t>
            </a:r>
            <a:r>
              <a:rPr lang="es-ES" b="0" i="0" dirty="0">
                <a:effectLst/>
                <a:latin typeface="pplxSerif"/>
              </a:rPr>
              <a:t> (FVC preservada, DLCO/KCO gravemente bajos)</a:t>
            </a:r>
          </a:p>
          <a:p>
            <a:pPr marL="171450" indent="-171450" algn="l">
              <a:buFontTx/>
              <a:buChar char="-"/>
            </a:pPr>
            <a:r>
              <a:rPr lang="es-ES" b="1" i="0" dirty="0">
                <a:effectLst/>
                <a:latin typeface="pplxSerif"/>
              </a:rPr>
              <a:t>FVC/DLCO elevado</a:t>
            </a:r>
            <a:r>
              <a:rPr lang="es-ES" b="0" i="0" dirty="0">
                <a:effectLst/>
                <a:latin typeface="pplxSerif"/>
              </a:rPr>
              <a:t> (2,6 vs. 1,9; p=0,014) cuantifica esta desproporción funcional característica. </a:t>
            </a:r>
          </a:p>
          <a:p>
            <a:pPr marL="171450" indent="-171450" algn="l">
              <a:buFontTx/>
              <a:buChar char="-"/>
            </a:pPr>
            <a:r>
              <a:rPr lang="es-ES" b="0" i="0" dirty="0">
                <a:effectLst/>
                <a:latin typeface="pplxSerif"/>
              </a:rPr>
              <a:t>Los pacientes con EPID sin SCFPE presentaron IMC y </a:t>
            </a:r>
            <a:r>
              <a:rPr lang="es-ES" b="0" i="0" dirty="0" err="1">
                <a:effectLst/>
                <a:latin typeface="pplxSerif"/>
              </a:rPr>
              <a:t>Charlson</a:t>
            </a:r>
            <a:r>
              <a:rPr lang="es-ES" b="0" i="0" dirty="0">
                <a:effectLst/>
                <a:latin typeface="pplxSerif"/>
              </a:rPr>
              <a:t> significativamente mayores, compatible con una mayor carga de comorbilidad sistémica, mientras que en SCFPE predominó la afectación pulmonar específica</a:t>
            </a:r>
          </a:p>
          <a:p>
            <a:endParaRPr lang="es-ES" dirty="0">
              <a:effectLst/>
            </a:endParaRPr>
          </a:p>
          <a:p>
            <a:endParaRPr lang="es-ES" dirty="0">
              <a:effectLst/>
            </a:endParaRPr>
          </a:p>
          <a:p>
            <a:r>
              <a:rPr lang="es-ES" dirty="0">
                <a:effectLst/>
              </a:rPr>
              <a:t>El CFPE es una patología casi exclusiva de </a:t>
            </a:r>
            <a:r>
              <a:rPr lang="es-ES" b="1" dirty="0">
                <a:effectLst/>
              </a:rPr>
              <a:t>varones (90,9%)</a:t>
            </a:r>
            <a:r>
              <a:rPr lang="es-ES" dirty="0">
                <a:effectLst/>
              </a:rPr>
              <a:t> con una carga tabáquica masiva1.</a:t>
            </a:r>
          </a:p>
          <a:p>
            <a:r>
              <a:rPr lang="es-ES" dirty="0">
                <a:effectLst/>
              </a:rPr>
              <a:t>• </a:t>
            </a:r>
            <a:r>
              <a:rPr lang="es-ES" b="1" dirty="0">
                <a:effectLst/>
              </a:rPr>
              <a:t>Dato Clave:</a:t>
            </a:r>
            <a:r>
              <a:rPr lang="es-ES" dirty="0">
                <a:effectLst/>
              </a:rPr>
              <a:t> El consumo acumulado en el grupo CFPE triplica al de la fibrosis aislada (</a:t>
            </a:r>
            <a:r>
              <a:rPr lang="es-ES" b="1" dirty="0">
                <a:effectLst/>
              </a:rPr>
              <a:t>62,6 vs 20 paquetes-año</a:t>
            </a:r>
            <a:r>
              <a:rPr lang="es-ES" dirty="0">
                <a:effectLst/>
              </a:rPr>
              <a:t>; </a:t>
            </a:r>
            <a:r>
              <a:rPr lang="es-ES" i="1" dirty="0">
                <a:effectLst/>
              </a:rPr>
              <a:t>p &lt; 0.001</a:t>
            </a:r>
            <a:r>
              <a:rPr lang="es-ES" dirty="0">
                <a:effectLst/>
              </a:rPr>
              <a:t>).</a:t>
            </a:r>
          </a:p>
          <a:p>
            <a:endParaRPr lang="es-ES" dirty="0">
              <a:effectLst/>
            </a:endParaRPr>
          </a:p>
          <a:p>
            <a:r>
              <a:rPr lang="es-ES" b="0" i="0" dirty="0">
                <a:effectLst/>
                <a:latin typeface="pplxSerif"/>
              </a:rPr>
              <a:t>El grupo SCFPE mostró el fenotipo esperado: predominio masculino, gran carga tabáquica y, funcionalmente, FVC similar pero DLCO y KCO críticamente bajos con TLC y VR elevados, confirmando la disociación funcional. Crucialmente, el cociente FVC/DLCO fue significativamente mayor: 2,6 frente a 1,9, cuantificando esta desproporción</a:t>
            </a:r>
            <a:endParaRPr lang="es-ES" dirty="0">
              <a:effectLst/>
            </a:endParaRP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9</a:t>
            </a:fld>
            <a:endParaRPr lang="es-ES"/>
          </a:p>
        </p:txBody>
      </p:sp>
    </p:spTree>
    <p:extLst>
      <p:ext uri="{BB962C8B-B14F-4D97-AF65-F5344CB8AC3E}">
        <p14:creationId xmlns:p14="http://schemas.microsoft.com/office/powerpoint/2010/main" val="2597336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i="0" dirty="0">
                <a:effectLst/>
                <a:latin typeface="pplxSerif"/>
              </a:rPr>
              <a:t>- SCFPE</a:t>
            </a:r>
            <a:r>
              <a:rPr lang="es-ES" b="0" i="0" dirty="0">
                <a:effectLst/>
                <a:latin typeface="pplxSerif"/>
              </a:rPr>
              <a:t> es un fenotipo diferenciado con </a:t>
            </a:r>
            <a:r>
              <a:rPr lang="es-ES" b="1" i="0" dirty="0">
                <a:effectLst/>
                <a:latin typeface="pplxSerif"/>
              </a:rPr>
              <a:t>disociación funcional profunda</a:t>
            </a:r>
            <a:r>
              <a:rPr lang="es-ES" b="0" i="0" dirty="0">
                <a:effectLst/>
                <a:latin typeface="pplxSerif"/>
              </a:rPr>
              <a:t> (FVC preservada, DLCO/KCO gravemente bajos)</a:t>
            </a:r>
          </a:p>
          <a:p>
            <a:pPr algn="l"/>
            <a:r>
              <a:rPr lang="es-ES" b="1" i="0" dirty="0">
                <a:effectLst/>
                <a:latin typeface="pplxSerif"/>
              </a:rPr>
              <a:t>- FVC/DLCO elevado</a:t>
            </a:r>
            <a:r>
              <a:rPr lang="es-ES" b="0" i="0" dirty="0">
                <a:effectLst/>
                <a:latin typeface="pplxSerif"/>
              </a:rPr>
              <a:t> (2,6 vs. 1,9; p=0,014) cuantifica esta desproporción funcional característica</a:t>
            </a:r>
          </a:p>
          <a:p>
            <a:endParaRPr lang="es-ES" dirty="0">
              <a:effectLst/>
            </a:endParaRPr>
          </a:p>
          <a:p>
            <a:endParaRPr lang="es-ES" dirty="0">
              <a:effectLst/>
            </a:endParaRPr>
          </a:p>
          <a:p>
            <a:r>
              <a:rPr lang="es-ES" dirty="0">
                <a:effectLst/>
              </a:rPr>
              <a:t>El CFPE es una patología casi exclusiva de </a:t>
            </a:r>
            <a:r>
              <a:rPr lang="es-ES" b="1" dirty="0">
                <a:effectLst/>
              </a:rPr>
              <a:t>varones (90,9%)</a:t>
            </a:r>
            <a:r>
              <a:rPr lang="es-ES" dirty="0">
                <a:effectLst/>
              </a:rPr>
              <a:t> con una carga tabáquica masiva1.</a:t>
            </a:r>
          </a:p>
          <a:p>
            <a:r>
              <a:rPr lang="es-ES" dirty="0">
                <a:effectLst/>
              </a:rPr>
              <a:t>• </a:t>
            </a:r>
            <a:r>
              <a:rPr lang="es-ES" b="1" dirty="0">
                <a:effectLst/>
              </a:rPr>
              <a:t>Dato Clave:</a:t>
            </a:r>
            <a:r>
              <a:rPr lang="es-ES" dirty="0">
                <a:effectLst/>
              </a:rPr>
              <a:t> El consumo acumulado en el grupo CFPE triplica al de la fibrosis aislada (</a:t>
            </a:r>
            <a:r>
              <a:rPr lang="es-ES" b="1" dirty="0">
                <a:effectLst/>
              </a:rPr>
              <a:t>62,6 vs 20 paquetes-año</a:t>
            </a:r>
            <a:r>
              <a:rPr lang="es-ES" dirty="0">
                <a:effectLst/>
              </a:rPr>
              <a:t>; </a:t>
            </a:r>
            <a:r>
              <a:rPr lang="es-ES" i="1" dirty="0">
                <a:effectLst/>
              </a:rPr>
              <a:t>p &lt; 0.001</a:t>
            </a:r>
            <a:r>
              <a:rPr lang="es-ES" dirty="0">
                <a:effectLst/>
              </a:rPr>
              <a:t>).</a:t>
            </a:r>
          </a:p>
          <a:p>
            <a:endParaRPr lang="es-ES" dirty="0">
              <a:effectLst/>
            </a:endParaRPr>
          </a:p>
          <a:p>
            <a:r>
              <a:rPr lang="es-ES" b="0" i="0" dirty="0">
                <a:effectLst/>
                <a:latin typeface="pplxSerif"/>
              </a:rPr>
              <a:t>El grupo SCFPE mostró el fenotipo esperado: predominio masculino, gran carga tabáquica y, funcionalmente, FVC similar pero DLCO y KCO críticamente bajos con TLC y VR elevados, confirmando la disociación funcional. Crucialmente, el cociente FVC/DLCO fue significativamente mayor: 2,6 frente a 1,9, cuantificando esta desproporción</a:t>
            </a:r>
            <a:endParaRPr lang="es-ES" dirty="0">
              <a:effectLst/>
            </a:endParaRP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10</a:t>
            </a:fld>
            <a:endParaRPr lang="es-ES"/>
          </a:p>
        </p:txBody>
      </p:sp>
    </p:spTree>
    <p:extLst>
      <p:ext uri="{BB962C8B-B14F-4D97-AF65-F5344CB8AC3E}">
        <p14:creationId xmlns:p14="http://schemas.microsoft.com/office/powerpoint/2010/main" val="288625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effectLst/>
                <a:latin typeface="pplxSerif"/>
              </a:rPr>
              <a:t>Se diagnosticaron 3 casos de HTP </a:t>
            </a:r>
            <a:r>
              <a:rPr lang="es-ES" b="0" i="0" dirty="0" err="1">
                <a:effectLst/>
                <a:latin typeface="pplxSerif"/>
              </a:rPr>
              <a:t>precapilar</a:t>
            </a:r>
            <a:r>
              <a:rPr lang="es-ES" b="0" i="0" dirty="0">
                <a:effectLst/>
                <a:latin typeface="pplxSerif"/>
              </a:rPr>
              <a:t> confirmados por cateterismo. Pese al número pequeño, el FVC/DLCO fue significativamente superior en pacientes con HTP: 4,2 frente a 2,1, con un p de 0,023. El NT-</a:t>
            </a:r>
            <a:r>
              <a:rPr lang="es-ES" b="0" i="0" dirty="0" err="1">
                <a:effectLst/>
                <a:latin typeface="pplxSerif"/>
              </a:rPr>
              <a:t>proBNP</a:t>
            </a:r>
            <a:r>
              <a:rPr lang="es-ES" b="0" i="0" dirty="0">
                <a:effectLst/>
                <a:latin typeface="pplxSerif"/>
              </a:rPr>
              <a:t> también fue significativamente más alto. La magnitud de la diferencia y la robustez estadística apoyan que esta asociación es real</a:t>
            </a:r>
          </a:p>
          <a:p>
            <a:endParaRPr lang="es-ES" b="0" i="0" dirty="0">
              <a:effectLst/>
              <a:latin typeface="pplxSerif"/>
            </a:endParaRPr>
          </a:p>
          <a:p>
            <a:r>
              <a:rPr lang="es-ES" b="0" i="0" dirty="0">
                <a:effectLst/>
                <a:latin typeface="pplxSerif"/>
              </a:rPr>
              <a:t>Nuestros resultados muestran que, en el contexto específico del SCFPE, el FVC/DLCO deja de ser un parámetro ambiguo para convertirse en un buen integrador de la disociación mecánica‑difusión, y que esa disociación se relaciona de forma muy clara con la presencia de HTP.</a:t>
            </a:r>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11</a:t>
            </a:fld>
            <a:endParaRPr lang="es-ES"/>
          </a:p>
        </p:txBody>
      </p:sp>
    </p:spTree>
    <p:extLst>
      <p:ext uri="{BB962C8B-B14F-4D97-AF65-F5344CB8AC3E}">
        <p14:creationId xmlns:p14="http://schemas.microsoft.com/office/powerpoint/2010/main" val="2920091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1" dirty="0">
                <a:effectLst/>
                <a:latin typeface="pplxSerif"/>
              </a:rPr>
              <a:t>Nuestros datos muestran que en SCFPE el FVC/DLCO elevado se asocia significativamente con HTP. Pero, ¿tiene esto sentido más allá de nuestra cohorte?</a:t>
            </a:r>
          </a:p>
          <a:p>
            <a:endParaRPr lang="es-ES" b="0" i="1" dirty="0">
              <a:effectLst/>
              <a:latin typeface="pplxSerif"/>
            </a:endParaRPr>
          </a:p>
          <a:p>
            <a:r>
              <a:rPr lang="es-ES" b="0" i="1" dirty="0">
                <a:effectLst/>
                <a:latin typeface="pplxSerif"/>
              </a:rPr>
              <a:t>La respuesta es sí: en esclerosis sistémica, el algoritmo DETECT integra FVC/DLCO como marcador de cribado de HTP en más de 500 pacientes. Es decir, lo que vemos en SCFPE es consistente con un patrón ya validado en otras enfermedades con afectación pulmonar difusa, reforzando la lógica de nuestro enfoque</a:t>
            </a:r>
          </a:p>
          <a:p>
            <a:endParaRPr lang="es-ES" b="0" i="1" dirty="0">
              <a:effectLst/>
              <a:latin typeface="pplxSerif"/>
            </a:endParaRPr>
          </a:p>
          <a:p>
            <a:r>
              <a:rPr lang="es-ES" b="1" i="0" dirty="0">
                <a:effectLst/>
                <a:latin typeface="pplxSerif"/>
              </a:rPr>
              <a:t>este artículo reciente en esclerosis sistémica, publicado el 2025. En su cohorte de 550 pacientes, SCFPE tiene 6.5% de prevalencia, y miren lo que pasa con el algoritmo DETECT, que usa FVC/DLCO como nosotros</a:t>
            </a:r>
            <a:endParaRPr lang="es-ES" b="0" i="0" dirty="0">
              <a:effectLst/>
              <a:latin typeface="pplxSerif"/>
            </a:endParaRPr>
          </a:p>
          <a:p>
            <a:pPr algn="l"/>
            <a:endParaRPr lang="es-ES" b="1" i="0" dirty="0">
              <a:effectLst/>
              <a:latin typeface="pplxSerif"/>
            </a:endParaRPr>
          </a:p>
          <a:p>
            <a:pPr algn="l"/>
            <a:r>
              <a:rPr lang="es-ES" b="1" i="0" dirty="0">
                <a:effectLst/>
                <a:latin typeface="pplxSerif"/>
              </a:rPr>
              <a:t>Primero, miren este gráfico: en 550 pacientes con esclerosis sistémica, el 7% tenía SCFPE como nosotros estudiamos. [PAUSA]</a:t>
            </a:r>
            <a:endParaRPr lang="es-ES" b="0" i="0" dirty="0">
              <a:effectLst/>
              <a:latin typeface="pplxSerif"/>
            </a:endParaRPr>
          </a:p>
          <a:p>
            <a:pPr algn="l"/>
            <a:r>
              <a:rPr lang="es-ES" b="1" i="0" dirty="0">
                <a:effectLst/>
                <a:latin typeface="pplxSerif"/>
              </a:rPr>
              <a:t>DETECT es un algoritmo internacional para detectar hipertensión pulmonar. Funciona en dos pasos simples:</a:t>
            </a:r>
            <a:endParaRPr lang="es-ES" b="0" i="0" dirty="0">
              <a:effectLst/>
              <a:latin typeface="pplxSerif"/>
            </a:endParaRPr>
          </a:p>
          <a:p>
            <a:pPr algn="l"/>
            <a:r>
              <a:rPr lang="es-ES" b="1" i="0" dirty="0">
                <a:effectLst/>
                <a:latin typeface="pplxSerif"/>
              </a:rPr>
              <a:t>Paso 1 pregunta: ¿vale la pena hacerle un ecocardiograma? Mira FVC/DLCO, anticuerpos, biomarcadores... Si da más de 300 puntos, se hace eco.</a:t>
            </a:r>
            <a:endParaRPr lang="es-ES" b="0" i="0" dirty="0">
              <a:effectLst/>
              <a:latin typeface="pplxSerif"/>
            </a:endParaRPr>
          </a:p>
          <a:p>
            <a:pPr algn="l"/>
            <a:r>
              <a:rPr lang="es-ES" b="1" i="0" dirty="0">
                <a:effectLst/>
                <a:latin typeface="pplxSerif"/>
              </a:rPr>
              <a:t>Paso 2 suma los datos del eco. Si pasa 35 puntos, se recomienda cateterismo para confirmar HTP.</a:t>
            </a:r>
            <a:endParaRPr lang="es-ES" b="0" i="0" dirty="0">
              <a:effectLst/>
              <a:latin typeface="pplxSerif"/>
            </a:endParaRPr>
          </a:p>
          <a:p>
            <a:endParaRPr lang="es-ES" b="0" i="0" dirty="0">
              <a:effectLst/>
              <a:latin typeface="pplxSerif"/>
            </a:endParaRPr>
          </a:p>
        </p:txBody>
      </p:sp>
      <p:sp>
        <p:nvSpPr>
          <p:cNvPr id="4" name="Marcador de número de diapositiva 3"/>
          <p:cNvSpPr>
            <a:spLocks noGrp="1"/>
          </p:cNvSpPr>
          <p:nvPr>
            <p:ph type="sldNum" sz="quarter" idx="5"/>
          </p:nvPr>
        </p:nvSpPr>
        <p:spPr/>
        <p:txBody>
          <a:bodyPr/>
          <a:lstStyle/>
          <a:p>
            <a:fld id="{D2F76766-6DAE-DF4E-8DDD-7F8AD40B0C27}" type="slidenum">
              <a:rPr lang="es-ES" smtClean="0"/>
              <a:t>12</a:t>
            </a:fld>
            <a:endParaRPr lang="es-ES"/>
          </a:p>
        </p:txBody>
      </p:sp>
    </p:spTree>
    <p:extLst>
      <p:ext uri="{BB962C8B-B14F-4D97-AF65-F5344CB8AC3E}">
        <p14:creationId xmlns:p14="http://schemas.microsoft.com/office/powerpoint/2010/main" val="2044772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1" i="0" dirty="0">
                <a:effectLst/>
                <a:latin typeface="pplxSerif"/>
              </a:rPr>
              <a:t>En los pacientes SCFPE del estudio, miren: su FVC/DLCO era 2.15 -el más alto de todos-, disparaba DETECT Paso 1 a 330 puntos, y cuando los mandaron a cateterismo... ¡67% tenían HTP confirmada! Y lo mejor: sin falsos positivos.</a:t>
            </a:r>
            <a:endParaRPr lang="es-ES" b="0" i="0" dirty="0">
              <a:effectLst/>
              <a:latin typeface="pplxSerif"/>
            </a:endParaRPr>
          </a:p>
          <a:p>
            <a:pPr algn="l"/>
            <a:r>
              <a:rPr lang="es-ES" b="1" i="0" dirty="0">
                <a:effectLst/>
                <a:latin typeface="pplxSerif"/>
              </a:rPr>
              <a:t>Esto valida nuestro FVC/DLCO ≥4: en SCFPE señala riesgo vascular REAL</a:t>
            </a:r>
            <a:endParaRPr lang="es-ES" b="0" i="0" dirty="0">
              <a:effectLst/>
              <a:latin typeface="pplxSerif"/>
            </a:endParaRPr>
          </a:p>
          <a:p>
            <a:endParaRPr lang="es-ES" b="0" i="1" dirty="0">
              <a:effectLst/>
              <a:latin typeface="pplxSerif"/>
            </a:endParaRPr>
          </a:p>
          <a:p>
            <a:pPr algn="l">
              <a:buFont typeface="Arial" panose="020B0604020202020204" pitchFamily="34" charset="0"/>
              <a:buChar char="•"/>
            </a:pPr>
            <a:r>
              <a:rPr lang="es-ES" b="0" i="0" dirty="0">
                <a:effectLst/>
                <a:latin typeface="pplxSerif"/>
              </a:rPr>
              <a:t>Prevalencia de CPFE en la cohorte </a:t>
            </a:r>
            <a:r>
              <a:rPr lang="es-ES" b="0" i="0" dirty="0" err="1">
                <a:effectLst/>
                <a:latin typeface="pplxSerif"/>
              </a:rPr>
              <a:t>SSc</a:t>
            </a:r>
            <a:r>
              <a:rPr lang="es-ES" b="0" i="0" dirty="0">
                <a:effectLst/>
                <a:latin typeface="pplxSerif"/>
              </a:rPr>
              <a:t>: </a:t>
            </a:r>
            <a:r>
              <a:rPr lang="es-ES" b="1" i="0" dirty="0">
                <a:effectLst/>
                <a:latin typeface="pplxSerif"/>
              </a:rPr>
              <a:t>7%</a:t>
            </a:r>
            <a:r>
              <a:rPr lang="es-ES" b="0" i="0" dirty="0">
                <a:effectLst/>
                <a:latin typeface="pplxSerif"/>
              </a:rPr>
              <a:t> (36 de 550).</a:t>
            </a:r>
            <a:r>
              <a:rPr lang="es-ES" b="0" i="0" dirty="0">
                <a:effectLst/>
                <a:latin typeface="var(--pplx-mono)"/>
              </a:rPr>
              <a:t>Emphysema-elevates-the-DETECT-scores-impact-on-pulmonary-hypertension-screening-and-diagnosis-in.pdf</a:t>
            </a:r>
            <a:r>
              <a:rPr lang="es-ES" b="0" i="0" dirty="0">
                <a:effectLst/>
                <a:latin typeface="pplxSerif"/>
              </a:rPr>
              <a:t>​</a:t>
            </a:r>
          </a:p>
          <a:p>
            <a:pPr algn="l">
              <a:buFont typeface="Arial" panose="020B0604020202020204" pitchFamily="34" charset="0"/>
              <a:buChar char="•"/>
            </a:pPr>
            <a:r>
              <a:rPr lang="es-ES" b="0" i="0" dirty="0">
                <a:effectLst/>
                <a:latin typeface="pplxSerif"/>
              </a:rPr>
              <a:t>CPFE se asocia a:</a:t>
            </a:r>
          </a:p>
          <a:p>
            <a:pPr marL="742950" lvl="1" indent="-285750" algn="l">
              <a:buFont typeface="Arial" panose="020B0604020202020204" pitchFamily="34" charset="0"/>
              <a:buChar char="•"/>
            </a:pPr>
            <a:r>
              <a:rPr lang="es-ES" b="0" i="0" dirty="0">
                <a:effectLst/>
                <a:latin typeface="pplxSerif"/>
              </a:rPr>
              <a:t>FVC más baja y DLCO muy baja.</a:t>
            </a:r>
            <a:r>
              <a:rPr lang="es-ES" b="0" i="0" dirty="0">
                <a:effectLst/>
                <a:latin typeface="var(--pplx-mono)"/>
              </a:rPr>
              <a:t>Emphysema-elevates-the-DETECT-scores-impact-on-pulmonary-hypertension-screening-and-diagnosis-in.pdf</a:t>
            </a:r>
            <a:r>
              <a:rPr lang="es-ES" b="0" i="0" dirty="0">
                <a:effectLst/>
                <a:latin typeface="pplxSerif"/>
              </a:rPr>
              <a:t>​</a:t>
            </a:r>
          </a:p>
          <a:p>
            <a:pPr marL="742950" lvl="1" indent="-285750" algn="l">
              <a:buFont typeface="Arial" panose="020B0604020202020204" pitchFamily="34" charset="0"/>
              <a:buChar char="•"/>
            </a:pPr>
            <a:r>
              <a:rPr lang="es-ES" b="1" i="0" dirty="0">
                <a:effectLst/>
                <a:latin typeface="pplxSerif"/>
              </a:rPr>
              <a:t>FVC/DLCO más alto de todos los grupos</a:t>
            </a:r>
            <a:r>
              <a:rPr lang="es-ES" b="0" i="0" dirty="0">
                <a:effectLst/>
                <a:latin typeface="pplxSerif"/>
              </a:rPr>
              <a:t> (≈2.15, frente a 1.26 sin afectación pulmonar y 1.37 en ILD sola).</a:t>
            </a:r>
            <a:r>
              <a:rPr lang="es-ES" b="0" i="0" dirty="0">
                <a:effectLst/>
                <a:latin typeface="var(--pplx-mono)"/>
              </a:rPr>
              <a:t>Emphysema-elevates-the-DETECT-scores-impact-on-pulmonary-hypertension-screening-and-diagnosis-in.pdf</a:t>
            </a:r>
            <a:r>
              <a:rPr lang="es-ES" b="0" i="0" dirty="0">
                <a:effectLst/>
                <a:latin typeface="pplxSerif"/>
              </a:rPr>
              <a:t>​</a:t>
            </a:r>
          </a:p>
          <a:p>
            <a:pPr marL="742950" lvl="1" indent="-285750" algn="l">
              <a:buFont typeface="Arial" panose="020B0604020202020204" pitchFamily="34" charset="0"/>
              <a:buChar char="•"/>
            </a:pPr>
            <a:r>
              <a:rPr lang="es-ES" b="0" i="0" dirty="0" err="1">
                <a:effectLst/>
                <a:latin typeface="pplxSerif"/>
              </a:rPr>
              <a:t>sPAP</a:t>
            </a:r>
            <a:r>
              <a:rPr lang="es-ES" b="0" i="0" dirty="0">
                <a:effectLst/>
                <a:latin typeface="pplxSerif"/>
              </a:rPr>
              <a:t> más elevada y peor clase NYHA.</a:t>
            </a:r>
            <a:r>
              <a:rPr lang="es-ES" b="0" i="0" dirty="0">
                <a:effectLst/>
                <a:latin typeface="var(--pplx-mono)"/>
              </a:rPr>
              <a:t>Emphysema-elevates-the-DETECT-scores-impact-on-pulmonary-hypertension-screening-and-diagnosis-in.pdf</a:t>
            </a:r>
            <a:r>
              <a:rPr lang="es-ES" b="0" i="0" dirty="0">
                <a:effectLst/>
                <a:latin typeface="pplxSerif"/>
              </a:rPr>
              <a:t>​</a:t>
            </a:r>
          </a:p>
          <a:p>
            <a:pPr algn="l">
              <a:buFont typeface="Arial" panose="020B0604020202020204" pitchFamily="34" charset="0"/>
              <a:buChar char="•"/>
            </a:pPr>
            <a:r>
              <a:rPr lang="es-ES" b="0" i="0" dirty="0">
                <a:effectLst/>
                <a:latin typeface="pplxSerif"/>
              </a:rPr>
              <a:t>En DETECT:</a:t>
            </a:r>
          </a:p>
          <a:p>
            <a:pPr marL="742950" lvl="1" indent="-285750" algn="l">
              <a:buFont typeface="Arial" panose="020B0604020202020204" pitchFamily="34" charset="0"/>
              <a:buChar char="•"/>
            </a:pPr>
            <a:r>
              <a:rPr lang="es-ES" b="1" i="0" dirty="0">
                <a:effectLst/>
                <a:latin typeface="pplxSerif"/>
              </a:rPr>
              <a:t>DETECT paso 2 medio en CPFE ≈43 puntos</a:t>
            </a:r>
            <a:r>
              <a:rPr lang="es-ES" b="0" i="0" dirty="0">
                <a:effectLst/>
                <a:latin typeface="pplxSerif"/>
              </a:rPr>
              <a:t>, por encima del umbral de cateterismo (&gt;35).</a:t>
            </a:r>
            <a:r>
              <a:rPr lang="es-ES" b="0" i="0" dirty="0">
                <a:effectLst/>
                <a:latin typeface="var(--pplx-mono)"/>
              </a:rPr>
              <a:t>Emphysema-elevates-the-DETECT-scores-impact-on-pulmonary-hypertension-screening-and-diagnosis-in.pdf</a:t>
            </a:r>
            <a:r>
              <a:rPr lang="es-ES" b="0" i="0" dirty="0">
                <a:effectLst/>
                <a:latin typeface="pplxSerif"/>
              </a:rPr>
              <a:t>​</a:t>
            </a:r>
          </a:p>
          <a:p>
            <a:pPr marL="742950" lvl="1" indent="-285750" algn="l">
              <a:buFont typeface="Arial" panose="020B0604020202020204" pitchFamily="34" charset="0"/>
              <a:buChar char="•"/>
            </a:pPr>
            <a:r>
              <a:rPr lang="es-ES" b="0" i="0" dirty="0">
                <a:effectLst/>
                <a:latin typeface="pplxSerif"/>
              </a:rPr>
              <a:t>En las regresiones, cuando se separa ILD y enfisema, </a:t>
            </a:r>
            <a:r>
              <a:rPr lang="es-ES" b="1" i="0" dirty="0">
                <a:effectLst/>
                <a:latin typeface="pplxSerif"/>
              </a:rPr>
              <a:t>el peso lo lleva el enfisema</a:t>
            </a:r>
            <a:r>
              <a:rPr lang="es-ES" b="0" i="0" dirty="0">
                <a:effectLst/>
                <a:latin typeface="pplxSerif"/>
              </a:rPr>
              <a:t>, pero el grupo CPFE como tal sigue teniendo DETECT claramente elevado.</a:t>
            </a:r>
            <a:r>
              <a:rPr lang="es-ES" b="0" i="0" dirty="0">
                <a:effectLst/>
                <a:latin typeface="var(--pplx-mono)"/>
              </a:rPr>
              <a:t>Emphysema-elevates-the-DETECT-scores-impact-on-pulmonary-hypertension-screening-and-diagnosis-in.pdf</a:t>
            </a:r>
            <a:r>
              <a:rPr lang="es-ES" b="0" i="0" dirty="0">
                <a:effectLst/>
                <a:latin typeface="pplxSerif"/>
              </a:rPr>
              <a:t>​</a:t>
            </a:r>
          </a:p>
          <a:p>
            <a:pPr algn="l">
              <a:buFont typeface="Arial" panose="020B0604020202020204" pitchFamily="34" charset="0"/>
              <a:buChar char="•"/>
            </a:pPr>
            <a:r>
              <a:rPr lang="es-ES" b="0" i="0" dirty="0">
                <a:effectLst/>
                <a:latin typeface="pplxSerif"/>
              </a:rPr>
              <a:t>En los que fueron a cateterismo tras DETECT positivo:</a:t>
            </a:r>
          </a:p>
          <a:p>
            <a:pPr marL="742950" lvl="1" indent="-285750" algn="l">
              <a:buFont typeface="Arial" panose="020B0604020202020204" pitchFamily="34" charset="0"/>
              <a:buChar char="•"/>
            </a:pPr>
            <a:r>
              <a:rPr lang="es-ES" b="0" i="0" dirty="0">
                <a:effectLst/>
                <a:latin typeface="pplxSerif"/>
              </a:rPr>
              <a:t>En CPFE, </a:t>
            </a:r>
            <a:r>
              <a:rPr lang="es-ES" b="1" i="0" dirty="0">
                <a:effectLst/>
                <a:latin typeface="pplxSerif"/>
              </a:rPr>
              <a:t>la HTP se confirmó en el 67%</a:t>
            </a:r>
            <a:r>
              <a:rPr lang="es-ES" b="0" i="0" dirty="0">
                <a:effectLst/>
                <a:latin typeface="pplxSerif"/>
              </a:rPr>
              <a:t> de los casos, por encima del 48% de la cohorte global.</a:t>
            </a:r>
            <a:r>
              <a:rPr lang="es-ES" b="0" i="0" dirty="0">
                <a:effectLst/>
                <a:latin typeface="var(--pplx-mono)"/>
              </a:rPr>
              <a:t>Emphysema-elevates-the-DETECT-scores-impact-on-pulmonary-hypertension-screening-and-diagnosis-in.pdf</a:t>
            </a:r>
            <a:r>
              <a:rPr lang="es-ES" b="0" i="0" dirty="0">
                <a:effectLst/>
                <a:latin typeface="pplxSerif"/>
              </a:rPr>
              <a:t>​</a:t>
            </a:r>
          </a:p>
          <a:p>
            <a:pPr marL="742950" lvl="1" indent="-285750" algn="l">
              <a:buFont typeface="Arial" panose="020B0604020202020204" pitchFamily="34" charset="0"/>
              <a:buChar char="•"/>
            </a:pPr>
            <a:r>
              <a:rPr lang="es-ES" b="0" i="0" dirty="0">
                <a:effectLst/>
                <a:latin typeface="pplxSerif"/>
              </a:rPr>
              <a:t>CPFE </a:t>
            </a:r>
            <a:r>
              <a:rPr lang="es-ES" b="1" i="0" dirty="0">
                <a:effectLst/>
                <a:latin typeface="pplxSerif"/>
              </a:rPr>
              <a:t>no</a:t>
            </a:r>
            <a:r>
              <a:rPr lang="es-ES" b="0" i="0" dirty="0">
                <a:effectLst/>
                <a:latin typeface="pplxSerif"/>
              </a:rPr>
              <a:t> se asoció a falsos positivos de DETECT (OR 0.64, sin significación).</a:t>
            </a:r>
          </a:p>
          <a:p>
            <a:endParaRPr lang="es-ES" b="0" i="1" dirty="0">
              <a:effectLst/>
              <a:latin typeface="pplxSerif"/>
            </a:endParaRPr>
          </a:p>
          <a:p>
            <a:r>
              <a:rPr lang="es-ES" b="1" i="0" dirty="0">
                <a:effectLst/>
                <a:latin typeface="pplxSerif"/>
              </a:rPr>
              <a:t>En esclerosis sistémica, la CFPE se asocia a un FVC/DLCO muy elevado y a DETECT claramente positivo, con confirmación de HTP en el 67% de los casos y sin aumento de falsos positivos. Es decir, en CFPE un FVC/DLCO alto refleja verdadera carga vascular, no sólo distorsión mecánica.”</a:t>
            </a:r>
            <a:endParaRPr lang="es-ES" b="0" i="1" dirty="0">
              <a:effectLst/>
              <a:latin typeface="pplxSerif"/>
            </a:endParaRPr>
          </a:p>
          <a:p>
            <a:endParaRPr lang="es-ES" b="0" i="1" dirty="0">
              <a:effectLst/>
              <a:latin typeface="pplxSerif"/>
            </a:endParaRPr>
          </a:p>
          <a:p>
            <a:endParaRPr lang="es-ES" b="0" i="1" dirty="0">
              <a:effectLst/>
              <a:latin typeface="pplxSerif"/>
            </a:endParaRPr>
          </a:p>
          <a:p>
            <a:endParaRPr lang="es-ES" b="0" i="1" dirty="0">
              <a:effectLst/>
              <a:latin typeface="pplxSerif"/>
            </a:endParaRPr>
          </a:p>
          <a:p>
            <a:endParaRPr lang="es-ES" b="0" i="1" dirty="0">
              <a:effectLst/>
              <a:latin typeface="pplxSerif"/>
            </a:endParaRPr>
          </a:p>
          <a:p>
            <a:r>
              <a:rPr lang="es-ES" b="0" i="1" dirty="0">
                <a:effectLst/>
                <a:latin typeface="pplxSerif"/>
              </a:rPr>
              <a:t>"Donde la guía 2022 decía 'cautela', </a:t>
            </a:r>
            <a:r>
              <a:rPr lang="es-ES" b="0" i="1" dirty="0" err="1">
                <a:effectLst/>
                <a:latin typeface="pplxSerif"/>
              </a:rPr>
              <a:t>Sauer</a:t>
            </a:r>
            <a:r>
              <a:rPr lang="es-ES" b="0" i="1" dirty="0">
                <a:effectLst/>
                <a:latin typeface="pplxSerif"/>
              </a:rPr>
              <a:t> 2025 confirma: FVC/DLCO en SCFPE detecta HTP real"</a:t>
            </a:r>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13</a:t>
            </a:fld>
            <a:endParaRPr lang="es-ES"/>
          </a:p>
        </p:txBody>
      </p:sp>
    </p:spTree>
    <p:extLst>
      <p:ext uri="{BB962C8B-B14F-4D97-AF65-F5344CB8AC3E}">
        <p14:creationId xmlns:p14="http://schemas.microsoft.com/office/powerpoint/2010/main" val="399327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effectLst/>
                <a:latin typeface="pplxSerif"/>
              </a:rPr>
              <a:t>Nuestros resultados apoyan que FVC/DLCO pueda incorporarse como </a:t>
            </a:r>
            <a:r>
              <a:rPr lang="es-ES" b="1" i="1" dirty="0">
                <a:effectLst/>
                <a:latin typeface="pplxSerif"/>
              </a:rPr>
              <a:t>señal de alarma</a:t>
            </a:r>
            <a:r>
              <a:rPr lang="es-ES" b="0" i="1" dirty="0">
                <a:effectLst/>
                <a:latin typeface="pplxSerif"/>
              </a:rPr>
              <a:t> dentro de un algoritmo de cribado de HTP en SCFPE.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dirty="0">
              <a:effectLst/>
              <a:latin typeface="pplxSerif"/>
            </a:endParaRPr>
          </a:p>
          <a:p>
            <a:pPr algn="l"/>
            <a:r>
              <a:rPr lang="es-ES" b="0" i="1" dirty="0">
                <a:effectLst/>
                <a:latin typeface="pplxSerif"/>
              </a:rPr>
              <a:t>Nuestra hipótesis era que un FVC/DLCO elevado, en un contexto de FVC relativamente preservada, reflejaría la pérdida de lecho capilar y se asociaría con HTP en SCFPE. Lo que vemos en nuestra cohorte confirma esta idea: el FVC/DLCO es mayor en SCFPE que en fibrosis sin enfisema y, sobre todo, se duplica en los pacientes con HTP, con diferencias estadísticamente significativas. Esto nos permite plantear que el FVC/DLCO actúe como señal de alarma dentro de un algoritmo de cribado de HTP en SCFPE. Ahora bien, nuestro estudio no permite aún fijar un punto de corte ni valorar el riesgo a largo plazo; para ello serán necesarios estudios de casos y controles y cohortes prospectivas </a:t>
            </a:r>
            <a:r>
              <a:rPr lang="es-ES" b="0" i="1" dirty="0" err="1">
                <a:effectLst/>
                <a:latin typeface="pplxSerif"/>
              </a:rPr>
              <a:t>multicéntricas</a:t>
            </a:r>
            <a:r>
              <a:rPr lang="es-ES" b="0" i="1" dirty="0">
                <a:effectLst/>
                <a:latin typeface="pplxSerif"/>
              </a:rPr>
              <a:t>. Es decir, respondemos a la hipótesis en términos de asociación, y abrimos el camino para convertir este hallazgo en una herramienta clínica validada</a:t>
            </a:r>
            <a:endParaRPr lang="es-ES" b="0" i="0" dirty="0">
              <a:effectLst/>
              <a:latin typeface="pplx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dirty="0">
              <a:effectLst/>
              <a:latin typeface="pplx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dirty="0">
              <a:solidFill>
                <a:schemeClr val="accent6">
                  <a:lumMod val="75000"/>
                </a:schemeClr>
              </a:solidFill>
              <a:effectLst/>
              <a:latin typeface="pplxSerif"/>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solidFill>
                  <a:schemeClr val="accent6">
                    <a:lumMod val="75000"/>
                  </a:schemeClr>
                </a:solidFill>
                <a:latin typeface="Arial" panose="020B0604020202020204" pitchFamily="34" charset="0"/>
                <a:cs typeface="Arial" panose="020B0604020202020204" pitchFamily="34" charset="0"/>
              </a:rPr>
              <a:t>El coeficiente </a:t>
            </a:r>
            <a:r>
              <a:rPr lang="es-ES" b="1" i="0" dirty="0">
                <a:solidFill>
                  <a:schemeClr val="accent6">
                    <a:lumMod val="75000"/>
                  </a:schemeClr>
                </a:solidFill>
                <a:effectLst/>
                <a:latin typeface="pplxSerif"/>
              </a:rPr>
              <a:t>FVC/DLCO como potencial herramienta de para Estratificación de Riesgo Vascular en pacientes con SCFPE. </a:t>
            </a:r>
            <a:endParaRPr lang="es-ES" dirty="0">
              <a:solidFill>
                <a:schemeClr val="accent6">
                  <a:lumMod val="75000"/>
                </a:schemeClr>
              </a:solidFill>
              <a:latin typeface="Arial" panose="020B060402020202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14</a:t>
            </a:fld>
            <a:endParaRPr lang="es-ES"/>
          </a:p>
        </p:txBody>
      </p:sp>
    </p:spTree>
    <p:extLst>
      <p:ext uri="{BB962C8B-B14F-4D97-AF65-F5344CB8AC3E}">
        <p14:creationId xmlns:p14="http://schemas.microsoft.com/office/powerpoint/2010/main" val="2801255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buFont typeface="Arial" panose="020B0604020202020204" pitchFamily="34" charset="0"/>
              <a:buChar char="•"/>
            </a:pPr>
            <a:r>
              <a:rPr lang="es-ES" b="0" i="0" dirty="0">
                <a:effectLst/>
                <a:latin typeface="pplxSerif"/>
              </a:rPr>
              <a:t>No hemos podido </a:t>
            </a:r>
            <a:r>
              <a:rPr lang="es-ES" b="1" i="0" dirty="0">
                <a:effectLst/>
                <a:latin typeface="pplxSerif"/>
              </a:rPr>
              <a:t>definir puntos de corte óptimos</a:t>
            </a:r>
            <a:r>
              <a:rPr lang="es-ES" b="0" i="0" dirty="0">
                <a:effectLst/>
                <a:latin typeface="pplxSerif"/>
              </a:rPr>
              <a:t> de FVC/DLCO o NT‑</a:t>
            </a:r>
            <a:r>
              <a:rPr lang="es-ES" b="0" i="0" dirty="0" err="1">
                <a:effectLst/>
                <a:latin typeface="pplxSerif"/>
              </a:rPr>
              <a:t>proBNP</a:t>
            </a:r>
            <a:r>
              <a:rPr lang="es-ES" b="0" i="0" dirty="0">
                <a:effectLst/>
                <a:latin typeface="pplxSerif"/>
              </a:rPr>
              <a:t> por el tamaño </a:t>
            </a:r>
            <a:r>
              <a:rPr lang="es-ES" b="0" i="0" dirty="0" err="1">
                <a:effectLst/>
                <a:latin typeface="pplxSerif"/>
              </a:rPr>
              <a:t>muestral</a:t>
            </a:r>
            <a:r>
              <a:rPr lang="es-ES" b="0" i="0" dirty="0">
                <a:effectLst/>
                <a:latin typeface="pplxSerif"/>
              </a:rPr>
              <a:t> y el diseño transversal.</a:t>
            </a:r>
            <a:r>
              <a:rPr lang="es-ES" b="0" i="0" dirty="0">
                <a:effectLst/>
                <a:latin typeface="var(--pplx-mono)"/>
              </a:rPr>
              <a:t>Articulo.-Evaluacion-Morfofuncional-y-Perfil-de-Riesgo-Vascular-en-el-Sindrome-de-Combinacion-Fi.pdf</a:t>
            </a:r>
            <a:r>
              <a:rPr lang="es-ES" b="0" i="0" dirty="0">
                <a:effectLst/>
                <a:latin typeface="pplxSerif"/>
              </a:rPr>
              <a:t>​</a:t>
            </a:r>
          </a:p>
          <a:p>
            <a:pPr algn="l">
              <a:buFont typeface="Arial" panose="020B0604020202020204" pitchFamily="34" charset="0"/>
              <a:buChar char="•"/>
            </a:pPr>
            <a:r>
              <a:rPr lang="es-ES" b="0" i="0" dirty="0">
                <a:effectLst/>
                <a:latin typeface="pplxSerif"/>
              </a:rPr>
              <a:t>No conocemos aún el </a:t>
            </a:r>
            <a:r>
              <a:rPr lang="es-ES" b="1" i="0" dirty="0">
                <a:effectLst/>
                <a:latin typeface="pplxSerif"/>
              </a:rPr>
              <a:t>valor predictivo</a:t>
            </a:r>
            <a:r>
              <a:rPr lang="es-ES" b="0" i="0" dirty="0">
                <a:effectLst/>
                <a:latin typeface="pplxSerif"/>
              </a:rPr>
              <a:t> longitudinal de estos parámetros (riesgo de desarrollar HTP en el seguimiento).</a:t>
            </a:r>
          </a:p>
          <a:p>
            <a:pPr algn="l">
              <a:buFont typeface="Arial" panose="020B0604020202020204" pitchFamily="34" charset="0"/>
              <a:buChar char="•"/>
            </a:pPr>
            <a:r>
              <a:rPr lang="es-ES" b="0" i="0" dirty="0">
                <a:effectLst/>
                <a:latin typeface="pplxSerif"/>
              </a:rPr>
              <a:t>Se necesitan:</a:t>
            </a:r>
          </a:p>
          <a:p>
            <a:pPr marL="742950" lvl="1" indent="-285750" algn="l">
              <a:buFont typeface="Arial" panose="020B0604020202020204" pitchFamily="34" charset="0"/>
              <a:buChar char="•"/>
            </a:pPr>
            <a:r>
              <a:rPr lang="es-ES" b="1" i="0" dirty="0">
                <a:effectLst/>
                <a:latin typeface="pplxSerif"/>
              </a:rPr>
              <a:t>Estudio de casos y controles</a:t>
            </a:r>
            <a:r>
              <a:rPr lang="es-ES" b="0" i="0" dirty="0">
                <a:effectLst/>
                <a:latin typeface="pplxSerif"/>
              </a:rPr>
              <a:t> (SCFPE con vs. sin HTP por CCD) para definir puntos de corte.</a:t>
            </a:r>
          </a:p>
          <a:p>
            <a:pPr marL="742950" lvl="1" indent="-285750" algn="l">
              <a:buFont typeface="Arial" panose="020B0604020202020204" pitchFamily="34" charset="0"/>
              <a:buChar char="•"/>
            </a:pPr>
            <a:r>
              <a:rPr lang="es-ES" b="1" i="0" dirty="0">
                <a:effectLst/>
                <a:latin typeface="pplxSerif"/>
              </a:rPr>
              <a:t>Cohortes prospectivas </a:t>
            </a:r>
            <a:r>
              <a:rPr lang="es-ES" b="1" i="0" dirty="0" err="1">
                <a:effectLst/>
                <a:latin typeface="pplxSerif"/>
              </a:rPr>
              <a:t>multicéntricas</a:t>
            </a:r>
            <a:r>
              <a:rPr lang="es-ES" b="0" i="0" dirty="0">
                <a:effectLst/>
                <a:latin typeface="pplxSerif"/>
              </a:rPr>
              <a:t> para validar un algoritmo de cribado específico para SCFPE.</a:t>
            </a:r>
            <a:r>
              <a:rPr lang="es-ES" b="0" i="0" dirty="0">
                <a:effectLst/>
                <a:latin typeface="var(--pplx-mono)"/>
              </a:rPr>
              <a:t>pmc.ncbi.nlm.nih+1</a:t>
            </a:r>
            <a:endParaRPr lang="es-ES" b="0" i="0" dirty="0">
              <a:effectLst/>
              <a:latin typeface="pplxSerif"/>
            </a:endParaRPr>
          </a:p>
          <a:p>
            <a:pPr algn="l"/>
            <a:r>
              <a:rPr lang="es-ES" b="0" i="0" dirty="0">
                <a:effectLst/>
                <a:latin typeface="pplxSerif"/>
              </a:rPr>
              <a:t>Recuadro breve al pie:</a:t>
            </a:r>
          </a:p>
          <a:p>
            <a:r>
              <a:rPr lang="es-ES" b="1" i="0" dirty="0">
                <a:effectLst/>
              </a:rPr>
              <a:t>“Este estudio aporta la primera evidencia de asociación entre FVC/DLCO y HTP en SCFPE y abre la puerta a estudios de validación que permitan convertir este hallazgo en una herramienta clínica.</a:t>
            </a:r>
          </a:p>
          <a:p>
            <a:endParaRPr lang="es-ES" b="1" i="0" dirty="0">
              <a:effectLst/>
            </a:endParaRPr>
          </a:p>
          <a:p>
            <a:r>
              <a:rPr lang="es-ES" b="0" i="1" dirty="0">
                <a:effectLst/>
                <a:latin typeface="pplxSerif"/>
              </a:rPr>
              <a:t>Nuestra hipótesis era que un FVC/DLCO elevado, en un contexto de FVC relativamente preservada, reflejaría la pérdida de lecho capilar y se asociaría con HTP en SCFPE. Lo que vemos en nuestra cohorte confirma esta idea: el FVC/DLCO es mayor en SCFPE que en fibrosis sin enfisema y, sobre todo, se duplica en los pacientes con HTP, con diferencias estadísticamente significativas. Esto nos permite plantear que el FVC/DLCO actúe como señal de alarma dentro de un algoritmo de cribado de HTP en SCFPE. Ahora bien, nuestro estudio no permite aún fijar un punto de corte ni valorar el riesgo a largo plazo; para ello serán necesarios estudios de casos y controles y cohortes prospectivas </a:t>
            </a:r>
            <a:r>
              <a:rPr lang="es-ES" b="0" i="1" dirty="0" err="1">
                <a:effectLst/>
                <a:latin typeface="pplxSerif"/>
              </a:rPr>
              <a:t>multicéntricas</a:t>
            </a:r>
            <a:r>
              <a:rPr lang="es-ES" b="0" i="1" dirty="0">
                <a:effectLst/>
                <a:latin typeface="pplxSerif"/>
              </a:rPr>
              <a:t>. Es decir, respondemos a la hipótesis en términos de asociación, y abrimos el camino para convertir este hallazgo en una herramienta clínica validada.</a:t>
            </a:r>
            <a:endParaRPr lang="es-ES" i="0" dirty="0">
              <a:effectLst/>
            </a:endParaRP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15</a:t>
            </a:fld>
            <a:endParaRPr lang="es-ES"/>
          </a:p>
        </p:txBody>
      </p:sp>
    </p:spTree>
    <p:extLst>
      <p:ext uri="{BB962C8B-B14F-4D97-AF65-F5344CB8AC3E}">
        <p14:creationId xmlns:p14="http://schemas.microsoft.com/office/powerpoint/2010/main" val="993459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b="0" i="0" dirty="0">
                <a:effectLst/>
                <a:latin typeface="pplxSerif"/>
              </a:rPr>
              <a:t>La CFPE es un síndrome con un fenotipo diferenciado con una disociación funcional característica. </a:t>
            </a:r>
          </a:p>
          <a:p>
            <a:pPr algn="l"/>
            <a:r>
              <a:rPr lang="es-ES" b="0" i="0" dirty="0">
                <a:effectLst/>
                <a:latin typeface="pplxSerif"/>
              </a:rPr>
              <a:t>El coeficiente </a:t>
            </a:r>
            <a:r>
              <a:rPr lang="es-ES" b="1" i="0" dirty="0">
                <a:effectLst/>
                <a:latin typeface="pplxSerif"/>
              </a:rPr>
              <a:t>FVC/DLCO elevado</a:t>
            </a:r>
            <a:r>
              <a:rPr lang="es-ES" b="0" i="0" dirty="0">
                <a:effectLst/>
                <a:latin typeface="pplxSerif"/>
              </a:rPr>
              <a:t> (2,6 vs. 1,9; p=0,014) refleja desproporción funcional</a:t>
            </a:r>
            <a:br>
              <a:rPr lang="es-ES" b="0" i="0" dirty="0">
                <a:effectLst/>
                <a:latin typeface="pplxSerif"/>
              </a:rPr>
            </a:br>
            <a:r>
              <a:rPr lang="es-ES" b="0" i="0" dirty="0">
                <a:effectLst/>
                <a:latin typeface="pplxSerif"/>
              </a:rPr>
              <a:t>✓ </a:t>
            </a:r>
            <a:r>
              <a:rPr lang="es-ES" b="1" i="0" dirty="0">
                <a:effectLst/>
                <a:latin typeface="pplxSerif"/>
              </a:rPr>
              <a:t>Asociación significativa</a:t>
            </a:r>
            <a:r>
              <a:rPr lang="es-ES" b="0" i="0" dirty="0">
                <a:effectLst/>
                <a:latin typeface="pplxSerif"/>
              </a:rPr>
              <a:t> con HTP </a:t>
            </a:r>
            <a:r>
              <a:rPr lang="es-ES" b="0" i="0" dirty="0" err="1">
                <a:effectLst/>
                <a:latin typeface="pplxSerif"/>
              </a:rPr>
              <a:t>precapilar</a:t>
            </a:r>
            <a:r>
              <a:rPr lang="es-ES" b="0" i="0" dirty="0">
                <a:effectLst/>
                <a:latin typeface="pplxSerif"/>
              </a:rPr>
              <a:t> (4,2 vs. 2,1; </a:t>
            </a:r>
            <a:r>
              <a:rPr lang="es-ES" b="1" i="0" dirty="0">
                <a:effectLst/>
                <a:latin typeface="pplxSerif"/>
              </a:rPr>
              <a:t>p=0,023</a:t>
            </a:r>
            <a:r>
              <a:rPr lang="es-ES" b="0" i="0" dirty="0">
                <a:effectLst/>
                <a:latin typeface="pplxSerif"/>
              </a:rPr>
              <a:t>)</a:t>
            </a:r>
            <a:br>
              <a:rPr lang="es-ES" b="0" i="0" dirty="0">
                <a:effectLst/>
                <a:latin typeface="pplxSerif"/>
              </a:rPr>
            </a:br>
            <a:r>
              <a:rPr lang="es-ES" b="0" i="0" dirty="0">
                <a:effectLst/>
                <a:latin typeface="pplxSerif"/>
              </a:rPr>
              <a:t>✓ </a:t>
            </a:r>
            <a:r>
              <a:rPr lang="es-ES" b="1" i="0" dirty="0">
                <a:effectLst/>
                <a:latin typeface="pplxSerif"/>
              </a:rPr>
              <a:t>Marcador no invasivo prometedor</a:t>
            </a:r>
            <a:r>
              <a:rPr lang="es-ES" b="0" i="0" dirty="0">
                <a:effectLst/>
                <a:latin typeface="pplxSerif"/>
              </a:rPr>
              <a:t> para estratificar riesgo vascular y seleccionar candidatos a CCD</a:t>
            </a:r>
          </a:p>
          <a:p>
            <a:br>
              <a:rPr lang="es-ES" dirty="0"/>
            </a:br>
            <a:r>
              <a:rPr lang="es-ES" b="0" i="1" dirty="0">
                <a:effectLst/>
                <a:latin typeface="pplxSerif"/>
              </a:rPr>
              <a:t>La identificación temprana de HTP mediante FVC/DLCO puede optimizar el manejo y pronóstico en SCFPE. </a:t>
            </a:r>
          </a:p>
          <a:p>
            <a:endParaRPr lang="es-ES" b="0" i="1" dirty="0">
              <a:effectLst/>
              <a:latin typeface="pplx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303030"/>
                </a:solidFill>
                <a:effectLst/>
                <a:latin typeface="Times New Roman" panose="02020603050405020304" pitchFamily="18" charset="0"/>
                <a:ea typeface="Times New Roman" panose="02020603050405020304" pitchFamily="18" charset="0"/>
              </a:rPr>
              <a:t>Nuestros resultados ratifican que el SCFPE constituye un fenotipo clínico-funcional característico, por su perfil de disociación funcional, su fisiopatología  y su implicación </a:t>
            </a:r>
            <a:r>
              <a:rPr lang="es-ES" sz="1200" dirty="0" err="1">
                <a:solidFill>
                  <a:srgbClr val="303030"/>
                </a:solidFill>
                <a:effectLst/>
                <a:latin typeface="Times New Roman" panose="02020603050405020304" pitchFamily="18" charset="0"/>
                <a:ea typeface="Times New Roman" panose="02020603050405020304" pitchFamily="18" charset="0"/>
              </a:rPr>
              <a:t>pronóstica</a:t>
            </a:r>
            <a:r>
              <a:rPr lang="es-ES" sz="1200" dirty="0">
                <a:solidFill>
                  <a:srgbClr val="303030"/>
                </a:solidFill>
                <a:effectLst/>
                <a:latin typeface="Times New Roman" panose="02020603050405020304" pitchFamily="18" charset="0"/>
                <a:ea typeface="Times New Roman" panose="02020603050405020304" pitchFamily="18" charset="0"/>
              </a:rPr>
              <a:t>. La asociación estadísticamente significativa entre el FVC/DLCO y la HTP, sugiere que este cociente es un marcador subrogado potente de riesgo vascular también en el SCFPE. Estos hallazgos reafirman la necesidad de investigar a fondo su patogenia para optimizar su manejo clínico y monitorización. Se necesitan estudios con cohortes más grandes para estudiar en profundidad este hallazgo.</a:t>
            </a:r>
            <a:r>
              <a:rPr lang="es-ES" sz="1200" dirty="0">
                <a:solidFill>
                  <a:srgbClr val="303030"/>
                </a:solidFill>
                <a:effectLst/>
                <a:latin typeface="Arial" panose="020B0604020202020204" pitchFamily="34" charset="0"/>
                <a:ea typeface="Times New Roman" panose="02020603050405020304" pitchFamily="18" charset="0"/>
              </a:rPr>
              <a:t> </a:t>
            </a:r>
          </a:p>
          <a:p>
            <a:endParaRPr lang="es-ES" dirty="0">
              <a:effectLst/>
            </a:endParaRPr>
          </a:p>
          <a:p>
            <a:endParaRPr lang="es-ES" dirty="0">
              <a:effectLst/>
            </a:endParaRPr>
          </a:p>
          <a:p>
            <a:r>
              <a:rPr lang="es-ES" b="0" i="0" dirty="0">
                <a:effectLst/>
                <a:latin typeface="fkGroteskNeue"/>
              </a:rPr>
              <a:t>Este trabajo aporta evidencia preliminar en una línea de investigación prioritaria señalada por la declaración ATS/ERS/JRS/ALAT 2022: el papel del FVC/DLCO como marcador de riesgo vascular en SCFPE, que deberá confirmarse en cohortes mayores.</a:t>
            </a:r>
            <a:endParaRPr lang="es-ES" dirty="0">
              <a:effectLst/>
            </a:endParaRPr>
          </a:p>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16</a:t>
            </a:fld>
            <a:endParaRPr lang="es-ES"/>
          </a:p>
        </p:txBody>
      </p:sp>
    </p:spTree>
    <p:extLst>
      <p:ext uri="{BB962C8B-B14F-4D97-AF65-F5344CB8AC3E}">
        <p14:creationId xmlns:p14="http://schemas.microsoft.com/office/powerpoint/2010/main" val="3518483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2F76766-6DAE-DF4E-8DDD-7F8AD40B0C27}" type="slidenum">
              <a:rPr lang="es-ES" smtClean="0"/>
              <a:t>17</a:t>
            </a:fld>
            <a:endParaRPr lang="es-ES"/>
          </a:p>
        </p:txBody>
      </p:sp>
    </p:spTree>
    <p:extLst>
      <p:ext uri="{BB962C8B-B14F-4D97-AF65-F5344CB8AC3E}">
        <p14:creationId xmlns:p14="http://schemas.microsoft.com/office/powerpoint/2010/main" val="409154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2/3/26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tif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tiff"/></Relationships>
</file>

<file path=ppt/slides/_rels/slide4.xml.rels><?xml version="1.0" encoding="UTF-8" standalone="yes"?>
<Relationships xmlns="http://schemas.openxmlformats.org/package/2006/relationships"><Relationship Id="rId3" Type="http://schemas.openxmlformats.org/officeDocument/2006/relationships/image" Target="../media/image13.tiff"/><Relationship Id="rId7"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tiff"/><Relationship Id="rId4" Type="http://schemas.openxmlformats.org/officeDocument/2006/relationships/image" Target="../media/image17.tiff"/></Relationships>
</file>

<file path=ppt/slides/_rels/slide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tiff"/><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png"/><Relationship Id="rId10" Type="http://schemas.openxmlformats.org/officeDocument/2006/relationships/image" Target="../media/image3.png"/><Relationship Id="rId4" Type="http://schemas.openxmlformats.org/officeDocument/2006/relationships/image" Target="../media/image23.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png"/><Relationship Id="rId10" Type="http://schemas.openxmlformats.org/officeDocument/2006/relationships/image" Target="../media/image36.jpeg"/><Relationship Id="rId4" Type="http://schemas.openxmlformats.org/officeDocument/2006/relationships/image" Target="../media/image31.tiff"/><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3.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2.png"/><Relationship Id="rId10" Type="http://schemas.openxmlformats.org/officeDocument/2006/relationships/image" Target="../media/image48.png"/><Relationship Id="rId4" Type="http://schemas.openxmlformats.org/officeDocument/2006/relationships/image" Target="../media/image42.tiff"/><Relationship Id="rId9" Type="http://schemas.openxmlformats.org/officeDocument/2006/relationships/image" Target="../media/image47.png"/><Relationship Id="rId1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2.tiff"/><Relationship Id="rId7"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3.png"/><Relationship Id="rId5" Type="http://schemas.openxmlformats.org/officeDocument/2006/relationships/image" Target="../media/image44.png"/><Relationship Id="rId10" Type="http://schemas.openxmlformats.org/officeDocument/2006/relationships/image" Target="../media/image57.tiff"/><Relationship Id="rId4" Type="http://schemas.openxmlformats.org/officeDocument/2006/relationships/image" Target="../media/image53.png"/><Relationship Id="rId9" Type="http://schemas.openxmlformats.org/officeDocument/2006/relationships/image" Target="../media/image56.png"/></Relationships>
</file>

<file path=ppt/slides/_rels/slide14.xml.rels><?xml version="1.0" encoding="UTF-8" standalone="yes"?>
<Relationships xmlns="http://schemas.openxmlformats.org/package/2006/relationships"><Relationship Id="rId8" Type="http://schemas.openxmlformats.org/officeDocument/2006/relationships/image" Target="../media/image62.tiff"/><Relationship Id="rId3" Type="http://schemas.openxmlformats.org/officeDocument/2006/relationships/image" Target="../media/image3.png"/><Relationship Id="rId7"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5.tiff"/><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redondeado 7">
            <a:extLst>
              <a:ext uri="{FF2B5EF4-FFF2-40B4-BE49-F238E27FC236}">
                <a16:creationId xmlns:a16="http://schemas.microsoft.com/office/drawing/2014/main" id="{58EB61F0-8320-2747-ACB0-43006AE62F2B}"/>
              </a:ext>
            </a:extLst>
          </p:cNvPr>
          <p:cNvSpPr/>
          <p:nvPr/>
        </p:nvSpPr>
        <p:spPr>
          <a:xfrm>
            <a:off x="0" y="-3731"/>
            <a:ext cx="1187624" cy="133216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7619068B-142D-E94B-A6A1-5F65A3A96A45}"/>
              </a:ext>
            </a:extLst>
          </p:cNvPr>
          <p:cNvSpPr txBox="1"/>
          <p:nvPr/>
        </p:nvSpPr>
        <p:spPr>
          <a:xfrm>
            <a:off x="435997" y="995954"/>
            <a:ext cx="4624530" cy="1938992"/>
          </a:xfrm>
          <a:prstGeom prst="rect">
            <a:avLst/>
          </a:prstGeom>
          <a:noFill/>
        </p:spPr>
        <p:txBody>
          <a:bodyPr wrap="square">
            <a:spAutoFit/>
          </a:bodyPr>
          <a:lstStyle/>
          <a:p>
            <a:pPr algn="ctr"/>
            <a:r>
              <a:rPr lang="es-ES" sz="2000" b="1" i="0" dirty="0">
                <a:solidFill>
                  <a:schemeClr val="accent2">
                    <a:lumMod val="75000"/>
                  </a:schemeClr>
                </a:solidFill>
                <a:effectLst/>
                <a:latin typeface="Arial" panose="020B0604020202020204" pitchFamily="34" charset="0"/>
              </a:rPr>
              <a:t>Evaluación </a:t>
            </a:r>
            <a:r>
              <a:rPr lang="es-ES" sz="2000" b="1" i="0" dirty="0" err="1">
                <a:solidFill>
                  <a:schemeClr val="accent2">
                    <a:lumMod val="75000"/>
                  </a:schemeClr>
                </a:solidFill>
                <a:effectLst/>
                <a:latin typeface="Arial" panose="020B0604020202020204" pitchFamily="34" charset="0"/>
              </a:rPr>
              <a:t>Morfofuncional</a:t>
            </a:r>
            <a:r>
              <a:rPr lang="es-ES" sz="2000" b="1" i="0" dirty="0">
                <a:solidFill>
                  <a:schemeClr val="accent2">
                    <a:lumMod val="75000"/>
                  </a:schemeClr>
                </a:solidFill>
                <a:effectLst/>
                <a:latin typeface="Arial" panose="020B0604020202020204" pitchFamily="34" charset="0"/>
              </a:rPr>
              <a:t> y Perfil de Riesgo Vascular en el Síndrome de Combinación Fibrosis Pulmonar-Enfisema. FVC/DLCO como prometedor predictor de Hipertensión Pulmonar.</a:t>
            </a:r>
            <a:endParaRPr lang="es-ES" sz="2000" dirty="0">
              <a:solidFill>
                <a:schemeClr val="accent2">
                  <a:lumMod val="75000"/>
                </a:schemeClr>
              </a:solidFill>
            </a:endParaRPr>
          </a:p>
        </p:txBody>
      </p:sp>
      <p:sp>
        <p:nvSpPr>
          <p:cNvPr id="5" name="CuadroTexto 4">
            <a:extLst>
              <a:ext uri="{FF2B5EF4-FFF2-40B4-BE49-F238E27FC236}">
                <a16:creationId xmlns:a16="http://schemas.microsoft.com/office/drawing/2014/main" id="{4E5F887C-456D-CC4C-B999-EA02DDB2E834}"/>
              </a:ext>
            </a:extLst>
          </p:cNvPr>
          <p:cNvSpPr txBox="1"/>
          <p:nvPr/>
        </p:nvSpPr>
        <p:spPr>
          <a:xfrm>
            <a:off x="754317" y="3158829"/>
            <a:ext cx="3790909" cy="738664"/>
          </a:xfrm>
          <a:prstGeom prst="rect">
            <a:avLst/>
          </a:prstGeom>
          <a:noFill/>
        </p:spPr>
        <p:txBody>
          <a:bodyPr wrap="square">
            <a:spAutoFit/>
          </a:bodyPr>
          <a:lstStyle/>
          <a:p>
            <a:pPr algn="ctr"/>
            <a:r>
              <a:rPr lang="es-ES" sz="1400" b="1" dirty="0">
                <a:effectLst/>
                <a:latin typeface="Arial" panose="020B0604020202020204" pitchFamily="34" charset="0"/>
                <a:cs typeface="Arial" panose="020B0604020202020204" pitchFamily="34" charset="0"/>
              </a:rPr>
              <a:t>A. </a:t>
            </a:r>
            <a:r>
              <a:rPr lang="es-ES" sz="1400" b="1" dirty="0" err="1">
                <a:effectLst/>
                <a:latin typeface="Arial" panose="020B0604020202020204" pitchFamily="34" charset="0"/>
                <a:cs typeface="Arial" panose="020B0604020202020204" pitchFamily="34" charset="0"/>
              </a:rPr>
              <a:t>López</a:t>
            </a:r>
            <a:r>
              <a:rPr lang="es-ES" sz="1400" b="1" dirty="0">
                <a:effectLst/>
                <a:latin typeface="Arial" panose="020B0604020202020204" pitchFamily="34" charset="0"/>
                <a:cs typeface="Arial" panose="020B0604020202020204" pitchFamily="34" charset="0"/>
              </a:rPr>
              <a:t> Bauzá, </a:t>
            </a:r>
            <a:r>
              <a:rPr lang="es-ES" sz="1400" dirty="0">
                <a:effectLst/>
                <a:latin typeface="Arial" panose="020B0604020202020204" pitchFamily="34" charset="0"/>
                <a:cs typeface="Arial" panose="020B0604020202020204" pitchFamily="34" charset="0"/>
              </a:rPr>
              <a:t>N. Castelo Branco Carvajal, C. </a:t>
            </a:r>
            <a:r>
              <a:rPr lang="es-ES" sz="1400" dirty="0" err="1">
                <a:effectLst/>
                <a:latin typeface="Arial" panose="020B0604020202020204" pitchFamily="34" charset="0"/>
                <a:cs typeface="Arial" panose="020B0604020202020204" pitchFamily="34" charset="0"/>
              </a:rPr>
              <a:t>López</a:t>
            </a:r>
            <a:r>
              <a:rPr lang="es-ES" sz="1400" dirty="0">
                <a:effectLst/>
                <a:latin typeface="Arial" panose="020B0604020202020204" pitchFamily="34" charset="0"/>
                <a:cs typeface="Arial" panose="020B0604020202020204" pitchFamily="34" charset="0"/>
              </a:rPr>
              <a:t> </a:t>
            </a:r>
            <a:r>
              <a:rPr lang="es-ES" sz="1400" dirty="0" err="1">
                <a:effectLst/>
                <a:latin typeface="Arial" panose="020B0604020202020204" pitchFamily="34" charset="0"/>
                <a:cs typeface="Arial" panose="020B0604020202020204" pitchFamily="34" charset="0"/>
              </a:rPr>
              <a:t>Ramírez</a:t>
            </a:r>
            <a:r>
              <a:rPr lang="es-ES" sz="1400" dirty="0">
                <a:effectLst/>
                <a:latin typeface="Arial" panose="020B0604020202020204" pitchFamily="34" charset="0"/>
                <a:cs typeface="Arial" panose="020B0604020202020204" pitchFamily="34" charset="0"/>
              </a:rPr>
              <a:t>, J. L. </a:t>
            </a:r>
            <a:r>
              <a:rPr lang="es-ES" sz="1400" dirty="0" err="1">
                <a:effectLst/>
                <a:latin typeface="Arial" panose="020B0604020202020204" pitchFamily="34" charset="0"/>
                <a:cs typeface="Arial" panose="020B0604020202020204" pitchFamily="34" charset="0"/>
              </a:rPr>
              <a:t>López</a:t>
            </a:r>
            <a:r>
              <a:rPr lang="es-ES" sz="1400" dirty="0">
                <a:effectLst/>
                <a:latin typeface="Arial" panose="020B0604020202020204" pitchFamily="34" charset="0"/>
                <a:cs typeface="Arial" panose="020B0604020202020204" pitchFamily="34" charset="0"/>
              </a:rPr>
              <a:t> Campos, , A. </a:t>
            </a:r>
            <a:r>
              <a:rPr lang="es-ES" sz="1400" dirty="0" err="1">
                <a:effectLst/>
                <a:latin typeface="Arial" panose="020B0604020202020204" pitchFamily="34" charset="0"/>
                <a:cs typeface="Arial" panose="020B0604020202020204" pitchFamily="34" charset="0"/>
              </a:rPr>
              <a:t>Fernández</a:t>
            </a:r>
            <a:r>
              <a:rPr lang="es-ES" sz="1400" dirty="0">
                <a:effectLst/>
                <a:latin typeface="Arial" panose="020B0604020202020204" pitchFamily="34" charset="0"/>
                <a:cs typeface="Arial" panose="020B0604020202020204" pitchFamily="34" charset="0"/>
              </a:rPr>
              <a:t> Boza, J. A. </a:t>
            </a:r>
            <a:r>
              <a:rPr lang="es-ES" sz="1400" dirty="0" err="1">
                <a:effectLst/>
                <a:latin typeface="Arial" panose="020B0604020202020204" pitchFamily="34" charset="0"/>
                <a:cs typeface="Arial" panose="020B0604020202020204" pitchFamily="34" charset="0"/>
              </a:rPr>
              <a:t>Rodríguez</a:t>
            </a:r>
            <a:r>
              <a:rPr lang="es-ES" sz="1400" dirty="0">
                <a:effectLst/>
                <a:latin typeface="Arial" panose="020B0604020202020204" pitchFamily="34" charset="0"/>
                <a:cs typeface="Arial" panose="020B0604020202020204" pitchFamily="34" charset="0"/>
              </a:rPr>
              <a:t> Portal. </a:t>
            </a:r>
            <a:endParaRPr lang="es-ES" sz="1400"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4511BEC3-D851-E34A-B692-080844B1DE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520" y="4177523"/>
            <a:ext cx="1750873" cy="1164553"/>
          </a:xfrm>
          <a:prstGeom prst="rect">
            <a:avLst/>
          </a:prstGeom>
        </p:spPr>
      </p:pic>
      <p:cxnSp>
        <p:nvCxnSpPr>
          <p:cNvPr id="7" name="Conector recto 6">
            <a:extLst>
              <a:ext uri="{FF2B5EF4-FFF2-40B4-BE49-F238E27FC236}">
                <a16:creationId xmlns:a16="http://schemas.microsoft.com/office/drawing/2014/main" id="{E96F60DF-E925-ED4D-94E1-0A2864F183EC}"/>
              </a:ext>
            </a:extLst>
          </p:cNvPr>
          <p:cNvCxnSpPr>
            <a:cxnSpLocks/>
          </p:cNvCxnSpPr>
          <p:nvPr/>
        </p:nvCxnSpPr>
        <p:spPr>
          <a:xfrm>
            <a:off x="1098000" y="4914000"/>
            <a:ext cx="7290424" cy="0"/>
          </a:xfrm>
          <a:prstGeom prst="line">
            <a:avLst/>
          </a:prstGeom>
          <a:ln w="73025" cap="sq">
            <a:solidFill>
              <a:srgbClr val="1A682F"/>
            </a:solidFill>
            <a:tailEnd type="none"/>
          </a:ln>
          <a:effectLst>
            <a:innerShdw blurRad="63500" dist="50800" dir="5400000">
              <a:prstClr val="black">
                <a:alpha val="50000"/>
              </a:prstClr>
            </a:innerShdw>
          </a:effectLst>
          <a:scene3d>
            <a:camera prst="orthographicFront"/>
            <a:lightRig rig="flat" dir="t"/>
          </a:scene3d>
          <a:sp3d extrusionH="88900">
            <a:bevelT w="12700"/>
            <a:bevelB w="12700"/>
            <a:contourClr>
              <a:schemeClr val="tx1"/>
            </a:contourClr>
          </a:sp3d>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F1D4561B-3B88-AE42-8751-322BFD05573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sp>
        <p:nvSpPr>
          <p:cNvPr id="10" name="CuadroTexto 9">
            <a:extLst>
              <a:ext uri="{FF2B5EF4-FFF2-40B4-BE49-F238E27FC236}">
                <a16:creationId xmlns:a16="http://schemas.microsoft.com/office/drawing/2014/main" id="{5B99AA07-5063-0744-9335-5574060862C2}"/>
              </a:ext>
            </a:extLst>
          </p:cNvPr>
          <p:cNvSpPr txBox="1"/>
          <p:nvPr/>
        </p:nvSpPr>
        <p:spPr>
          <a:xfrm>
            <a:off x="989988" y="4284152"/>
            <a:ext cx="7506448" cy="461665"/>
          </a:xfrm>
          <a:prstGeom prst="rect">
            <a:avLst/>
          </a:prstGeom>
          <a:noFill/>
        </p:spPr>
        <p:txBody>
          <a:bodyPr wrap="square">
            <a:spAutoFit/>
          </a:bodyPr>
          <a:lstStyle/>
          <a:p>
            <a:pPr algn="ctr"/>
            <a:r>
              <a:rPr lang="es-ES" sz="1200" dirty="0">
                <a:effectLst/>
                <a:latin typeface="Arial" panose="020B0604020202020204" pitchFamily="34" charset="0"/>
                <a:ea typeface="Times New Roman" panose="02020603050405020304" pitchFamily="18" charset="0"/>
                <a:cs typeface="Arial" panose="020B0604020202020204" pitchFamily="34" charset="0"/>
              </a:rPr>
              <a:t>Unidad Médico-Quirúrgica de Enfermedades Respiratorias. Instituto de Biomedicina de Sevilla (</a:t>
            </a:r>
            <a:r>
              <a:rPr lang="es-ES" sz="1200" dirty="0" err="1">
                <a:effectLst/>
                <a:latin typeface="Arial" panose="020B0604020202020204" pitchFamily="34" charset="0"/>
                <a:ea typeface="Times New Roman" panose="02020603050405020304" pitchFamily="18" charset="0"/>
                <a:cs typeface="Arial" panose="020B0604020202020204" pitchFamily="34" charset="0"/>
              </a:rPr>
              <a:t>IBiS</a:t>
            </a:r>
            <a:r>
              <a:rPr lang="es-ES" sz="1200" dirty="0">
                <a:effectLst/>
                <a:latin typeface="Arial" panose="020B0604020202020204" pitchFamily="34" charset="0"/>
                <a:ea typeface="Times New Roman" panose="02020603050405020304" pitchFamily="18" charset="0"/>
                <a:cs typeface="Arial" panose="020B0604020202020204" pitchFamily="34" charset="0"/>
              </a:rPr>
              <a:t>). Hospital Universitario Virgen del Rocío/Universidad de Sevilla, España.</a:t>
            </a:r>
            <a:endParaRPr lang="es-PT"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2" name="Imagen 11">
            <a:extLst>
              <a:ext uri="{FF2B5EF4-FFF2-40B4-BE49-F238E27FC236}">
                <a16:creationId xmlns:a16="http://schemas.microsoft.com/office/drawing/2014/main" id="{687D60C5-C8EC-E244-A70B-F0F03FA3940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780625" y="436625"/>
            <a:ext cx="3429000" cy="41475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uadroTexto 15">
            <a:extLst>
              <a:ext uri="{FF2B5EF4-FFF2-40B4-BE49-F238E27FC236}">
                <a16:creationId xmlns:a16="http://schemas.microsoft.com/office/drawing/2014/main" id="{32DA8D90-5B7D-4F4C-B8FF-F2BB473C29CB}"/>
              </a:ext>
            </a:extLst>
          </p:cNvPr>
          <p:cNvSpPr txBox="1"/>
          <p:nvPr/>
        </p:nvSpPr>
        <p:spPr>
          <a:xfrm>
            <a:off x="5679185" y="4851368"/>
            <a:ext cx="2826189" cy="246221"/>
          </a:xfrm>
          <a:prstGeom prst="rect">
            <a:avLst/>
          </a:prstGeom>
          <a:noFill/>
        </p:spPr>
        <p:txBody>
          <a:bodyPr wrap="square">
            <a:spAutoFit/>
          </a:bodyPr>
          <a:lstStyle/>
          <a:p>
            <a:pPr algn="r"/>
            <a:r>
              <a:rPr lang="es-ES" sz="1000" dirty="0" err="1">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Cottin</a:t>
            </a:r>
            <a:r>
              <a:rPr lang="es-ES" sz="1000" dirty="0">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 et al., Am J </a:t>
            </a:r>
            <a:r>
              <a:rPr lang="es-ES" sz="1000" dirty="0" err="1">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Respir</a:t>
            </a:r>
            <a:r>
              <a:rPr lang="es-ES" sz="1000" dirty="0">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 </a:t>
            </a:r>
            <a:r>
              <a:rPr lang="es-ES" sz="1000" dirty="0" err="1">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Crit</a:t>
            </a:r>
            <a:r>
              <a:rPr lang="es-ES" sz="1000" dirty="0">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 </a:t>
            </a:r>
            <a:r>
              <a:rPr lang="es-ES" sz="1000" dirty="0" err="1">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Care</a:t>
            </a:r>
            <a:r>
              <a:rPr lang="es-ES" sz="1000" dirty="0">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 </a:t>
            </a:r>
            <a:r>
              <a:rPr lang="es-ES" sz="1000" dirty="0" err="1">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Med</a:t>
            </a:r>
            <a:r>
              <a:rPr lang="es-ES" sz="1000" dirty="0">
                <a:solidFill>
                  <a:schemeClr val="bg1">
                    <a:lumMod val="50000"/>
                  </a:schemeClr>
                </a:solidFill>
                <a:effectLst/>
                <a:latin typeface="Arial" panose="020B0604020202020204" pitchFamily="34" charset="0"/>
                <a:ea typeface="Tahoma" panose="020B0604030504040204" pitchFamily="34" charset="0"/>
                <a:cs typeface="Arial" panose="020B0604020202020204" pitchFamily="34" charset="0"/>
              </a:rPr>
              <a:t> 2022</a:t>
            </a:r>
            <a:endParaRPr lang="es-ES" sz="1000" dirty="0">
              <a:solidFill>
                <a:schemeClr val="bg1">
                  <a:lumMod val="50000"/>
                </a:schemeClr>
              </a:solidFill>
              <a:latin typeface="Arial" panose="020B0604020202020204" pitchFamily="34" charset="0"/>
              <a:ea typeface="Tahoma" panose="020B0604030504040204" pitchFamily="34" charset="0"/>
              <a:cs typeface="Arial" panose="020B0604020202020204" pitchFamily="34" charset="0"/>
            </a:endParaRPr>
          </a:p>
        </p:txBody>
      </p:sp>
      <p:pic>
        <p:nvPicPr>
          <p:cNvPr id="17" name="Imagen 16">
            <a:extLst>
              <a:ext uri="{FF2B5EF4-FFF2-40B4-BE49-F238E27FC236}">
                <a16:creationId xmlns:a16="http://schemas.microsoft.com/office/drawing/2014/main" id="{E5923D90-1BD1-744C-A5AD-96C2C9DDE299}"/>
              </a:ext>
            </a:extLst>
          </p:cNvPr>
          <p:cNvPicPr>
            <a:picLocks noChangeAspect="1"/>
          </p:cNvPicPr>
          <p:nvPr/>
        </p:nvPicPr>
        <p:blipFill rotWithShape="1">
          <a:blip r:embed="rId2" cstate="email">
            <a:alphaModFix amt="53000"/>
            <a:extLst>
              <a:ext uri="{28A0092B-C50C-407E-A947-70E740481C1C}">
                <a14:useLocalDpi xmlns:a14="http://schemas.microsoft.com/office/drawing/2010/main"/>
              </a:ext>
            </a:extLst>
          </a:blip>
          <a:srcRect/>
          <a:stretch/>
        </p:blipFill>
        <p:spPr>
          <a:xfrm rot="20733798">
            <a:off x="5548135" y="4811574"/>
            <a:ext cx="266804" cy="333505"/>
          </a:xfrm>
          <a:prstGeom prst="rect">
            <a:avLst/>
          </a:prstGeom>
        </p:spPr>
      </p:pic>
      <p:pic>
        <p:nvPicPr>
          <p:cNvPr id="18" name="Imagen 17">
            <a:extLst>
              <a:ext uri="{FF2B5EF4-FFF2-40B4-BE49-F238E27FC236}">
                <a16:creationId xmlns:a16="http://schemas.microsoft.com/office/drawing/2014/main" id="{EEBE3E45-8818-D743-B3FB-642D3DF6AB4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58715" y="1372192"/>
            <a:ext cx="6037550" cy="3441248"/>
          </a:xfrm>
          <a:prstGeom prst="rect">
            <a:avLst/>
          </a:prstGeom>
        </p:spPr>
      </p:pic>
      <p:sp>
        <p:nvSpPr>
          <p:cNvPr id="9" name="Rectángulo redondeado 8">
            <a:extLst>
              <a:ext uri="{FF2B5EF4-FFF2-40B4-BE49-F238E27FC236}">
                <a16:creationId xmlns:a16="http://schemas.microsoft.com/office/drawing/2014/main" id="{9F48A1FA-7692-894F-9985-8C20BAA62ECB}"/>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17F06A91-FF3B-E24C-9676-82E9655644D5}"/>
              </a:ext>
            </a:extLst>
          </p:cNvPr>
          <p:cNvSpPr txBox="1"/>
          <p:nvPr/>
        </p:nvSpPr>
        <p:spPr>
          <a:xfrm>
            <a:off x="1260000" y="211617"/>
            <a:ext cx="2978701"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INTRODUCCIÓN</a:t>
            </a:r>
          </a:p>
        </p:txBody>
      </p:sp>
      <p:sp>
        <p:nvSpPr>
          <p:cNvPr id="11" name="Rectángulo redondeado 10">
            <a:extLst>
              <a:ext uri="{FF2B5EF4-FFF2-40B4-BE49-F238E27FC236}">
                <a16:creationId xmlns:a16="http://schemas.microsoft.com/office/drawing/2014/main" id="{051E39DC-59B3-AC43-8752-B35A43377EB2}"/>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Imagen 11">
            <a:extLst>
              <a:ext uri="{FF2B5EF4-FFF2-40B4-BE49-F238E27FC236}">
                <a16:creationId xmlns:a16="http://schemas.microsoft.com/office/drawing/2014/main" id="{EC3E0E9C-4B86-B044-8A89-45586B030BA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14" name="Conector recto 13">
            <a:extLst>
              <a:ext uri="{FF2B5EF4-FFF2-40B4-BE49-F238E27FC236}">
                <a16:creationId xmlns:a16="http://schemas.microsoft.com/office/drawing/2014/main" id="{A5F9FB74-2B1E-0240-8510-C7687183DB9A}"/>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CuadroTexto 14">
            <a:extLst>
              <a:ext uri="{FF2B5EF4-FFF2-40B4-BE49-F238E27FC236}">
                <a16:creationId xmlns:a16="http://schemas.microsoft.com/office/drawing/2014/main" id="{E054C83E-B756-DB41-8C47-11BC01ED33A6}"/>
              </a:ext>
            </a:extLst>
          </p:cNvPr>
          <p:cNvSpPr txBox="1"/>
          <p:nvPr/>
        </p:nvSpPr>
        <p:spPr>
          <a:xfrm>
            <a:off x="491592" y="1087501"/>
            <a:ext cx="8472896" cy="369332"/>
          </a:xfrm>
          <a:prstGeom prst="rect">
            <a:avLst/>
          </a:prstGeom>
          <a:noFill/>
        </p:spPr>
        <p:txBody>
          <a:bodyPr wrap="square">
            <a:spAutoFit/>
          </a:bodyPr>
          <a:lstStyle/>
          <a:p>
            <a:pPr algn="l"/>
            <a:r>
              <a:rPr lang="es-ES" b="1" i="0" dirty="0">
                <a:solidFill>
                  <a:schemeClr val="accent6">
                    <a:lumMod val="75000"/>
                  </a:schemeClr>
                </a:solidFill>
                <a:effectLst/>
                <a:latin typeface="Arial" panose="020B0604020202020204" pitchFamily="34" charset="0"/>
                <a:cs typeface="Arial" panose="020B0604020202020204" pitchFamily="34" charset="0"/>
              </a:rPr>
              <a:t>1. Combinación Fibrosis Pulmonar Enfisema: definición como síndrome. </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sp>
        <p:nvSpPr>
          <p:cNvPr id="20" name="CuadroTexto 19">
            <a:extLst>
              <a:ext uri="{FF2B5EF4-FFF2-40B4-BE49-F238E27FC236}">
                <a16:creationId xmlns:a16="http://schemas.microsoft.com/office/drawing/2014/main" id="{56456F7C-1B9A-5148-B8AB-1B98F15AC670}"/>
              </a:ext>
            </a:extLst>
          </p:cNvPr>
          <p:cNvSpPr txBox="1"/>
          <p:nvPr/>
        </p:nvSpPr>
        <p:spPr>
          <a:xfrm>
            <a:off x="5364088" y="1563638"/>
            <a:ext cx="3600400" cy="1384995"/>
          </a:xfrm>
          <a:prstGeom prst="rect">
            <a:avLst/>
          </a:prstGeom>
          <a:noFill/>
        </p:spPr>
        <p:txBody>
          <a:bodyPr wrap="square">
            <a:spAutoFit/>
          </a:bodyPr>
          <a:lstStyle/>
          <a:p>
            <a:pPr marL="342900" lvl="0" indent="-342900" algn="just">
              <a:buFont typeface="Symbol" pitchFamily="2" charset="2"/>
              <a:buChar char=""/>
              <a:tabLst>
                <a:tab pos="2081530" algn="l"/>
              </a:tabLst>
            </a:pPr>
            <a:r>
              <a:rPr lang="es-ES" sz="1400" dirty="0">
                <a:solidFill>
                  <a:schemeClr val="tx1"/>
                </a:solidFill>
                <a:effectLst/>
                <a:latin typeface="Arial" panose="020B0604020202020204" pitchFamily="34" charset="0"/>
                <a:ea typeface="Tahoma" panose="020B0604030504040204" pitchFamily="34" charset="0"/>
                <a:cs typeface="Arial" panose="020B0604020202020204" pitchFamily="34" charset="0"/>
              </a:rPr>
              <a:t>Enfisema ⩾ 15%.</a:t>
            </a:r>
          </a:p>
          <a:p>
            <a:pPr marL="342900" lvl="0" indent="-342900" algn="just">
              <a:buFont typeface="Symbol" pitchFamily="2" charset="2"/>
              <a:buChar char=""/>
              <a:tabLst>
                <a:tab pos="2081530" algn="l"/>
              </a:tabLst>
            </a:pPr>
            <a:r>
              <a:rPr lang="es-ES" sz="1400" dirty="0">
                <a:solidFill>
                  <a:schemeClr val="tx1"/>
                </a:solidFill>
                <a:effectLst/>
                <a:latin typeface="Arial" panose="020B0604020202020204" pitchFamily="34" charset="0"/>
                <a:ea typeface="Tahoma" panose="020B0604030504040204" pitchFamily="34" charset="0"/>
                <a:cs typeface="Arial" panose="020B0604020202020204" pitchFamily="34" charset="0"/>
              </a:rPr>
              <a:t>Volúmenes pulmonares conservados con </a:t>
            </a:r>
            <a:r>
              <a:rPr lang="es-ES" sz="1400" dirty="0" err="1">
                <a:solidFill>
                  <a:schemeClr val="tx1"/>
                </a:solidFill>
                <a:effectLst/>
                <a:latin typeface="Arial" panose="020B0604020202020204" pitchFamily="34" charset="0"/>
                <a:ea typeface="Tahoma" panose="020B0604030504040204" pitchFamily="34" charset="0"/>
                <a:cs typeface="Arial" panose="020B0604020202020204" pitchFamily="34" charset="0"/>
              </a:rPr>
              <a:t>Dlco</a:t>
            </a:r>
            <a:r>
              <a:rPr lang="es-ES" sz="1400" dirty="0">
                <a:solidFill>
                  <a:schemeClr val="tx1"/>
                </a:solidFill>
                <a:effectLst/>
                <a:latin typeface="Arial" panose="020B0604020202020204" pitchFamily="34" charset="0"/>
                <a:ea typeface="Tahoma" panose="020B0604030504040204" pitchFamily="34" charset="0"/>
                <a:cs typeface="Arial" panose="020B0604020202020204" pitchFamily="34" charset="0"/>
              </a:rPr>
              <a:t> </a:t>
            </a:r>
            <a:r>
              <a:rPr lang="es-ES" sz="1400" b="1" i="0" dirty="0">
                <a:effectLst/>
                <a:latin typeface="Arial" panose="020B0604020202020204" pitchFamily="34" charset="0"/>
                <a:cs typeface="Arial" panose="020B0604020202020204" pitchFamily="34" charset="0"/>
              </a:rPr>
              <a:t>↓↓</a:t>
            </a:r>
            <a:r>
              <a:rPr lang="es-ES" sz="1400" dirty="0">
                <a:solidFill>
                  <a:schemeClr val="tx1"/>
                </a:solidFill>
                <a:effectLst/>
                <a:latin typeface="Arial" panose="020B0604020202020204" pitchFamily="34" charset="0"/>
                <a:ea typeface="Tahoma" panose="020B0604030504040204" pitchFamily="34" charset="0"/>
                <a:cs typeface="Arial" panose="020B0604020202020204" pitchFamily="34" charset="0"/>
              </a:rPr>
              <a:t> </a:t>
            </a:r>
          </a:p>
          <a:p>
            <a:pPr marL="342900" lvl="0" indent="-342900" algn="just">
              <a:buFont typeface="Symbol" pitchFamily="2" charset="2"/>
              <a:buChar char=""/>
              <a:tabLst>
                <a:tab pos="2081530" algn="l"/>
              </a:tabLst>
            </a:pPr>
            <a:r>
              <a:rPr lang="es-ES" sz="1400" dirty="0">
                <a:solidFill>
                  <a:schemeClr val="tx1"/>
                </a:solidFill>
                <a:effectLst/>
                <a:latin typeface="Arial" panose="020B0604020202020204" pitchFamily="34" charset="0"/>
                <a:ea typeface="Tahoma" panose="020B0604030504040204" pitchFamily="34" charset="0"/>
                <a:cs typeface="Arial" panose="020B0604020202020204" pitchFamily="34" charset="0"/>
              </a:rPr>
              <a:t>HT </a:t>
            </a:r>
            <a:r>
              <a:rPr lang="es-ES" sz="1400" dirty="0" err="1">
                <a:solidFill>
                  <a:schemeClr val="tx1"/>
                </a:solidFill>
                <a:effectLst/>
                <a:latin typeface="Arial" panose="020B0604020202020204" pitchFamily="34" charset="0"/>
                <a:ea typeface="Tahoma" panose="020B0604030504040204" pitchFamily="34" charset="0"/>
                <a:cs typeface="Arial" panose="020B0604020202020204" pitchFamily="34" charset="0"/>
              </a:rPr>
              <a:t>precapilar</a:t>
            </a:r>
            <a:r>
              <a:rPr lang="es-ES" sz="1400" dirty="0">
                <a:solidFill>
                  <a:schemeClr val="tx1"/>
                </a:solidFill>
                <a:effectLst/>
                <a:latin typeface="Arial" panose="020B0604020202020204" pitchFamily="34" charset="0"/>
                <a:ea typeface="Tahoma" panose="020B0604030504040204" pitchFamily="34" charset="0"/>
                <a:cs typeface="Arial" panose="020B0604020202020204" pitchFamily="34" charset="0"/>
              </a:rPr>
              <a:t> no relacionada con la sola presencia de enfisema, fibrosis o el contexto etiológico (ETC). </a:t>
            </a:r>
          </a:p>
        </p:txBody>
      </p:sp>
      <p:pic>
        <p:nvPicPr>
          <p:cNvPr id="23" name="Imagen 22">
            <a:extLst>
              <a:ext uri="{FF2B5EF4-FFF2-40B4-BE49-F238E27FC236}">
                <a16:creationId xmlns:a16="http://schemas.microsoft.com/office/drawing/2014/main" id="{384F7816-F2AF-2847-BBC8-EA65B387DA2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29944" y="3579862"/>
            <a:ext cx="3010590" cy="844897"/>
          </a:xfrm>
          <a:prstGeom prst="rect">
            <a:avLst/>
          </a:prstGeom>
        </p:spPr>
      </p:pic>
      <p:sp>
        <p:nvSpPr>
          <p:cNvPr id="6" name="Abrir llave 5">
            <a:extLst>
              <a:ext uri="{FF2B5EF4-FFF2-40B4-BE49-F238E27FC236}">
                <a16:creationId xmlns:a16="http://schemas.microsoft.com/office/drawing/2014/main" id="{C1846F68-4706-9243-B60F-55CDA0F136CD}"/>
              </a:ext>
            </a:extLst>
          </p:cNvPr>
          <p:cNvSpPr/>
          <p:nvPr/>
        </p:nvSpPr>
        <p:spPr>
          <a:xfrm>
            <a:off x="4368000" y="2192716"/>
            <a:ext cx="360040" cy="1493952"/>
          </a:xfrm>
          <a:prstGeom prst="leftBrace">
            <a:avLst/>
          </a:prstGeom>
          <a:ln w="158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solidFill>
                <a:schemeClr val="bg1">
                  <a:lumMod val="85000"/>
                </a:schemeClr>
              </a:solidFill>
            </a:endParaRPr>
          </a:p>
        </p:txBody>
      </p:sp>
    </p:spTree>
    <p:extLst>
      <p:ext uri="{BB962C8B-B14F-4D97-AF65-F5344CB8AC3E}">
        <p14:creationId xmlns:p14="http://schemas.microsoft.com/office/powerpoint/2010/main" val="174448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8"/>
                                        </p:tgtEl>
                                      </p:cBhvr>
                                    </p:animEffect>
                                    <p:set>
                                      <p:cBhvr>
                                        <p:cTn id="7" dur="1" fill="hold">
                                          <p:stCondLst>
                                            <p:cond delay="999"/>
                                          </p:stCondLst>
                                        </p:cTn>
                                        <p:tgtEl>
                                          <p:spTgt spid="18"/>
                                        </p:tgtEl>
                                        <p:attrNameLst>
                                          <p:attrName>style.visibility</p:attrName>
                                        </p:attrNameLst>
                                      </p:cBhvr>
                                      <p:to>
                                        <p:strVal val="hidden"/>
                                      </p:to>
                                    </p:set>
                                  </p:childTnLst>
                                </p:cTn>
                              </p:par>
                              <p:par>
                                <p:cTn id="8" presetID="0" presetClass="path" presetSubtype="0" accel="50000" decel="50000" fill="hold" nodeType="withEffect">
                                  <p:stCondLst>
                                    <p:cond delay="0"/>
                                  </p:stCondLst>
                                  <p:childTnLst>
                                    <p:animMotion origin="layout" path="M -0.00833 0.01049 L 0.13212 -0.23611 " pathEditMode="relative" ptsTypes="AA">
                                      <p:cBhvr>
                                        <p:cTn id="9" dur="1000" fill="hold"/>
                                        <p:tgtEl>
                                          <p:spTgt spid="23"/>
                                        </p:tgtEl>
                                        <p:attrNameLst>
                                          <p:attrName>ppt_x</p:attrName>
                                          <p:attrName>ppt_y</p:attrName>
                                        </p:attrNameLst>
                                      </p:cBhvr>
                                    </p:animMotion>
                                  </p:childTnLst>
                                </p:cTn>
                              </p:par>
                              <p:par>
                                <p:cTn id="10" presetID="0" presetClass="path" presetSubtype="0" accel="50000" decel="50000" fill="hold" grpId="0" nodeType="withEffect">
                                  <p:stCondLst>
                                    <p:cond delay="0"/>
                                  </p:stCondLst>
                                  <p:childTnLst>
                                    <p:animMotion origin="layout" path="M 3.05556E-6 -2.46914E-7 L -0.07882 0.13457 " pathEditMode="relative" rAng="0" ptsTypes="AA">
                                      <p:cBhvr>
                                        <p:cTn id="11" dur="1000" fill="hold"/>
                                        <p:tgtEl>
                                          <p:spTgt spid="20"/>
                                        </p:tgtEl>
                                        <p:attrNameLst>
                                          <p:attrName>ppt_x</p:attrName>
                                          <p:attrName>ppt_y</p:attrName>
                                        </p:attrNameLst>
                                      </p:cBhvr>
                                      <p:rCtr x="-3941" y="6728"/>
                                    </p:animMotion>
                                  </p:childTnLst>
                                </p:cTn>
                              </p:par>
                              <p:par>
                                <p:cTn id="12" presetID="1" presetClass="entr" presetSubtype="0" fill="hold" grpId="0" nodeType="withEffect">
                                  <p:stCondLst>
                                    <p:cond delay="100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redondeado 18">
            <a:extLst>
              <a:ext uri="{FF2B5EF4-FFF2-40B4-BE49-F238E27FC236}">
                <a16:creationId xmlns:a16="http://schemas.microsoft.com/office/drawing/2014/main" id="{88D4C62B-3B3F-0C4B-A1B8-34EF44DE46E7}"/>
              </a:ext>
            </a:extLst>
          </p:cNvPr>
          <p:cNvSpPr/>
          <p:nvPr/>
        </p:nvSpPr>
        <p:spPr>
          <a:xfrm>
            <a:off x="905123" y="3463296"/>
            <a:ext cx="3133688" cy="1507487"/>
          </a:xfrm>
          <a:prstGeom prst="roundRect">
            <a:avLst/>
          </a:prstGeom>
          <a:solidFill>
            <a:schemeClr val="bg1"/>
          </a:solidFill>
          <a:ln w="15875">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redondeado 1">
            <a:extLst>
              <a:ext uri="{FF2B5EF4-FFF2-40B4-BE49-F238E27FC236}">
                <a16:creationId xmlns:a16="http://schemas.microsoft.com/office/drawing/2014/main" id="{4E1DF182-25B0-224E-910B-D3CB9614E48D}"/>
              </a:ext>
            </a:extLst>
          </p:cNvPr>
          <p:cNvSpPr/>
          <p:nvPr/>
        </p:nvSpPr>
        <p:spPr>
          <a:xfrm>
            <a:off x="884388" y="1693573"/>
            <a:ext cx="3154423" cy="1662697"/>
          </a:xfrm>
          <a:prstGeom prst="roundRect">
            <a:avLst/>
          </a:prstGeom>
          <a:solidFill>
            <a:schemeClr val="bg1"/>
          </a:solidFill>
          <a:ln w="15875">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redondeado 6">
            <a:extLst>
              <a:ext uri="{FF2B5EF4-FFF2-40B4-BE49-F238E27FC236}">
                <a16:creationId xmlns:a16="http://schemas.microsoft.com/office/drawing/2014/main" id="{325BAB80-4EA0-0E41-8ADD-29FF2E62B6A8}"/>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B25A6895-DE2F-3047-B46F-27BE1196D4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9" name="Conector recto 8">
            <a:extLst>
              <a:ext uri="{FF2B5EF4-FFF2-40B4-BE49-F238E27FC236}">
                <a16:creationId xmlns:a16="http://schemas.microsoft.com/office/drawing/2014/main" id="{E6A6A65F-731F-314E-ADC2-51D2413148D9}"/>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11C6E320-FEF2-914A-A70A-FC5E974A9C75}"/>
              </a:ext>
            </a:extLst>
          </p:cNvPr>
          <p:cNvSpPr txBox="1"/>
          <p:nvPr/>
        </p:nvSpPr>
        <p:spPr>
          <a:xfrm>
            <a:off x="491592" y="1087501"/>
            <a:ext cx="8472896" cy="646331"/>
          </a:xfrm>
          <a:prstGeom prst="rect">
            <a:avLst/>
          </a:prstGeom>
          <a:noFill/>
        </p:spPr>
        <p:txBody>
          <a:bodyPr wrap="square">
            <a:spAutoFit/>
          </a:bodyPr>
          <a:lstStyle/>
          <a:p>
            <a:pPr algn="l"/>
            <a:r>
              <a:rPr lang="es-ES" b="1" dirty="0">
                <a:solidFill>
                  <a:schemeClr val="accent6">
                    <a:lumMod val="75000"/>
                  </a:schemeClr>
                </a:solidFill>
                <a:latin typeface="Arial" panose="020B0604020202020204" pitchFamily="34" charset="0"/>
                <a:cs typeface="Arial" panose="020B0604020202020204" pitchFamily="34" charset="0"/>
              </a:rPr>
              <a:t>2</a:t>
            </a:r>
            <a:r>
              <a:rPr lang="es-ES" b="1" i="0" dirty="0">
                <a:solidFill>
                  <a:schemeClr val="accent6">
                    <a:lumMod val="75000"/>
                  </a:schemeClr>
                </a:solidFill>
                <a:effectLst/>
                <a:latin typeface="Arial" panose="020B0604020202020204" pitchFamily="34" charset="0"/>
                <a:cs typeface="Arial" panose="020B0604020202020204" pitchFamily="34" charset="0"/>
              </a:rPr>
              <a:t>. Síndrome de Combinación Fibrosis Pulmonar Enfisema: La Paradoja Funcional. </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F1F1DF39-BF1D-6C4D-BF9E-D991CCA1CECC}"/>
              </a:ext>
            </a:extLst>
          </p:cNvPr>
          <p:cNvSpPr txBox="1"/>
          <p:nvPr/>
        </p:nvSpPr>
        <p:spPr>
          <a:xfrm>
            <a:off x="1260000" y="211617"/>
            <a:ext cx="2978701"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INTRODUCCIÓN</a:t>
            </a:r>
          </a:p>
        </p:txBody>
      </p:sp>
      <p:pic>
        <p:nvPicPr>
          <p:cNvPr id="12" name="Imagen 11">
            <a:extLst>
              <a:ext uri="{FF2B5EF4-FFF2-40B4-BE49-F238E27FC236}">
                <a16:creationId xmlns:a16="http://schemas.microsoft.com/office/drawing/2014/main" id="{75462369-7AE3-0845-B966-209E4BC52EA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07086" y="3331206"/>
            <a:ext cx="1826483" cy="1730771"/>
          </a:xfrm>
          <a:prstGeom prst="rect">
            <a:avLst/>
          </a:prstGeom>
        </p:spPr>
      </p:pic>
      <p:sp>
        <p:nvSpPr>
          <p:cNvPr id="13" name="CuadroTexto 12">
            <a:extLst>
              <a:ext uri="{FF2B5EF4-FFF2-40B4-BE49-F238E27FC236}">
                <a16:creationId xmlns:a16="http://schemas.microsoft.com/office/drawing/2014/main" id="{DDB26220-6F97-B446-8851-FD8EE48C083B}"/>
              </a:ext>
            </a:extLst>
          </p:cNvPr>
          <p:cNvSpPr txBox="1"/>
          <p:nvPr/>
        </p:nvSpPr>
        <p:spPr>
          <a:xfrm>
            <a:off x="2597285" y="1801969"/>
            <a:ext cx="1259631" cy="1384995"/>
          </a:xfrm>
          <a:prstGeom prst="rect">
            <a:avLst/>
          </a:prstGeom>
          <a:noFill/>
        </p:spPr>
        <p:txBody>
          <a:bodyPr wrap="square" rtlCol="0">
            <a:spAutoFit/>
          </a:bodyPr>
          <a:lstStyle/>
          <a:p>
            <a:r>
              <a:rPr lang="es-ES" sz="1400" b="1" dirty="0">
                <a:latin typeface="+mj-lt"/>
                <a:cs typeface="Arial" panose="020B0604020202020204" pitchFamily="34" charset="0"/>
              </a:rPr>
              <a:t> </a:t>
            </a:r>
            <a:r>
              <a:rPr lang="es-ES" sz="1400" b="1" dirty="0">
                <a:solidFill>
                  <a:srgbClr val="00B0F0"/>
                </a:solidFill>
                <a:latin typeface="+mj-lt"/>
              </a:rPr>
              <a:t>↔️</a:t>
            </a:r>
            <a:r>
              <a:rPr lang="es-ES" sz="1400" b="1" dirty="0">
                <a:latin typeface="+mj-lt"/>
                <a:cs typeface="Arial" panose="020B0604020202020204" pitchFamily="34" charset="0"/>
              </a:rPr>
              <a:t>/</a:t>
            </a:r>
            <a:r>
              <a:rPr lang="es-ES" sz="1400" b="1" dirty="0">
                <a:solidFill>
                  <a:srgbClr val="FF0000"/>
                </a:solidFill>
                <a:latin typeface="+mj-lt"/>
              </a:rPr>
              <a:t>↓</a:t>
            </a:r>
            <a:r>
              <a:rPr lang="es-ES" sz="1400" b="1" dirty="0">
                <a:latin typeface="+mj-lt"/>
              </a:rPr>
              <a:t> </a:t>
            </a:r>
            <a:r>
              <a:rPr lang="es-ES" sz="1400" b="1" dirty="0">
                <a:latin typeface="+mj-lt"/>
                <a:cs typeface="Arial" panose="020B0604020202020204" pitchFamily="34" charset="0"/>
              </a:rPr>
              <a:t>FVC</a:t>
            </a:r>
          </a:p>
          <a:p>
            <a:r>
              <a:rPr lang="es-ES" sz="1400" b="1" dirty="0">
                <a:solidFill>
                  <a:schemeClr val="accent3">
                    <a:lumMod val="75000"/>
                  </a:schemeClr>
                </a:solidFill>
                <a:latin typeface="+mj-lt"/>
              </a:rPr>
              <a:t>↑</a:t>
            </a:r>
            <a:r>
              <a:rPr lang="es-ES" sz="1400" b="1" dirty="0">
                <a:latin typeface="+mj-lt"/>
                <a:cs typeface="Arial" panose="020B0604020202020204" pitchFamily="34" charset="0"/>
              </a:rPr>
              <a:t>TLC</a:t>
            </a:r>
          </a:p>
          <a:p>
            <a:r>
              <a:rPr lang="es-ES" sz="1400" b="1" dirty="0">
                <a:solidFill>
                  <a:schemeClr val="accent3">
                    <a:lumMod val="75000"/>
                  </a:schemeClr>
                </a:solidFill>
                <a:latin typeface="+mj-lt"/>
              </a:rPr>
              <a:t>↑↑</a:t>
            </a:r>
            <a:r>
              <a:rPr lang="es-ES" sz="1400" b="1" dirty="0">
                <a:latin typeface="+mj-lt"/>
                <a:cs typeface="Arial" panose="020B0604020202020204" pitchFamily="34" charset="0"/>
              </a:rPr>
              <a:t>VR</a:t>
            </a:r>
          </a:p>
          <a:p>
            <a:endParaRPr lang="es-ES" sz="1400" b="1" dirty="0">
              <a:latin typeface="+mj-lt"/>
              <a:cs typeface="Arial" panose="020B0604020202020204" pitchFamily="34" charset="0"/>
            </a:endParaRPr>
          </a:p>
          <a:p>
            <a:r>
              <a:rPr lang="es-ES" sz="1400" b="1" dirty="0">
                <a:solidFill>
                  <a:srgbClr val="FF0000"/>
                </a:solidFill>
                <a:latin typeface="+mj-lt"/>
              </a:rPr>
              <a:t>↓</a:t>
            </a:r>
            <a:r>
              <a:rPr lang="es-ES" sz="1400" b="1" dirty="0">
                <a:latin typeface="+mj-lt"/>
                <a:cs typeface="Arial" panose="020B0604020202020204" pitchFamily="34" charset="0"/>
              </a:rPr>
              <a:t>FEV1/FVC</a:t>
            </a:r>
          </a:p>
          <a:p>
            <a:r>
              <a:rPr lang="es-ES" sz="1400" b="1" dirty="0">
                <a:solidFill>
                  <a:srgbClr val="FF0000"/>
                </a:solidFill>
                <a:latin typeface="+mj-lt"/>
              </a:rPr>
              <a:t>↓↓</a:t>
            </a:r>
            <a:r>
              <a:rPr lang="es-ES" sz="1400" b="1" dirty="0">
                <a:latin typeface="+mj-lt"/>
              </a:rPr>
              <a:t> </a:t>
            </a:r>
            <a:r>
              <a:rPr lang="es-ES" sz="1400" b="1" dirty="0">
                <a:latin typeface="+mj-lt"/>
                <a:cs typeface="Arial" panose="020B0604020202020204" pitchFamily="34" charset="0"/>
              </a:rPr>
              <a:t>DLCO</a:t>
            </a:r>
          </a:p>
        </p:txBody>
      </p:sp>
      <p:sp>
        <p:nvSpPr>
          <p:cNvPr id="14" name="CuadroTexto 13">
            <a:extLst>
              <a:ext uri="{FF2B5EF4-FFF2-40B4-BE49-F238E27FC236}">
                <a16:creationId xmlns:a16="http://schemas.microsoft.com/office/drawing/2014/main" id="{C57F6C09-802A-A64A-941E-E88D91CAAD56}"/>
              </a:ext>
            </a:extLst>
          </p:cNvPr>
          <p:cNvSpPr txBox="1"/>
          <p:nvPr/>
        </p:nvSpPr>
        <p:spPr>
          <a:xfrm>
            <a:off x="2663161" y="3476579"/>
            <a:ext cx="1462260" cy="1384995"/>
          </a:xfrm>
          <a:prstGeom prst="rect">
            <a:avLst/>
          </a:prstGeom>
          <a:noFill/>
        </p:spPr>
        <p:txBody>
          <a:bodyPr wrap="none" rtlCol="0">
            <a:spAutoFit/>
          </a:bodyPr>
          <a:lstStyle/>
          <a:p>
            <a:r>
              <a:rPr lang="es-ES" sz="1400" b="1" dirty="0">
                <a:cs typeface="Arial" panose="020B0604020202020204" pitchFamily="34" charset="0"/>
              </a:rPr>
              <a:t>FVC </a:t>
            </a:r>
            <a:r>
              <a:rPr lang="es-ES" sz="1400" b="1" dirty="0">
                <a:solidFill>
                  <a:srgbClr val="FF0000"/>
                </a:solidFill>
                <a:cs typeface="Arial" panose="020B0604020202020204" pitchFamily="34" charset="0"/>
              </a:rPr>
              <a:t>↓</a:t>
            </a:r>
          </a:p>
          <a:p>
            <a:r>
              <a:rPr lang="es-ES" sz="1400" b="1" dirty="0">
                <a:cs typeface="Arial" panose="020B0604020202020204" pitchFamily="34" charset="0"/>
              </a:rPr>
              <a:t>TLC </a:t>
            </a:r>
            <a:r>
              <a:rPr lang="es-ES" sz="1400" b="1" dirty="0">
                <a:solidFill>
                  <a:srgbClr val="FF0000"/>
                </a:solidFill>
                <a:cs typeface="Arial" panose="020B0604020202020204" pitchFamily="34" charset="0"/>
              </a:rPr>
              <a:t>↓</a:t>
            </a:r>
          </a:p>
          <a:p>
            <a:r>
              <a:rPr lang="es-ES" sz="1400" b="1" dirty="0">
                <a:cs typeface="Arial" panose="020B0604020202020204" pitchFamily="34" charset="0"/>
              </a:rPr>
              <a:t>VR </a:t>
            </a:r>
            <a:r>
              <a:rPr lang="es-ES" sz="1400" b="1" dirty="0">
                <a:solidFill>
                  <a:srgbClr val="FF0000"/>
                </a:solidFill>
                <a:cs typeface="Arial" panose="020B0604020202020204" pitchFamily="34" charset="0"/>
              </a:rPr>
              <a:t>↓</a:t>
            </a:r>
            <a:r>
              <a:rPr lang="es-ES" sz="1400" b="1" dirty="0">
                <a:cs typeface="Arial" panose="020B0604020202020204" pitchFamily="34" charset="0"/>
              </a:rPr>
              <a:t>/</a:t>
            </a:r>
            <a:r>
              <a:rPr lang="es-ES" sz="1400" b="1" dirty="0">
                <a:solidFill>
                  <a:srgbClr val="00B0F0"/>
                </a:solidFill>
                <a:cs typeface="Arial" panose="020B0604020202020204" pitchFamily="34" charset="0"/>
              </a:rPr>
              <a:t>↔️</a:t>
            </a:r>
            <a:r>
              <a:rPr lang="es-ES" sz="1400" b="1" dirty="0">
                <a:solidFill>
                  <a:srgbClr val="FF0000"/>
                </a:solidFill>
                <a:cs typeface="Arial" panose="020B0604020202020204" pitchFamily="34" charset="0"/>
              </a:rPr>
              <a:t> </a:t>
            </a:r>
          </a:p>
          <a:p>
            <a:endParaRPr lang="es-ES" sz="1400" b="1" dirty="0">
              <a:cs typeface="Arial" panose="020B0604020202020204" pitchFamily="34" charset="0"/>
            </a:endParaRPr>
          </a:p>
          <a:p>
            <a:r>
              <a:rPr lang="es-ES" sz="1400" b="1" dirty="0">
                <a:cs typeface="Arial" panose="020B0604020202020204" pitchFamily="34" charset="0"/>
              </a:rPr>
              <a:t>FEV1/FVC </a:t>
            </a:r>
            <a:r>
              <a:rPr lang="es-ES" sz="1400" b="1" dirty="0">
                <a:solidFill>
                  <a:srgbClr val="00B0F0"/>
                </a:solidFill>
                <a:cs typeface="Arial" panose="020B0604020202020204" pitchFamily="34" charset="0"/>
              </a:rPr>
              <a:t>↔️</a:t>
            </a:r>
            <a:r>
              <a:rPr lang="es-ES" sz="1400" b="1" dirty="0">
                <a:cs typeface="Arial" panose="020B0604020202020204" pitchFamily="34" charset="0"/>
              </a:rPr>
              <a:t>/</a:t>
            </a:r>
            <a:r>
              <a:rPr lang="es-ES" sz="1400" b="1" dirty="0">
                <a:solidFill>
                  <a:srgbClr val="00B050"/>
                </a:solidFill>
                <a:cs typeface="Arial" panose="020B0604020202020204" pitchFamily="34" charset="0"/>
              </a:rPr>
              <a:t>↑</a:t>
            </a:r>
            <a:r>
              <a:rPr lang="es-ES" sz="1400" b="1" dirty="0">
                <a:cs typeface="Arial" panose="020B0604020202020204" pitchFamily="34" charset="0"/>
              </a:rPr>
              <a:t> </a:t>
            </a:r>
          </a:p>
          <a:p>
            <a:r>
              <a:rPr lang="es-ES" sz="1400" b="1" dirty="0">
                <a:cs typeface="Arial" panose="020B0604020202020204" pitchFamily="34" charset="0"/>
              </a:rPr>
              <a:t>DLCO </a:t>
            </a:r>
            <a:r>
              <a:rPr lang="es-ES" sz="1400" b="1" dirty="0">
                <a:solidFill>
                  <a:srgbClr val="FF0000"/>
                </a:solidFill>
                <a:cs typeface="Arial" panose="020B0604020202020204" pitchFamily="34" charset="0"/>
              </a:rPr>
              <a:t>↓↓</a:t>
            </a:r>
          </a:p>
        </p:txBody>
      </p:sp>
      <p:pic>
        <p:nvPicPr>
          <p:cNvPr id="17" name="Imagen 16">
            <a:extLst>
              <a:ext uri="{FF2B5EF4-FFF2-40B4-BE49-F238E27FC236}">
                <a16:creationId xmlns:a16="http://schemas.microsoft.com/office/drawing/2014/main" id="{D7ED954D-BDCC-1F41-86EC-09DEB327421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05123" y="1734471"/>
            <a:ext cx="1893871" cy="1687928"/>
          </a:xfrm>
          <a:prstGeom prst="rect">
            <a:avLst/>
          </a:prstGeom>
        </p:spPr>
      </p:pic>
      <p:pic>
        <p:nvPicPr>
          <p:cNvPr id="20" name="Imagen 19">
            <a:extLst>
              <a:ext uri="{FF2B5EF4-FFF2-40B4-BE49-F238E27FC236}">
                <a16:creationId xmlns:a16="http://schemas.microsoft.com/office/drawing/2014/main" id="{87FD535A-E152-A742-87CF-A07216649D8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30973" y="3362245"/>
            <a:ext cx="2580269" cy="1718112"/>
          </a:xfrm>
          <a:prstGeom prst="rect">
            <a:avLst/>
          </a:prstGeom>
        </p:spPr>
      </p:pic>
      <p:cxnSp>
        <p:nvCxnSpPr>
          <p:cNvPr id="21" name="Conector recto 20">
            <a:extLst>
              <a:ext uri="{FF2B5EF4-FFF2-40B4-BE49-F238E27FC236}">
                <a16:creationId xmlns:a16="http://schemas.microsoft.com/office/drawing/2014/main" id="{81D138C4-ACC0-114F-AD2B-347683E69E9D}"/>
              </a:ext>
            </a:extLst>
          </p:cNvPr>
          <p:cNvCxnSpPr>
            <a:cxnSpLocks/>
          </p:cNvCxnSpPr>
          <p:nvPr/>
        </p:nvCxnSpPr>
        <p:spPr>
          <a:xfrm>
            <a:off x="5826604" y="4871853"/>
            <a:ext cx="245852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07ED4C7A-2155-3B41-86AE-13C4DF4E4BBB}"/>
              </a:ext>
            </a:extLst>
          </p:cNvPr>
          <p:cNvSpPr txBox="1"/>
          <p:nvPr/>
        </p:nvSpPr>
        <p:spPr>
          <a:xfrm>
            <a:off x="6192875" y="4690539"/>
            <a:ext cx="1739579" cy="400110"/>
          </a:xfrm>
          <a:prstGeom prst="rect">
            <a:avLst/>
          </a:prstGeom>
          <a:solidFill>
            <a:schemeClr val="bg1"/>
          </a:solidFill>
          <a:effectLst>
            <a:glow rad="61466">
              <a:schemeClr val="bg1">
                <a:alpha val="40000"/>
              </a:schemeClr>
            </a:glow>
            <a:softEdge rad="63500"/>
          </a:effectLst>
        </p:spPr>
        <p:txBody>
          <a:bodyPr wrap="none" rtlCol="0">
            <a:spAutoFit/>
          </a:bodyPr>
          <a:lstStyle/>
          <a:p>
            <a:r>
              <a:rPr lang="es-ES" sz="2000" b="1" dirty="0">
                <a:solidFill>
                  <a:srgbClr val="FF0000"/>
                </a:solidFill>
                <a:latin typeface="Tahoma" panose="020B0604030504040204" pitchFamily="34" charset="0"/>
                <a:ea typeface="Tahoma" panose="020B0604030504040204" pitchFamily="34" charset="0"/>
                <a:cs typeface="Tahoma" panose="020B0604030504040204" pitchFamily="34" charset="0"/>
              </a:rPr>
              <a:t>DLCO / KCO</a:t>
            </a:r>
          </a:p>
        </p:txBody>
      </p:sp>
      <p:sp>
        <p:nvSpPr>
          <p:cNvPr id="3" name="CuadroTexto 2">
            <a:extLst>
              <a:ext uri="{FF2B5EF4-FFF2-40B4-BE49-F238E27FC236}">
                <a16:creationId xmlns:a16="http://schemas.microsoft.com/office/drawing/2014/main" id="{8A120504-6270-2547-8F51-1B22C431C65E}"/>
              </a:ext>
            </a:extLst>
          </p:cNvPr>
          <p:cNvSpPr txBox="1"/>
          <p:nvPr/>
        </p:nvSpPr>
        <p:spPr>
          <a:xfrm rot="16200000">
            <a:off x="104580" y="2371032"/>
            <a:ext cx="1112805" cy="307777"/>
          </a:xfrm>
          <a:prstGeom prst="rect">
            <a:avLst/>
          </a:prstGeom>
          <a:noFill/>
        </p:spPr>
        <p:txBody>
          <a:bodyPr wrap="none" rtlCol="0">
            <a:spAutoFit/>
          </a:bodyPr>
          <a:lstStyle/>
          <a:p>
            <a:r>
              <a:rPr lang="es-ES" sz="1400" b="1" dirty="0">
                <a:solidFill>
                  <a:srgbClr val="FF0000"/>
                </a:solidFill>
                <a:latin typeface="Arial" panose="020B0604020202020204" pitchFamily="34" charset="0"/>
                <a:cs typeface="Arial" panose="020B0604020202020204" pitchFamily="34" charset="0"/>
              </a:rPr>
              <a:t>ENFISEMA</a:t>
            </a:r>
          </a:p>
        </p:txBody>
      </p:sp>
      <p:sp>
        <p:nvSpPr>
          <p:cNvPr id="25" name="CuadroTexto 24">
            <a:extLst>
              <a:ext uri="{FF2B5EF4-FFF2-40B4-BE49-F238E27FC236}">
                <a16:creationId xmlns:a16="http://schemas.microsoft.com/office/drawing/2014/main" id="{2351EB5C-A935-544F-AB16-0966938358FA}"/>
              </a:ext>
            </a:extLst>
          </p:cNvPr>
          <p:cNvSpPr txBox="1"/>
          <p:nvPr/>
        </p:nvSpPr>
        <p:spPr>
          <a:xfrm rot="16200000">
            <a:off x="430523" y="4055235"/>
            <a:ext cx="604653" cy="307777"/>
          </a:xfrm>
          <a:prstGeom prst="rect">
            <a:avLst/>
          </a:prstGeom>
          <a:noFill/>
        </p:spPr>
        <p:txBody>
          <a:bodyPr wrap="none" rtlCol="0">
            <a:spAutoFit/>
          </a:bodyPr>
          <a:lstStyle/>
          <a:p>
            <a:r>
              <a:rPr lang="es-ES" sz="1400" b="1" dirty="0">
                <a:solidFill>
                  <a:srgbClr val="FF0000"/>
                </a:solidFill>
                <a:latin typeface="Arial" panose="020B0604020202020204" pitchFamily="34" charset="0"/>
                <a:cs typeface="Arial" panose="020B0604020202020204" pitchFamily="34" charset="0"/>
              </a:rPr>
              <a:t>EPID</a:t>
            </a:r>
          </a:p>
        </p:txBody>
      </p:sp>
      <p:pic>
        <p:nvPicPr>
          <p:cNvPr id="26" name="Imagen 25">
            <a:extLst>
              <a:ext uri="{FF2B5EF4-FFF2-40B4-BE49-F238E27FC236}">
                <a16:creationId xmlns:a16="http://schemas.microsoft.com/office/drawing/2014/main" id="{45EE6DDD-3111-F041-94B4-CFE4B74BF5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65548" y="1562023"/>
            <a:ext cx="2619576" cy="1746384"/>
          </a:xfrm>
          <a:prstGeom prst="rect">
            <a:avLst/>
          </a:prstGeom>
        </p:spPr>
      </p:pic>
      <p:cxnSp>
        <p:nvCxnSpPr>
          <p:cNvPr id="27" name="Conector recto 26">
            <a:extLst>
              <a:ext uri="{FF2B5EF4-FFF2-40B4-BE49-F238E27FC236}">
                <a16:creationId xmlns:a16="http://schemas.microsoft.com/office/drawing/2014/main" id="{A34CD8EB-7C49-DA43-8BD7-C89E5A304751}"/>
              </a:ext>
            </a:extLst>
          </p:cNvPr>
          <p:cNvCxnSpPr>
            <a:cxnSpLocks/>
          </p:cNvCxnSpPr>
          <p:nvPr/>
        </p:nvCxnSpPr>
        <p:spPr>
          <a:xfrm>
            <a:off x="5952206" y="3202845"/>
            <a:ext cx="2151913" cy="0"/>
          </a:xfrm>
          <a:prstGeom prst="line">
            <a:avLst/>
          </a:prstGeom>
          <a:ln w="25400">
            <a:solidFill>
              <a:srgbClr val="1A682F"/>
            </a:solidFill>
          </a:ln>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791BCD24-41D3-BC48-B357-65FD666277B3}"/>
              </a:ext>
            </a:extLst>
          </p:cNvPr>
          <p:cNvSpPr txBox="1"/>
          <p:nvPr/>
        </p:nvSpPr>
        <p:spPr>
          <a:xfrm>
            <a:off x="6723470" y="2987931"/>
            <a:ext cx="678391" cy="400110"/>
          </a:xfrm>
          <a:prstGeom prst="rect">
            <a:avLst/>
          </a:prstGeom>
          <a:solidFill>
            <a:schemeClr val="bg1"/>
          </a:solidFill>
          <a:effectLst>
            <a:glow rad="25400">
              <a:schemeClr val="bg1">
                <a:alpha val="40000"/>
              </a:schemeClr>
            </a:glow>
            <a:softEdge rad="31750"/>
          </a:effectLst>
        </p:spPr>
        <p:txBody>
          <a:bodyPr wrap="none" rtlCol="0">
            <a:spAutoFit/>
          </a:bodyPr>
          <a:lstStyle/>
          <a:p>
            <a:r>
              <a:rPr lang="es-ES" sz="2000" b="1" dirty="0">
                <a:solidFill>
                  <a:srgbClr val="1A682F"/>
                </a:solidFill>
                <a:latin typeface="Tahoma" panose="020B0604030504040204" pitchFamily="34" charset="0"/>
                <a:ea typeface="Tahoma" panose="020B0604030504040204" pitchFamily="34" charset="0"/>
                <a:cs typeface="Tahoma" panose="020B0604030504040204" pitchFamily="34" charset="0"/>
              </a:rPr>
              <a:t>FVC</a:t>
            </a:r>
          </a:p>
        </p:txBody>
      </p:sp>
      <p:cxnSp>
        <p:nvCxnSpPr>
          <p:cNvPr id="16" name="Conector recto de flecha 15">
            <a:extLst>
              <a:ext uri="{FF2B5EF4-FFF2-40B4-BE49-F238E27FC236}">
                <a16:creationId xmlns:a16="http://schemas.microsoft.com/office/drawing/2014/main" id="{DBD3531D-56CA-A849-B72C-997D40E49BD9}"/>
              </a:ext>
            </a:extLst>
          </p:cNvPr>
          <p:cNvCxnSpPr/>
          <p:nvPr/>
        </p:nvCxnSpPr>
        <p:spPr>
          <a:xfrm>
            <a:off x="2987824" y="3388041"/>
            <a:ext cx="577631" cy="0"/>
          </a:xfrm>
          <a:prstGeom prst="straightConnector1">
            <a:avLst/>
          </a:prstGeom>
          <a:ln w="34925">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5E091E34-514C-4048-951E-018B0474E9BC}"/>
              </a:ext>
            </a:extLst>
          </p:cNvPr>
          <p:cNvCxnSpPr>
            <a:cxnSpLocks/>
          </p:cNvCxnSpPr>
          <p:nvPr/>
        </p:nvCxnSpPr>
        <p:spPr>
          <a:xfrm flipV="1">
            <a:off x="5105191" y="2715767"/>
            <a:ext cx="625782" cy="693902"/>
          </a:xfrm>
          <a:prstGeom prst="straightConnector1">
            <a:avLst/>
          </a:prstGeom>
          <a:ln w="34925">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794CABE0-48B5-7E45-806C-0058972F9EC6}"/>
              </a:ext>
            </a:extLst>
          </p:cNvPr>
          <p:cNvCxnSpPr>
            <a:cxnSpLocks/>
          </p:cNvCxnSpPr>
          <p:nvPr/>
        </p:nvCxnSpPr>
        <p:spPr>
          <a:xfrm>
            <a:off x="5117918" y="3308407"/>
            <a:ext cx="676968" cy="591564"/>
          </a:xfrm>
          <a:prstGeom prst="straightConnector1">
            <a:avLst/>
          </a:prstGeom>
          <a:ln w="34925">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9" name="Imagen 38">
            <a:extLst>
              <a:ext uri="{FF2B5EF4-FFF2-40B4-BE49-F238E27FC236}">
                <a16:creationId xmlns:a16="http://schemas.microsoft.com/office/drawing/2014/main" id="{238B2594-C90A-294F-A325-30B947D5B45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486308" y="2039243"/>
            <a:ext cx="1952869" cy="2578515"/>
          </a:xfrm>
          <a:prstGeom prst="rect">
            <a:avLst/>
          </a:prstGeom>
        </p:spPr>
      </p:pic>
      <p:sp>
        <p:nvSpPr>
          <p:cNvPr id="44" name="CuadroTexto 43">
            <a:extLst>
              <a:ext uri="{FF2B5EF4-FFF2-40B4-BE49-F238E27FC236}">
                <a16:creationId xmlns:a16="http://schemas.microsoft.com/office/drawing/2014/main" id="{9C9111AD-A96C-BD4A-8B50-4D433B9DE9A4}"/>
              </a:ext>
            </a:extLst>
          </p:cNvPr>
          <p:cNvSpPr txBox="1"/>
          <p:nvPr/>
        </p:nvSpPr>
        <p:spPr>
          <a:xfrm>
            <a:off x="3700106" y="4116368"/>
            <a:ext cx="1674377" cy="738664"/>
          </a:xfrm>
          <a:prstGeom prst="rect">
            <a:avLst/>
          </a:prstGeom>
          <a:noFill/>
        </p:spPr>
        <p:txBody>
          <a:bodyPr wrap="square" rtlCol="0">
            <a:spAutoFit/>
          </a:bodyPr>
          <a:lstStyle/>
          <a:p>
            <a:pPr algn="ctr"/>
            <a:r>
              <a:rPr lang="es-ES" sz="1400" b="1" dirty="0">
                <a:solidFill>
                  <a:srgbClr val="FF0000"/>
                </a:solidFill>
                <a:latin typeface="Arial" panose="020B0604020202020204" pitchFamily="34" charset="0"/>
                <a:cs typeface="Arial" panose="020B0604020202020204" pitchFamily="34" charset="0"/>
              </a:rPr>
              <a:t>Destrucción de la membrana alveolo-capilar</a:t>
            </a:r>
          </a:p>
        </p:txBody>
      </p:sp>
    </p:spTree>
    <p:extLst>
      <p:ext uri="{BB962C8B-B14F-4D97-AF65-F5344CB8AC3E}">
        <p14:creationId xmlns:p14="http://schemas.microsoft.com/office/powerpoint/2010/main" val="186258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1000"/>
                                        <p:tgtEl>
                                          <p:spTgt spid="19"/>
                                        </p:tgtEl>
                                      </p:cBhvr>
                                    </p:animEffect>
                                    <p:set>
                                      <p:cBhvr>
                                        <p:cTn id="17" dur="1" fill="hold">
                                          <p:stCondLst>
                                            <p:cond delay="999"/>
                                          </p:stCondLst>
                                        </p:cTn>
                                        <p:tgtEl>
                                          <p:spTgt spid="19"/>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1000"/>
                                        <p:tgtEl>
                                          <p:spTgt spid="2"/>
                                        </p:tgtEl>
                                      </p:cBhvr>
                                    </p:animEffect>
                                    <p:set>
                                      <p:cBhvr>
                                        <p:cTn id="20" dur="1" fill="hold">
                                          <p:stCondLst>
                                            <p:cond delay="999"/>
                                          </p:stCondLst>
                                        </p:cTn>
                                        <p:tgtEl>
                                          <p:spTgt spid="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1000"/>
                                        <p:tgtEl>
                                          <p:spTgt spid="13"/>
                                        </p:tgtEl>
                                      </p:cBhvr>
                                    </p:animEffect>
                                    <p:set>
                                      <p:cBhvr>
                                        <p:cTn id="23" dur="1" fill="hold">
                                          <p:stCondLst>
                                            <p:cond delay="999"/>
                                          </p:stCondLst>
                                        </p:cTn>
                                        <p:tgtEl>
                                          <p:spTgt spid="13"/>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1000"/>
                                        <p:tgtEl>
                                          <p:spTgt spid="14"/>
                                        </p:tgtEl>
                                      </p:cBhvr>
                                    </p:animEffect>
                                    <p:set>
                                      <p:cBhvr>
                                        <p:cTn id="26" dur="1" fill="hold">
                                          <p:stCondLst>
                                            <p:cond delay="999"/>
                                          </p:stCondLst>
                                        </p:cTn>
                                        <p:tgtEl>
                                          <p:spTgt spid="14"/>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1000"/>
                                        <p:tgtEl>
                                          <p:spTgt spid="3"/>
                                        </p:tgtEl>
                                      </p:cBhvr>
                                    </p:animEffect>
                                    <p:set>
                                      <p:cBhvr>
                                        <p:cTn id="29" dur="1" fill="hold">
                                          <p:stCondLst>
                                            <p:cond delay="999"/>
                                          </p:stCondLst>
                                        </p:cTn>
                                        <p:tgtEl>
                                          <p:spTgt spid="3"/>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1000"/>
                                        <p:tgtEl>
                                          <p:spTgt spid="25"/>
                                        </p:tgtEl>
                                      </p:cBhvr>
                                    </p:animEffect>
                                    <p:set>
                                      <p:cBhvr>
                                        <p:cTn id="32" dur="1" fill="hold">
                                          <p:stCondLst>
                                            <p:cond delay="999"/>
                                          </p:stCondLst>
                                        </p:cTn>
                                        <p:tgtEl>
                                          <p:spTgt spid="25"/>
                                        </p:tgtEl>
                                        <p:attrNameLst>
                                          <p:attrName>style.visibility</p:attrName>
                                        </p:attrNameLst>
                                      </p:cBhvr>
                                      <p:to>
                                        <p:strVal val="hidden"/>
                                      </p:to>
                                    </p:set>
                                  </p:childTnLst>
                                </p:cTn>
                              </p:par>
                              <p:par>
                                <p:cTn id="33" presetID="42" presetClass="path" presetSubtype="0" accel="50000" decel="50000" fill="hold" nodeType="withEffect">
                                  <p:stCondLst>
                                    <p:cond delay="0"/>
                                  </p:stCondLst>
                                  <p:childTnLst>
                                    <p:animMotion origin="layout" path="M 1.66667E-6 -7.40741E-7 L 0.04045 -0.16821 " pathEditMode="relative" rAng="0" ptsTypes="AA">
                                      <p:cBhvr>
                                        <p:cTn id="34" dur="1000" fill="hold"/>
                                        <p:tgtEl>
                                          <p:spTgt spid="12"/>
                                        </p:tgtEl>
                                        <p:attrNameLst>
                                          <p:attrName>ppt_x</p:attrName>
                                          <p:attrName>ppt_y</p:attrName>
                                        </p:attrNameLst>
                                      </p:cBhvr>
                                      <p:rCtr x="2014" y="-8426"/>
                                    </p:animMotion>
                                  </p:childTnLst>
                                </p:cTn>
                              </p:par>
                              <p:par>
                                <p:cTn id="35" presetID="42" presetClass="path" presetSubtype="0" accel="50000" decel="50000" fill="hold" nodeType="withEffect">
                                  <p:stCondLst>
                                    <p:cond delay="0"/>
                                  </p:stCondLst>
                                  <p:childTnLst>
                                    <p:animMotion origin="layout" path="M -5.55556E-7 -4.5679E-6 L -0.02535 0.15433 " pathEditMode="relative" rAng="0" ptsTypes="AA">
                                      <p:cBhvr>
                                        <p:cTn id="36" dur="1000" fill="hold"/>
                                        <p:tgtEl>
                                          <p:spTgt spid="17"/>
                                        </p:tgtEl>
                                        <p:attrNameLst>
                                          <p:attrName>ppt_x</p:attrName>
                                          <p:attrName>ppt_y</p:attrName>
                                        </p:attrNameLst>
                                      </p:cBhvr>
                                      <p:rCtr x="-1267" y="7716"/>
                                    </p:animMotion>
                                  </p:childTnLst>
                                </p:cTn>
                              </p:par>
                              <p:par>
                                <p:cTn id="37" presetID="10" presetClass="entr" presetSubtype="0" fill="hold" nodeType="withEffect">
                                  <p:stCondLst>
                                    <p:cond delay="100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childTnLst>
                                </p:cTn>
                              </p:par>
                              <p:par>
                                <p:cTn id="40" presetID="10" presetClass="entr" presetSubtype="0" fill="hold"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childTnLst>
                                </p:cTn>
                              </p:par>
                              <p:par>
                                <p:cTn id="43" presetID="10" presetClass="entr" presetSubtype="0" fill="hold" nodeType="withEffect">
                                  <p:stCondLst>
                                    <p:cond delay="100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par>
                                <p:cTn id="46" presetID="10" presetClass="entr" presetSubtype="0" fill="hold" grpId="1"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childTnLst>
                                </p:cTn>
                              </p:par>
                              <p:par>
                                <p:cTn id="52" presetID="10" presetClass="entr" presetSubtype="0" fill="hold" nodeType="withEffect">
                                  <p:stCondLst>
                                    <p:cond delay="100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childTnLst>
                                </p:cTn>
                              </p:par>
                              <p:par>
                                <p:cTn id="55" presetID="10" presetClass="entr" presetSubtype="0" fill="hold" nodeType="withEffect">
                                  <p:stCondLst>
                                    <p:cond delay="100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childTnLst>
                                </p:cTn>
                              </p:par>
                              <p:par>
                                <p:cTn id="58" presetID="10" presetClass="entr" presetSubtype="0" fill="hold" nodeType="withEffect">
                                  <p:stCondLst>
                                    <p:cond delay="100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childTnLst>
                                </p:cTn>
                              </p:par>
                              <p:par>
                                <p:cTn id="61" presetID="10" presetClass="entr" presetSubtype="0" fill="hold" nodeType="withEffect">
                                  <p:stCondLst>
                                    <p:cond delay="100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childTnLst>
                                </p:cTn>
                              </p:par>
                              <p:par>
                                <p:cTn id="64" presetID="10" presetClass="entr" presetSubtype="0" fill="hold" nodeType="withEffect">
                                  <p:stCondLst>
                                    <p:cond delay="100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childTnLst>
                                </p:cTn>
                              </p:par>
                              <p:par>
                                <p:cTn id="67" presetID="10" presetClass="entr" presetSubtype="0" fill="hold" nodeType="withEffect">
                                  <p:stCondLst>
                                    <p:cond delay="100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1000"/>
                                        <p:tgtEl>
                                          <p:spTgt spid="39"/>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 grpId="0" animBg="1"/>
      <p:bldP spid="13" grpId="1"/>
      <p:bldP spid="14" grpId="1"/>
      <p:bldP spid="14" grpId="2"/>
      <p:bldP spid="22" grpId="1" animBg="1"/>
      <p:bldP spid="3" grpId="0"/>
      <p:bldP spid="25" grpId="0"/>
      <p:bldP spid="25" grpId="1"/>
      <p:bldP spid="28" grpId="0" animBg="1"/>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n 36">
            <a:extLst>
              <a:ext uri="{FF2B5EF4-FFF2-40B4-BE49-F238E27FC236}">
                <a16:creationId xmlns:a16="http://schemas.microsoft.com/office/drawing/2014/main" id="{2126A281-6A63-CB43-A968-D30534D9E8A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1342" y="2294131"/>
            <a:ext cx="4622705" cy="2955812"/>
          </a:xfrm>
          <a:prstGeom prst="rect">
            <a:avLst/>
          </a:prstGeom>
        </p:spPr>
      </p:pic>
      <p:sp>
        <p:nvSpPr>
          <p:cNvPr id="38" name="Rectángulo redondeado 37">
            <a:extLst>
              <a:ext uri="{FF2B5EF4-FFF2-40B4-BE49-F238E27FC236}">
                <a16:creationId xmlns:a16="http://schemas.microsoft.com/office/drawing/2014/main" id="{D3E6E866-B8F6-EC48-8547-10B16B9E4375}"/>
              </a:ext>
            </a:extLst>
          </p:cNvPr>
          <p:cNvSpPr/>
          <p:nvPr/>
        </p:nvSpPr>
        <p:spPr>
          <a:xfrm>
            <a:off x="3644888" y="2953729"/>
            <a:ext cx="1359159" cy="8228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CuadroTexto 5">
            <a:extLst>
              <a:ext uri="{FF2B5EF4-FFF2-40B4-BE49-F238E27FC236}">
                <a16:creationId xmlns:a16="http://schemas.microsoft.com/office/drawing/2014/main" id="{DBD3E88A-8BEA-4448-874C-BC89A6C6A200}"/>
              </a:ext>
            </a:extLst>
          </p:cNvPr>
          <p:cNvSpPr txBox="1"/>
          <p:nvPr/>
        </p:nvSpPr>
        <p:spPr>
          <a:xfrm>
            <a:off x="1260000" y="211617"/>
            <a:ext cx="2978701"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INTRODUCCIÓN</a:t>
            </a:r>
          </a:p>
        </p:txBody>
      </p:sp>
      <p:sp>
        <p:nvSpPr>
          <p:cNvPr id="7" name="Rectángulo redondeado 6">
            <a:extLst>
              <a:ext uri="{FF2B5EF4-FFF2-40B4-BE49-F238E27FC236}">
                <a16:creationId xmlns:a16="http://schemas.microsoft.com/office/drawing/2014/main" id="{325BAB80-4EA0-0E41-8ADD-29FF2E62B6A8}"/>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B25A6895-DE2F-3047-B46F-27BE1196D4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9" name="Conector recto 8">
            <a:extLst>
              <a:ext uri="{FF2B5EF4-FFF2-40B4-BE49-F238E27FC236}">
                <a16:creationId xmlns:a16="http://schemas.microsoft.com/office/drawing/2014/main" id="{E6A6A65F-731F-314E-ADC2-51D2413148D9}"/>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11C6E320-FEF2-914A-A70A-FC5E974A9C75}"/>
              </a:ext>
            </a:extLst>
          </p:cNvPr>
          <p:cNvSpPr txBox="1"/>
          <p:nvPr/>
        </p:nvSpPr>
        <p:spPr>
          <a:xfrm>
            <a:off x="491592" y="1087501"/>
            <a:ext cx="8472896" cy="369332"/>
          </a:xfrm>
          <a:prstGeom prst="rect">
            <a:avLst/>
          </a:prstGeom>
          <a:noFill/>
        </p:spPr>
        <p:txBody>
          <a:bodyPr wrap="square">
            <a:spAutoFit/>
          </a:bodyPr>
          <a:lstStyle/>
          <a:p>
            <a:pPr algn="l"/>
            <a:r>
              <a:rPr lang="es-ES" b="1" dirty="0">
                <a:solidFill>
                  <a:schemeClr val="accent6">
                    <a:lumMod val="75000"/>
                  </a:schemeClr>
                </a:solidFill>
                <a:latin typeface="Arial" panose="020B0604020202020204" pitchFamily="34" charset="0"/>
                <a:cs typeface="Arial" panose="020B0604020202020204" pitchFamily="34" charset="0"/>
              </a:rPr>
              <a:t>3</a:t>
            </a:r>
            <a:r>
              <a:rPr lang="es-ES" b="1" i="0" dirty="0">
                <a:solidFill>
                  <a:schemeClr val="accent6">
                    <a:lumMod val="75000"/>
                  </a:schemeClr>
                </a:solidFill>
                <a:effectLst/>
                <a:latin typeface="Arial" panose="020B0604020202020204" pitchFamily="34" charset="0"/>
                <a:cs typeface="Arial" panose="020B0604020202020204" pitchFamily="34" charset="0"/>
              </a:rPr>
              <a:t>. SCFPE y riesgo de HTP: </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pic>
        <p:nvPicPr>
          <p:cNvPr id="12" name="Imagen 11">
            <a:extLst>
              <a:ext uri="{FF2B5EF4-FFF2-40B4-BE49-F238E27FC236}">
                <a16:creationId xmlns:a16="http://schemas.microsoft.com/office/drawing/2014/main" id="{32BF0B9F-2BA8-8C4A-B2E9-853E9F0D804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47454" y="1456833"/>
            <a:ext cx="662180" cy="703874"/>
          </a:xfrm>
          <a:prstGeom prst="rect">
            <a:avLst/>
          </a:prstGeom>
        </p:spPr>
      </p:pic>
      <p:sp>
        <p:nvSpPr>
          <p:cNvPr id="13" name="CuadroTexto 12">
            <a:extLst>
              <a:ext uri="{FF2B5EF4-FFF2-40B4-BE49-F238E27FC236}">
                <a16:creationId xmlns:a16="http://schemas.microsoft.com/office/drawing/2014/main" id="{6E63F553-D283-F541-9187-041A927883A0}"/>
              </a:ext>
            </a:extLst>
          </p:cNvPr>
          <p:cNvSpPr txBox="1"/>
          <p:nvPr/>
        </p:nvSpPr>
        <p:spPr>
          <a:xfrm>
            <a:off x="1627523" y="1656415"/>
            <a:ext cx="1073106" cy="338554"/>
          </a:xfrm>
          <a:prstGeom prst="rect">
            <a:avLst/>
          </a:prstGeom>
          <a:noFill/>
        </p:spPr>
        <p:txBody>
          <a:bodyPr wrap="square">
            <a:spAutoFit/>
          </a:bodyPr>
          <a:lstStyle/>
          <a:p>
            <a:r>
              <a:rPr lang="es-ES" sz="1600" b="1" i="0" dirty="0">
                <a:effectLst/>
                <a:latin typeface="Arial" panose="020B0604020202020204" pitchFamily="34" charset="0"/>
                <a:cs typeface="Arial" panose="020B0604020202020204" pitchFamily="34" charset="0"/>
              </a:rPr>
              <a:t>SCFPE</a:t>
            </a:r>
            <a:endParaRPr lang="es-ES" sz="1600" b="1" dirty="0"/>
          </a:p>
        </p:txBody>
      </p:sp>
      <p:cxnSp>
        <p:nvCxnSpPr>
          <p:cNvPr id="5" name="Conector recto de flecha 4">
            <a:extLst>
              <a:ext uri="{FF2B5EF4-FFF2-40B4-BE49-F238E27FC236}">
                <a16:creationId xmlns:a16="http://schemas.microsoft.com/office/drawing/2014/main" id="{9F7148E5-3167-E64A-855F-16CEEE867BBB}"/>
              </a:ext>
            </a:extLst>
          </p:cNvPr>
          <p:cNvCxnSpPr>
            <a:cxnSpLocks/>
          </p:cNvCxnSpPr>
          <p:nvPr/>
        </p:nvCxnSpPr>
        <p:spPr>
          <a:xfrm flipV="1">
            <a:off x="2428618" y="1808770"/>
            <a:ext cx="4274200" cy="21068"/>
          </a:xfrm>
          <a:prstGeom prst="straightConnector1">
            <a:avLst/>
          </a:prstGeom>
          <a:ln w="12700">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6D91167D-8E85-304A-B68A-7088294DB30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806227" y="1517178"/>
            <a:ext cx="572104" cy="716100"/>
          </a:xfrm>
          <a:prstGeom prst="rect">
            <a:avLst/>
          </a:prstGeom>
        </p:spPr>
      </p:pic>
      <p:sp>
        <p:nvSpPr>
          <p:cNvPr id="15" name="CuadroTexto 14">
            <a:extLst>
              <a:ext uri="{FF2B5EF4-FFF2-40B4-BE49-F238E27FC236}">
                <a16:creationId xmlns:a16="http://schemas.microsoft.com/office/drawing/2014/main" id="{1A071275-34AE-4348-8391-EA15F8E27FF5}"/>
              </a:ext>
            </a:extLst>
          </p:cNvPr>
          <p:cNvSpPr txBox="1"/>
          <p:nvPr/>
        </p:nvSpPr>
        <p:spPr>
          <a:xfrm>
            <a:off x="7448897" y="1639564"/>
            <a:ext cx="1830418" cy="369332"/>
          </a:xfrm>
          <a:prstGeom prst="rect">
            <a:avLst/>
          </a:prstGeom>
          <a:noFill/>
        </p:spPr>
        <p:txBody>
          <a:bodyPr wrap="square">
            <a:spAutoFit/>
          </a:bodyPr>
          <a:lstStyle/>
          <a:p>
            <a:r>
              <a:rPr lang="es-ES" b="1" i="0" dirty="0">
                <a:effectLst/>
                <a:latin typeface="Arial" panose="020B0604020202020204" pitchFamily="34" charset="0"/>
                <a:cs typeface="Arial" panose="020B0604020202020204" pitchFamily="34" charset="0"/>
              </a:rPr>
              <a:t>HTP</a:t>
            </a:r>
            <a:endParaRPr lang="es-ES" dirty="0"/>
          </a:p>
        </p:txBody>
      </p:sp>
      <p:sp>
        <p:nvSpPr>
          <p:cNvPr id="17" name="CuadroTexto 16">
            <a:extLst>
              <a:ext uri="{FF2B5EF4-FFF2-40B4-BE49-F238E27FC236}">
                <a16:creationId xmlns:a16="http://schemas.microsoft.com/office/drawing/2014/main" id="{ED748ED8-4DC8-A940-9F64-42C175905DED}"/>
              </a:ext>
            </a:extLst>
          </p:cNvPr>
          <p:cNvSpPr txBox="1"/>
          <p:nvPr/>
        </p:nvSpPr>
        <p:spPr>
          <a:xfrm>
            <a:off x="3851920" y="1642035"/>
            <a:ext cx="1073106" cy="369332"/>
          </a:xfrm>
          <a:prstGeom prst="rect">
            <a:avLst/>
          </a:prstGeom>
          <a:solidFill>
            <a:schemeClr val="bg1"/>
          </a:solidFill>
          <a:ln w="12700">
            <a:solidFill>
              <a:schemeClr val="bg1">
                <a:lumMod val="85000"/>
              </a:schemeClr>
            </a:solidFill>
          </a:ln>
          <a:effectLst>
            <a:outerShdw blurRad="50800" dist="38100" dir="2700000" algn="tl" rotWithShape="0">
              <a:prstClr val="black">
                <a:alpha val="40000"/>
              </a:prstClr>
            </a:outerShdw>
          </a:effectLst>
        </p:spPr>
        <p:txBody>
          <a:bodyPr wrap="square">
            <a:spAutoFit/>
          </a:bodyPr>
          <a:lstStyle/>
          <a:p>
            <a:pPr algn="ctr"/>
            <a:r>
              <a:rPr lang="es-ES" b="1" i="0" dirty="0">
                <a:effectLst/>
                <a:latin typeface="Arial" panose="020B0604020202020204" pitchFamily="34" charset="0"/>
                <a:cs typeface="Arial" panose="020B0604020202020204" pitchFamily="34" charset="0"/>
              </a:rPr>
              <a:t>47-90%</a:t>
            </a:r>
            <a:endParaRPr lang="es-ES" dirty="0">
              <a:latin typeface="Arial" panose="020B0604020202020204" pitchFamily="34" charset="0"/>
              <a:cs typeface="Arial" panose="020B0604020202020204" pitchFamily="34" charset="0"/>
            </a:endParaRPr>
          </a:p>
        </p:txBody>
      </p:sp>
      <p:sp>
        <p:nvSpPr>
          <p:cNvPr id="30" name="CuadroTexto 29">
            <a:extLst>
              <a:ext uri="{FF2B5EF4-FFF2-40B4-BE49-F238E27FC236}">
                <a16:creationId xmlns:a16="http://schemas.microsoft.com/office/drawing/2014/main" id="{F5BB1998-0E56-5548-94C7-DB43FFE8DC8F}"/>
              </a:ext>
            </a:extLst>
          </p:cNvPr>
          <p:cNvSpPr txBox="1"/>
          <p:nvPr/>
        </p:nvSpPr>
        <p:spPr>
          <a:xfrm>
            <a:off x="5849631" y="4732086"/>
            <a:ext cx="2671996" cy="246221"/>
          </a:xfrm>
          <a:prstGeom prst="rect">
            <a:avLst/>
          </a:prstGeom>
          <a:noFill/>
        </p:spPr>
        <p:txBody>
          <a:bodyPr wrap="square">
            <a:spAutoFit/>
          </a:bodyPr>
          <a:lstStyle/>
          <a:p>
            <a:pPr algn="r"/>
            <a:r>
              <a:rPr lang="es-ES" sz="1000" i="0" dirty="0">
                <a:solidFill>
                  <a:schemeClr val="bg1">
                    <a:lumMod val="65000"/>
                  </a:schemeClr>
                </a:solidFill>
                <a:effectLst/>
                <a:latin typeface="Arial" panose="020B0604020202020204" pitchFamily="34" charset="0"/>
                <a:cs typeface="Arial" panose="020B0604020202020204" pitchFamily="34" charset="0"/>
              </a:rPr>
              <a:t>Figura modificada de S120. </a:t>
            </a:r>
            <a:r>
              <a:rPr lang="es-ES" sz="1000" i="0" dirty="0" err="1">
                <a:solidFill>
                  <a:schemeClr val="bg1">
                    <a:lumMod val="65000"/>
                  </a:schemeClr>
                </a:solidFill>
                <a:effectLst/>
                <a:latin typeface="Arial" panose="020B0604020202020204" pitchFamily="34" charset="0"/>
                <a:cs typeface="Arial" panose="020B0604020202020204" pitchFamily="34" charset="0"/>
              </a:rPr>
              <a:t>Thorax</a:t>
            </a:r>
            <a:r>
              <a:rPr lang="es-ES" sz="1000" i="0" dirty="0">
                <a:solidFill>
                  <a:schemeClr val="bg1">
                    <a:lumMod val="65000"/>
                  </a:schemeClr>
                </a:solidFill>
                <a:effectLst/>
                <a:latin typeface="Arial" panose="020B0604020202020204" pitchFamily="34" charset="0"/>
                <a:cs typeface="Arial" panose="020B0604020202020204" pitchFamily="34" charset="0"/>
              </a:rPr>
              <a:t> 2014</a:t>
            </a:r>
            <a:endParaRPr lang="es-ES" sz="1000" dirty="0">
              <a:solidFill>
                <a:schemeClr val="bg1">
                  <a:lumMod val="65000"/>
                </a:schemeClr>
              </a:solidFill>
              <a:latin typeface="Arial" panose="020B0604020202020204" pitchFamily="34" charset="0"/>
              <a:cs typeface="Arial" panose="020B0604020202020204" pitchFamily="34" charset="0"/>
            </a:endParaRPr>
          </a:p>
        </p:txBody>
      </p:sp>
      <p:pic>
        <p:nvPicPr>
          <p:cNvPr id="31" name="Imagen 30">
            <a:extLst>
              <a:ext uri="{FF2B5EF4-FFF2-40B4-BE49-F238E27FC236}">
                <a16:creationId xmlns:a16="http://schemas.microsoft.com/office/drawing/2014/main" id="{B4EDCEFF-78E9-1142-8FD6-26110ADD9440}"/>
              </a:ext>
            </a:extLst>
          </p:cNvPr>
          <p:cNvPicPr>
            <a:picLocks noChangeAspect="1"/>
          </p:cNvPicPr>
          <p:nvPr/>
        </p:nvPicPr>
        <p:blipFill rotWithShape="1">
          <a:blip r:embed="rId7" cstate="email">
            <a:alphaModFix amt="53000"/>
            <a:extLst>
              <a:ext uri="{28A0092B-C50C-407E-A947-70E740481C1C}">
                <a14:useLocalDpi xmlns:a14="http://schemas.microsoft.com/office/drawing/2010/main"/>
              </a:ext>
            </a:extLst>
          </a:blip>
          <a:srcRect/>
          <a:stretch/>
        </p:blipFill>
        <p:spPr>
          <a:xfrm rot="20733798">
            <a:off x="4423875" y="4811554"/>
            <a:ext cx="266804" cy="333505"/>
          </a:xfrm>
          <a:prstGeom prst="rect">
            <a:avLst/>
          </a:prstGeom>
        </p:spPr>
      </p:pic>
      <p:sp>
        <p:nvSpPr>
          <p:cNvPr id="35" name="CuadroTexto 34">
            <a:extLst>
              <a:ext uri="{FF2B5EF4-FFF2-40B4-BE49-F238E27FC236}">
                <a16:creationId xmlns:a16="http://schemas.microsoft.com/office/drawing/2014/main" id="{EB063ED8-8381-494A-A05C-2BBB0257E0B7}"/>
              </a:ext>
            </a:extLst>
          </p:cNvPr>
          <p:cNvSpPr txBox="1"/>
          <p:nvPr/>
        </p:nvSpPr>
        <p:spPr>
          <a:xfrm>
            <a:off x="5004047" y="2594322"/>
            <a:ext cx="3428187" cy="830997"/>
          </a:xfrm>
          <a:prstGeom prst="rect">
            <a:avLst/>
          </a:prstGeom>
          <a:solidFill>
            <a:schemeClr val="bg1"/>
          </a:solidFill>
          <a:ln w="25400">
            <a:solidFill>
              <a:schemeClr val="accent6">
                <a:lumMod val="75000"/>
              </a:schemeClr>
            </a:solidFill>
          </a:ln>
          <a:effectLst>
            <a:outerShdw blurRad="50800" dist="38100" dir="2700000" algn="tl" rotWithShape="0">
              <a:prstClr val="black">
                <a:alpha val="40000"/>
              </a:prstClr>
            </a:outerShdw>
          </a:effectLst>
        </p:spPr>
        <p:txBody>
          <a:bodyPr wrap="square">
            <a:spAutoFit/>
          </a:bodyPr>
          <a:lstStyle/>
          <a:p>
            <a:pPr algn="ctr"/>
            <a:r>
              <a:rPr lang="es-ES" sz="1600" b="0" i="0" dirty="0">
                <a:effectLst/>
                <a:latin typeface="Arial" panose="020B0604020202020204" pitchFamily="34" charset="0"/>
                <a:cs typeface="Arial" panose="020B0604020202020204" pitchFamily="34" charset="0"/>
              </a:rPr>
              <a:t>La presencia de HTP en CPFE tiene peor pronóstico que </a:t>
            </a:r>
            <a:r>
              <a:rPr lang="es-ES" sz="1600" dirty="0">
                <a:latin typeface="Arial" panose="020B0604020202020204" pitchFamily="34" charset="0"/>
                <a:cs typeface="Arial" panose="020B0604020202020204" pitchFamily="34" charset="0"/>
              </a:rPr>
              <a:t>EPOC-HTP y EPID-HTP</a:t>
            </a:r>
            <a:r>
              <a:rPr lang="es-ES" sz="1600" b="0" i="0" dirty="0">
                <a:effectLst/>
                <a:latin typeface="Arial" panose="020B0604020202020204" pitchFamily="34" charset="0"/>
                <a:cs typeface="Arial" panose="020B0604020202020204" pitchFamily="34" charset="0"/>
              </a:rPr>
              <a:t>.</a:t>
            </a:r>
            <a:endParaRPr lang="es-ES" sz="1600" dirty="0">
              <a:latin typeface="Arial" panose="020B0604020202020204" pitchFamily="34" charset="0"/>
              <a:cs typeface="Arial" panose="020B0604020202020204" pitchFamily="34" charset="0"/>
            </a:endParaRPr>
          </a:p>
        </p:txBody>
      </p:sp>
      <p:sp>
        <p:nvSpPr>
          <p:cNvPr id="39" name="CuadroTexto 38">
            <a:extLst>
              <a:ext uri="{FF2B5EF4-FFF2-40B4-BE49-F238E27FC236}">
                <a16:creationId xmlns:a16="http://schemas.microsoft.com/office/drawing/2014/main" id="{750AC9E4-5B7A-C641-854B-DE2ECDE98370}"/>
              </a:ext>
            </a:extLst>
          </p:cNvPr>
          <p:cNvSpPr txBox="1"/>
          <p:nvPr/>
        </p:nvSpPr>
        <p:spPr>
          <a:xfrm>
            <a:off x="4728040" y="3561884"/>
            <a:ext cx="4032448" cy="1077218"/>
          </a:xfrm>
          <a:prstGeom prst="rect">
            <a:avLst/>
          </a:prstGeom>
          <a:solidFill>
            <a:schemeClr val="bg1"/>
          </a:solidFill>
          <a:ln w="25400">
            <a:solidFill>
              <a:schemeClr val="accent6">
                <a:lumMod val="75000"/>
              </a:schemeClr>
            </a:solidFill>
          </a:ln>
          <a:effectLst>
            <a:outerShdw blurRad="50800" dist="38100" dir="2700000" algn="tl" rotWithShape="0">
              <a:prstClr val="black">
                <a:alpha val="40000"/>
              </a:prstClr>
            </a:outerShdw>
          </a:effectLst>
        </p:spPr>
        <p:txBody>
          <a:bodyPr wrap="square">
            <a:spAutoFit/>
          </a:bodyPr>
          <a:lstStyle/>
          <a:p>
            <a:pPr algn="ctr"/>
            <a:r>
              <a:rPr lang="es-ES" sz="1600" b="0" i="0" dirty="0">
                <a:effectLst/>
                <a:latin typeface="Arial" panose="020B0604020202020204" pitchFamily="34" charset="0"/>
                <a:cs typeface="Arial" panose="020B0604020202020204" pitchFamily="34" charset="0"/>
              </a:rPr>
              <a:t>La presencia de HTP en CPFE se asocia a una </a:t>
            </a:r>
            <a:r>
              <a:rPr lang="es-ES" sz="1600" b="1" i="0" dirty="0">
                <a:effectLst/>
                <a:latin typeface="Arial" panose="020B0604020202020204" pitchFamily="34" charset="0"/>
                <a:cs typeface="Arial" panose="020B0604020202020204" pitchFamily="34" charset="0"/>
              </a:rPr>
              <a:t>supervivencia aprox. de 2 años</a:t>
            </a:r>
            <a:r>
              <a:rPr lang="es-ES" sz="1600" b="0" i="0" dirty="0">
                <a:effectLst/>
                <a:latin typeface="Arial" panose="020B0604020202020204" pitchFamily="34" charset="0"/>
                <a:cs typeface="Arial" panose="020B0604020202020204" pitchFamily="34" charset="0"/>
              </a:rPr>
              <a:t> y una </a:t>
            </a:r>
            <a:r>
              <a:rPr lang="es-ES" sz="1600" b="1" i="0" dirty="0">
                <a:effectLst/>
                <a:latin typeface="Arial" panose="020B0604020202020204" pitchFamily="34" charset="0"/>
                <a:cs typeface="Arial" panose="020B0604020202020204" pitchFamily="34" charset="0"/>
              </a:rPr>
              <a:t>mortalidad</a:t>
            </a:r>
            <a:r>
              <a:rPr lang="es-ES" sz="1600" b="0" i="0" dirty="0">
                <a:effectLst/>
                <a:latin typeface="Arial" panose="020B0604020202020204" pitchFamily="34" charset="0"/>
                <a:cs typeface="Arial" panose="020B0604020202020204" pitchFamily="34" charset="0"/>
              </a:rPr>
              <a:t> </a:t>
            </a:r>
            <a:r>
              <a:rPr lang="es-ES" sz="1600" b="1" i="0" dirty="0">
                <a:effectLst/>
                <a:latin typeface="Arial" panose="020B0604020202020204" pitchFamily="34" charset="0"/>
                <a:cs typeface="Arial" panose="020B0604020202020204" pitchFamily="34" charset="0"/>
              </a:rPr>
              <a:t>4-6 veces mayor</a:t>
            </a:r>
            <a:r>
              <a:rPr lang="es-ES" sz="1600" b="0" i="0" dirty="0">
                <a:effectLst/>
                <a:latin typeface="Arial" panose="020B0604020202020204" pitchFamily="34" charset="0"/>
                <a:cs typeface="Arial" panose="020B0604020202020204" pitchFamily="34" charset="0"/>
              </a:rPr>
              <a:t> que en CPFE sin HTTP. </a:t>
            </a:r>
            <a:endParaRPr lang="es-ES" sz="1600" dirty="0">
              <a:latin typeface="Arial" panose="020B0604020202020204" pitchFamily="34" charset="0"/>
              <a:cs typeface="Arial" panose="020B0604020202020204" pitchFamily="34" charset="0"/>
            </a:endParaRPr>
          </a:p>
        </p:txBody>
      </p:sp>
      <p:sp>
        <p:nvSpPr>
          <p:cNvPr id="41" name="CuadroTexto 40">
            <a:extLst>
              <a:ext uri="{FF2B5EF4-FFF2-40B4-BE49-F238E27FC236}">
                <a16:creationId xmlns:a16="http://schemas.microsoft.com/office/drawing/2014/main" id="{480D4D0F-DC97-E142-8D09-2026816947AD}"/>
              </a:ext>
            </a:extLst>
          </p:cNvPr>
          <p:cNvSpPr txBox="1"/>
          <p:nvPr/>
        </p:nvSpPr>
        <p:spPr>
          <a:xfrm>
            <a:off x="2979563" y="4906671"/>
            <a:ext cx="5561350" cy="246221"/>
          </a:xfrm>
          <a:prstGeom prst="rect">
            <a:avLst/>
          </a:prstGeom>
          <a:noFill/>
        </p:spPr>
        <p:txBody>
          <a:bodyPr wrap="square">
            <a:spAutoFit/>
          </a:bodyPr>
          <a:lstStyle/>
          <a:p>
            <a:pPr algn="r"/>
            <a:r>
              <a:rPr lang="es-ES" sz="1000" i="0" dirty="0" err="1">
                <a:solidFill>
                  <a:schemeClr val="bg1">
                    <a:lumMod val="65000"/>
                  </a:schemeClr>
                </a:solidFill>
                <a:effectLst/>
                <a:latin typeface="Arial" panose="020B0604020202020204" pitchFamily="34" charset="0"/>
                <a:cs typeface="Arial" panose="020B0604020202020204" pitchFamily="34" charset="0"/>
              </a:rPr>
              <a:t>Cottin</a:t>
            </a:r>
            <a:r>
              <a:rPr lang="es-ES" sz="1000" i="0" dirty="0">
                <a:solidFill>
                  <a:schemeClr val="bg1">
                    <a:lumMod val="65000"/>
                  </a:schemeClr>
                </a:solidFill>
                <a:effectLst/>
                <a:latin typeface="Arial" panose="020B0604020202020204" pitchFamily="34" charset="0"/>
                <a:cs typeface="Arial" panose="020B0604020202020204" pitchFamily="34" charset="0"/>
              </a:rPr>
              <a:t> V et al. </a:t>
            </a:r>
            <a:r>
              <a:rPr lang="es-ES" sz="1000" i="0" dirty="0" err="1">
                <a:solidFill>
                  <a:schemeClr val="bg1">
                    <a:lumMod val="65000"/>
                  </a:schemeClr>
                </a:solidFill>
                <a:effectLst/>
                <a:latin typeface="Arial" panose="020B0604020202020204" pitchFamily="34" charset="0"/>
                <a:cs typeface="Arial" panose="020B0604020202020204" pitchFamily="34" charset="0"/>
              </a:rPr>
              <a:t>Eur</a:t>
            </a:r>
            <a:r>
              <a:rPr lang="es-ES" sz="1000" i="0" dirty="0">
                <a:solidFill>
                  <a:schemeClr val="bg1">
                    <a:lumMod val="65000"/>
                  </a:schemeClr>
                </a:solidFill>
                <a:effectLst/>
                <a:latin typeface="Arial" panose="020B0604020202020204" pitchFamily="34" charset="0"/>
                <a:cs typeface="Arial" panose="020B0604020202020204" pitchFamily="34" charset="0"/>
              </a:rPr>
              <a:t> </a:t>
            </a:r>
            <a:r>
              <a:rPr lang="es-ES" sz="1000" i="0" dirty="0" err="1">
                <a:solidFill>
                  <a:schemeClr val="bg1">
                    <a:lumMod val="65000"/>
                  </a:schemeClr>
                </a:solidFill>
                <a:effectLst/>
                <a:latin typeface="Arial" panose="020B0604020202020204" pitchFamily="34" charset="0"/>
                <a:cs typeface="Arial" panose="020B0604020202020204" pitchFamily="34" charset="0"/>
              </a:rPr>
              <a:t>Respir</a:t>
            </a:r>
            <a:r>
              <a:rPr lang="es-ES" sz="1000" i="0" dirty="0">
                <a:solidFill>
                  <a:schemeClr val="bg1">
                    <a:lumMod val="65000"/>
                  </a:schemeClr>
                </a:solidFill>
                <a:effectLst/>
                <a:latin typeface="Arial" panose="020B0604020202020204" pitchFamily="34" charset="0"/>
                <a:cs typeface="Arial" panose="020B0604020202020204" pitchFamily="34" charset="0"/>
              </a:rPr>
              <a:t> J 2010; Ni H et al. BMC </a:t>
            </a:r>
            <a:r>
              <a:rPr lang="es-ES" sz="1000" i="0" dirty="0" err="1">
                <a:solidFill>
                  <a:schemeClr val="bg1">
                    <a:lumMod val="65000"/>
                  </a:schemeClr>
                </a:solidFill>
                <a:effectLst/>
                <a:latin typeface="Arial" panose="020B0604020202020204" pitchFamily="34" charset="0"/>
                <a:cs typeface="Arial" panose="020B0604020202020204" pitchFamily="34" charset="0"/>
              </a:rPr>
              <a:t>Pulm</a:t>
            </a:r>
            <a:r>
              <a:rPr lang="es-ES" sz="1000" i="0" dirty="0">
                <a:solidFill>
                  <a:schemeClr val="bg1">
                    <a:lumMod val="65000"/>
                  </a:schemeClr>
                </a:solidFill>
                <a:effectLst/>
                <a:latin typeface="Arial" panose="020B0604020202020204" pitchFamily="34" charset="0"/>
                <a:cs typeface="Arial" panose="020B0604020202020204" pitchFamily="34" charset="0"/>
              </a:rPr>
              <a:t> </a:t>
            </a:r>
            <a:r>
              <a:rPr lang="es-ES" sz="1000" i="0" dirty="0" err="1">
                <a:solidFill>
                  <a:schemeClr val="bg1">
                    <a:lumMod val="65000"/>
                  </a:schemeClr>
                </a:solidFill>
                <a:effectLst/>
                <a:latin typeface="Arial" panose="020B0604020202020204" pitchFamily="34" charset="0"/>
                <a:cs typeface="Arial" panose="020B0604020202020204" pitchFamily="34" charset="0"/>
              </a:rPr>
              <a:t>Med</a:t>
            </a:r>
            <a:r>
              <a:rPr lang="es-ES" sz="1000" i="0" dirty="0">
                <a:solidFill>
                  <a:schemeClr val="bg1">
                    <a:lumMod val="65000"/>
                  </a:schemeClr>
                </a:solidFill>
                <a:effectLst/>
                <a:latin typeface="Arial" panose="020B0604020202020204" pitchFamily="34" charset="0"/>
                <a:cs typeface="Arial" panose="020B0604020202020204" pitchFamily="34" charset="0"/>
              </a:rPr>
              <a:t> 2023</a:t>
            </a:r>
            <a:endParaRPr lang="es-ES"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9167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E89E7E4B-579E-A341-8554-56D357E9CECA}"/>
              </a:ext>
            </a:extLst>
          </p:cNvPr>
          <p:cNvGraphicFramePr>
            <a:graphicFrameLocks noGrp="1"/>
          </p:cNvGraphicFramePr>
          <p:nvPr>
            <p:extLst>
              <p:ext uri="{D42A27DB-BD31-4B8C-83A1-F6EECF244321}">
                <p14:modId xmlns:p14="http://schemas.microsoft.com/office/powerpoint/2010/main" val="3406783031"/>
              </p:ext>
            </p:extLst>
          </p:nvPr>
        </p:nvGraphicFramePr>
        <p:xfrm>
          <a:off x="491591" y="1497880"/>
          <a:ext cx="8343617" cy="2896714"/>
        </p:xfrm>
        <a:graphic>
          <a:graphicData uri="http://schemas.openxmlformats.org/drawingml/2006/table">
            <a:tbl>
              <a:tblPr>
                <a:tableStyleId>{2D5ABB26-0587-4C30-8999-92F81FD0307C}</a:tableStyleId>
              </a:tblPr>
              <a:tblGrid>
                <a:gridCol w="2123505">
                  <a:extLst>
                    <a:ext uri="{9D8B030D-6E8A-4147-A177-3AD203B41FA5}">
                      <a16:colId xmlns:a16="http://schemas.microsoft.com/office/drawing/2014/main" val="1978969405"/>
                    </a:ext>
                  </a:extLst>
                </a:gridCol>
                <a:gridCol w="1521897">
                  <a:extLst>
                    <a:ext uri="{9D8B030D-6E8A-4147-A177-3AD203B41FA5}">
                      <a16:colId xmlns:a16="http://schemas.microsoft.com/office/drawing/2014/main" val="3189093305"/>
                    </a:ext>
                  </a:extLst>
                </a:gridCol>
                <a:gridCol w="2882277">
                  <a:extLst>
                    <a:ext uri="{9D8B030D-6E8A-4147-A177-3AD203B41FA5}">
                      <a16:colId xmlns:a16="http://schemas.microsoft.com/office/drawing/2014/main" val="405133755"/>
                    </a:ext>
                  </a:extLst>
                </a:gridCol>
                <a:gridCol w="1815938">
                  <a:extLst>
                    <a:ext uri="{9D8B030D-6E8A-4147-A177-3AD203B41FA5}">
                      <a16:colId xmlns:a16="http://schemas.microsoft.com/office/drawing/2014/main" val="434856062"/>
                    </a:ext>
                  </a:extLst>
                </a:gridCol>
              </a:tblGrid>
              <a:tr h="607943">
                <a:tc>
                  <a:txBody>
                    <a:bodyPr/>
                    <a:lstStyle/>
                    <a:p>
                      <a:pPr algn="l">
                        <a:lnSpc>
                          <a:spcPct val="100000"/>
                        </a:lnSpc>
                      </a:pPr>
                      <a:r>
                        <a:rPr lang="es-ES" sz="1400" b="1">
                          <a:effectLst/>
                          <a:latin typeface="Arial" panose="020B0604020202020204" pitchFamily="34" charset="0"/>
                          <a:cs typeface="Arial" panose="020B0604020202020204" pitchFamily="34" charset="0"/>
                        </a:rPr>
                        <a:t>EPID fibrosantes (IPF, PF-ILD)</a:t>
                      </a:r>
                      <a:endParaRPr lang="es-ES" sz="140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b="0" i="0" kern="1200" dirty="0">
                          <a:solidFill>
                            <a:schemeClr val="tx1"/>
                          </a:solidFill>
                          <a:effectLst/>
                          <a:latin typeface="Arial" panose="020B0604020202020204" pitchFamily="34" charset="0"/>
                          <a:ea typeface="+mn-ea"/>
                          <a:cs typeface="Arial" panose="020B0604020202020204" pitchFamily="34" charset="0"/>
                        </a:rPr>
                        <a:t>≈1,4–1,6 </a:t>
                      </a:r>
                      <a:endParaRPr lang="es-ES" sz="120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l">
                        <a:lnSpc>
                          <a:spcPct val="100000"/>
                        </a:lnSpc>
                      </a:pPr>
                      <a:r>
                        <a:rPr lang="es-ES" sz="1200" dirty="0">
                          <a:effectLst/>
                          <a:latin typeface="Arial" panose="020B0604020202020204" pitchFamily="34" charset="0"/>
                          <a:cs typeface="Arial" panose="020B0604020202020204" pitchFamily="34" charset="0"/>
                        </a:rPr>
                        <a:t>- Predictor HTTP y mortalidad</a:t>
                      </a:r>
                      <a:br>
                        <a:rPr lang="es-ES" sz="1200" dirty="0">
                          <a:effectLst/>
                          <a:latin typeface="Arial" panose="020B0604020202020204" pitchFamily="34" charset="0"/>
                          <a:cs typeface="Arial" panose="020B0604020202020204" pitchFamily="34" charset="0"/>
                        </a:rPr>
                      </a:br>
                      <a:r>
                        <a:rPr lang="es-ES" sz="1200" dirty="0">
                          <a:effectLst/>
                          <a:latin typeface="Arial" panose="020B0604020202020204" pitchFamily="34" charset="0"/>
                          <a:cs typeface="Arial" panose="020B0604020202020204" pitchFamily="34" charset="0"/>
                        </a:rPr>
                        <a:t>- Independiente de severidad FVC/DLCO</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dirty="0" err="1">
                          <a:effectLst/>
                          <a:latin typeface="Arial" panose="020B0604020202020204" pitchFamily="34" charset="0"/>
                          <a:cs typeface="Arial" panose="020B0604020202020204" pitchFamily="34" charset="0"/>
                        </a:rPr>
                        <a:t>Zisman</a:t>
                      </a:r>
                      <a:r>
                        <a:rPr lang="es-ES" sz="1200" dirty="0">
                          <a:effectLst/>
                          <a:latin typeface="Arial" panose="020B0604020202020204" pitchFamily="34" charset="0"/>
                          <a:cs typeface="Arial" panose="020B0604020202020204" pitchFamily="34" charset="0"/>
                        </a:rPr>
                        <a:t> 2007, </a:t>
                      </a:r>
                      <a:r>
                        <a:rPr lang="es-ES" sz="1200" dirty="0" err="1">
                          <a:effectLst/>
                          <a:latin typeface="Arial" panose="020B0604020202020204" pitchFamily="34" charset="0"/>
                          <a:cs typeface="Arial" panose="020B0604020202020204" pitchFamily="34" charset="0"/>
                        </a:rPr>
                        <a:t>Sobiecka</a:t>
                      </a:r>
                      <a:r>
                        <a:rPr lang="es-ES" sz="1200" dirty="0">
                          <a:effectLst/>
                          <a:latin typeface="Arial" panose="020B0604020202020204" pitchFamily="34" charset="0"/>
                          <a:cs typeface="Arial" panose="020B0604020202020204" pitchFamily="34" charset="0"/>
                        </a:rPr>
                        <a:t> 2020, </a:t>
                      </a:r>
                      <a:r>
                        <a:rPr lang="es-ES" sz="1200" dirty="0" err="1">
                          <a:effectLst/>
                          <a:latin typeface="Arial" panose="020B0604020202020204" pitchFamily="34" charset="0"/>
                          <a:cs typeface="Arial" panose="020B0604020202020204" pitchFamily="34" charset="0"/>
                        </a:rPr>
                        <a:t>Waxman</a:t>
                      </a:r>
                      <a:r>
                        <a:rPr lang="es-ES" sz="1200" dirty="0">
                          <a:effectLst/>
                          <a:latin typeface="Arial" panose="020B0604020202020204" pitchFamily="34" charset="0"/>
                          <a:cs typeface="Arial" panose="020B0604020202020204" pitchFamily="34" charset="0"/>
                        </a:rPr>
                        <a:t> 2020</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931867863"/>
                  </a:ext>
                </a:extLst>
              </a:tr>
              <a:tr h="799172">
                <a:tc>
                  <a:txBody>
                    <a:bodyPr/>
                    <a:lstStyle/>
                    <a:p>
                      <a:pPr algn="l">
                        <a:lnSpc>
                          <a:spcPct val="100000"/>
                        </a:lnSpc>
                      </a:pPr>
                      <a:r>
                        <a:rPr lang="es-ES" sz="1400" b="1" dirty="0">
                          <a:effectLst/>
                          <a:latin typeface="Arial" panose="020B0604020202020204" pitchFamily="34" charset="0"/>
                          <a:cs typeface="Arial" panose="020B0604020202020204" pitchFamily="34" charset="0"/>
                        </a:rPr>
                        <a:t>EPID-ES</a:t>
                      </a:r>
                      <a:endParaRPr lang="es-ES" sz="140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b="0" i="0" kern="1200" dirty="0">
                          <a:solidFill>
                            <a:schemeClr val="tx1"/>
                          </a:solidFill>
                          <a:effectLst/>
                          <a:latin typeface="Arial" panose="020B0604020202020204" pitchFamily="34" charset="0"/>
                          <a:ea typeface="+mn-ea"/>
                          <a:cs typeface="Arial" panose="020B0604020202020204" pitchFamily="34" charset="0"/>
                        </a:rPr>
                        <a:t>≈1,4–1,6</a:t>
                      </a:r>
                      <a:endParaRPr lang="es-ES" sz="1200" b="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l">
                        <a:lnSpc>
                          <a:spcPct val="100000"/>
                        </a:lnSpc>
                      </a:pPr>
                      <a:r>
                        <a:rPr lang="es-ES" sz="1200" b="0" dirty="0">
                          <a:effectLst/>
                          <a:latin typeface="Arial" panose="020B0604020202020204" pitchFamily="34" charset="0"/>
                          <a:cs typeface="Arial" panose="020B0604020202020204" pitchFamily="34" charset="0"/>
                        </a:rPr>
                        <a:t>- Cribado HTP recomendado (guías DETECT)</a:t>
                      </a:r>
                      <a:br>
                        <a:rPr lang="es-ES" sz="1200" b="0" dirty="0">
                          <a:effectLst/>
                          <a:latin typeface="Arial" panose="020B0604020202020204" pitchFamily="34" charset="0"/>
                          <a:cs typeface="Arial" panose="020B0604020202020204" pitchFamily="34" charset="0"/>
                        </a:rPr>
                      </a:br>
                      <a:r>
                        <a:rPr lang="es-ES" sz="1200" b="0" dirty="0">
                          <a:effectLst/>
                          <a:latin typeface="Arial" panose="020B0604020202020204" pitchFamily="34" charset="0"/>
                          <a:cs typeface="Arial" panose="020B0604020202020204" pitchFamily="34" charset="0"/>
                        </a:rPr>
                        <a:t>- Combina con ecocardiografía</a:t>
                      </a:r>
                      <a:br>
                        <a:rPr lang="es-ES" sz="1200" b="0" dirty="0">
                          <a:effectLst/>
                          <a:latin typeface="Arial" panose="020B0604020202020204" pitchFamily="34" charset="0"/>
                          <a:cs typeface="Arial" panose="020B0604020202020204" pitchFamily="34" charset="0"/>
                        </a:rPr>
                      </a:br>
                      <a:r>
                        <a:rPr lang="es-ES" sz="1200" b="0" dirty="0">
                          <a:effectLst/>
                          <a:latin typeface="Arial" panose="020B0604020202020204" pitchFamily="34" charset="0"/>
                          <a:cs typeface="Arial" panose="020B0604020202020204" pitchFamily="34" charset="0"/>
                        </a:rPr>
                        <a:t>- VPP 45-60%</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a:effectLst/>
                          <a:latin typeface="Arial" panose="020B0604020202020204" pitchFamily="34" charset="0"/>
                          <a:cs typeface="Arial" panose="020B0604020202020204" pitchFamily="34" charset="0"/>
                        </a:rPr>
                        <a:t>Steen 2005, Smith 2025</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381263571"/>
                  </a:ext>
                </a:extLst>
              </a:tr>
              <a:tr h="607943">
                <a:tc>
                  <a:txBody>
                    <a:bodyPr/>
                    <a:lstStyle/>
                    <a:p>
                      <a:pPr algn="l">
                        <a:lnSpc>
                          <a:spcPct val="100000"/>
                        </a:lnSpc>
                      </a:pPr>
                      <a:r>
                        <a:rPr lang="es-ES" sz="1400" b="1" dirty="0">
                          <a:effectLst/>
                          <a:latin typeface="Arial" panose="020B0604020202020204" pitchFamily="34" charset="0"/>
                          <a:cs typeface="Arial" panose="020B0604020202020204" pitchFamily="34" charset="0"/>
                        </a:rPr>
                        <a:t>EPOC</a:t>
                      </a:r>
                      <a:endParaRPr lang="es-ES" sz="140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b="0" i="0" kern="1200" dirty="0">
                          <a:solidFill>
                            <a:schemeClr val="tx1"/>
                          </a:solidFill>
                          <a:effectLst/>
                          <a:latin typeface="Arial" panose="020B0604020202020204" pitchFamily="34" charset="0"/>
                          <a:ea typeface="+mn-ea"/>
                          <a:cs typeface="Arial" panose="020B0604020202020204" pitchFamily="34" charset="0"/>
                        </a:rPr>
                        <a:t>FVC/DLCO alto (umbral dependiente de unidades)</a:t>
                      </a:r>
                      <a:endParaRPr lang="es-ES" sz="1200" b="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l">
                        <a:lnSpc>
                          <a:spcPct val="100000"/>
                        </a:lnSpc>
                      </a:pPr>
                      <a:r>
                        <a:rPr lang="es-ES" sz="1200" dirty="0">
                          <a:effectLst/>
                          <a:latin typeface="Arial" panose="020B0604020202020204" pitchFamily="34" charset="0"/>
                          <a:cs typeface="Arial" panose="020B0604020202020204" pitchFamily="34" charset="0"/>
                        </a:rPr>
                        <a:t>- Predice HTP y mortalidad 5 años (HR 2,4)</a:t>
                      </a:r>
                      <a:br>
                        <a:rPr lang="es-ES" sz="1200" dirty="0">
                          <a:effectLst/>
                          <a:latin typeface="Arial" panose="020B0604020202020204" pitchFamily="34" charset="0"/>
                          <a:cs typeface="Arial" panose="020B0604020202020204" pitchFamily="34" charset="0"/>
                        </a:rPr>
                      </a:br>
                      <a:r>
                        <a:rPr lang="es-ES" sz="1200" dirty="0">
                          <a:effectLst/>
                          <a:latin typeface="Arial" panose="020B0604020202020204" pitchFamily="34" charset="0"/>
                          <a:cs typeface="Arial" panose="020B0604020202020204" pitchFamily="34" charset="0"/>
                        </a:rPr>
                        <a:t>- Añade </a:t>
                      </a:r>
                      <a:r>
                        <a:rPr lang="es-ES" sz="1200" dirty="0" err="1">
                          <a:effectLst/>
                          <a:latin typeface="Arial" panose="020B0604020202020204" pitchFamily="34" charset="0"/>
                          <a:cs typeface="Arial" panose="020B0604020202020204" pitchFamily="34" charset="0"/>
                        </a:rPr>
                        <a:t>info</a:t>
                      </a:r>
                      <a:r>
                        <a:rPr lang="es-ES" sz="1200" dirty="0">
                          <a:effectLst/>
                          <a:latin typeface="Arial" panose="020B0604020202020204" pitchFamily="34" charset="0"/>
                          <a:cs typeface="Arial" panose="020B0604020202020204" pitchFamily="34" charset="0"/>
                        </a:rPr>
                        <a:t> </a:t>
                      </a:r>
                      <a:r>
                        <a:rPr lang="es-ES" sz="1200" dirty="0" err="1">
                          <a:effectLst/>
                          <a:latin typeface="Arial" panose="020B0604020202020204" pitchFamily="34" charset="0"/>
                          <a:cs typeface="Arial" panose="020B0604020202020204" pitchFamily="34" charset="0"/>
                        </a:rPr>
                        <a:t>pronóstica</a:t>
                      </a:r>
                      <a:r>
                        <a:rPr lang="es-ES" sz="1200" dirty="0">
                          <a:effectLst/>
                          <a:latin typeface="Arial" panose="020B0604020202020204" pitchFamily="34" charset="0"/>
                          <a:cs typeface="Arial" panose="020B0604020202020204" pitchFamily="34" charset="0"/>
                        </a:rPr>
                        <a:t> a FEV₁</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dirty="0">
                          <a:effectLst/>
                          <a:latin typeface="Arial" panose="020B0604020202020204" pitchFamily="34" charset="0"/>
                          <a:cs typeface="Arial" panose="020B0604020202020204" pitchFamily="34" charset="0"/>
                        </a:rPr>
                        <a:t>Andersen 2023, </a:t>
                      </a:r>
                      <a:r>
                        <a:rPr lang="es-ES" sz="1200" dirty="0" err="1">
                          <a:effectLst/>
                          <a:latin typeface="Arial" panose="020B0604020202020204" pitchFamily="34" charset="0"/>
                          <a:cs typeface="Arial" panose="020B0604020202020204" pitchFamily="34" charset="0"/>
                        </a:rPr>
                        <a:t>Liu</a:t>
                      </a:r>
                      <a:r>
                        <a:rPr lang="es-ES" sz="1200" dirty="0">
                          <a:effectLst/>
                          <a:latin typeface="Arial" panose="020B0604020202020204" pitchFamily="34" charset="0"/>
                          <a:cs typeface="Arial" panose="020B0604020202020204" pitchFamily="34" charset="0"/>
                        </a:rPr>
                        <a:t> 2025</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857486499"/>
                  </a:ext>
                </a:extLst>
              </a:tr>
              <a:tr h="448250">
                <a:tc>
                  <a:txBody>
                    <a:bodyPr/>
                    <a:lstStyle/>
                    <a:p>
                      <a:pPr algn="l">
                        <a:lnSpc>
                          <a:spcPct val="100000"/>
                        </a:lnSpc>
                      </a:pPr>
                      <a:r>
                        <a:rPr lang="es-ES" sz="1400" b="0" dirty="0">
                          <a:effectLst/>
                          <a:latin typeface="Arial" panose="020B0604020202020204" pitchFamily="34" charset="0"/>
                          <a:cs typeface="Arial" panose="020B0604020202020204" pitchFamily="34" charset="0"/>
                        </a:rPr>
                        <a:t>ETC (LES, AR, EMTC, SAS, DM, SS, </a:t>
                      </a:r>
                      <a:r>
                        <a:rPr lang="es-ES" sz="1400" b="0" dirty="0" err="1">
                          <a:effectLst/>
                          <a:latin typeface="Arial" panose="020B0604020202020204" pitchFamily="34" charset="0"/>
                          <a:cs typeface="Arial" panose="020B0604020202020204" pitchFamily="34" charset="0"/>
                        </a:rPr>
                        <a:t>SSc</a:t>
                      </a:r>
                      <a:r>
                        <a:rPr lang="es-ES" sz="1400" b="0" dirty="0">
                          <a:effectLst/>
                          <a:latin typeface="Arial" panose="020B0604020202020204" pitchFamily="34" charset="0"/>
                          <a:cs typeface="Arial" panose="020B0604020202020204" pitchFamily="34" charset="0"/>
                        </a:rPr>
                        <a:t>)</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b="0" i="0" kern="1200" dirty="0">
                          <a:solidFill>
                            <a:schemeClr val="tx1"/>
                          </a:solidFill>
                          <a:effectLst/>
                          <a:latin typeface="Arial" panose="020B0604020202020204" pitchFamily="34" charset="0"/>
                          <a:ea typeface="+mn-ea"/>
                          <a:cs typeface="Arial" panose="020B0604020202020204" pitchFamily="34" charset="0"/>
                        </a:rPr>
                        <a:t>≈1,3–1,5 en algunas series</a:t>
                      </a:r>
                      <a:endParaRPr lang="es-ES" sz="120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l">
                        <a:lnSpc>
                          <a:spcPct val="100000"/>
                        </a:lnSpc>
                      </a:pPr>
                      <a:r>
                        <a:rPr lang="es-ES" sz="1200">
                          <a:effectLst/>
                          <a:latin typeface="Arial" panose="020B0604020202020204" pitchFamily="34" charset="0"/>
                          <a:cs typeface="Arial" panose="020B0604020202020204" pitchFamily="34" charset="0"/>
                        </a:rPr>
                        <a:t>- Detección HTP</a:t>
                      </a:r>
                      <a:br>
                        <a:rPr lang="es-ES" sz="1200">
                          <a:effectLst/>
                          <a:latin typeface="Arial" panose="020B0604020202020204" pitchFamily="34" charset="0"/>
                          <a:cs typeface="Arial" panose="020B0604020202020204" pitchFamily="34" charset="0"/>
                        </a:rPr>
                      </a:br>
                      <a:r>
                        <a:rPr lang="es-ES" sz="1200">
                          <a:effectLst/>
                          <a:latin typeface="Arial" panose="020B0604020202020204" pitchFamily="34" charset="0"/>
                          <a:cs typeface="Arial" panose="020B0604020202020204" pitchFamily="34" charset="0"/>
                        </a:rPr>
                        <a:t>- Estratificación riesgo</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dirty="0">
                          <a:effectLst/>
                          <a:latin typeface="Arial" panose="020B0604020202020204" pitchFamily="34" charset="0"/>
                          <a:cs typeface="Arial" panose="020B0604020202020204" pitchFamily="34" charset="0"/>
                        </a:rPr>
                        <a:t>Zhang 2024</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86470601"/>
                  </a:ext>
                </a:extLst>
              </a:tr>
              <a:tr h="416714">
                <a:tc>
                  <a:txBody>
                    <a:bodyPr/>
                    <a:lstStyle/>
                    <a:p>
                      <a:pPr algn="l">
                        <a:lnSpc>
                          <a:spcPct val="100000"/>
                        </a:lnSpc>
                      </a:pPr>
                      <a:r>
                        <a:rPr lang="es-ES" sz="1400" b="1" dirty="0">
                          <a:effectLst/>
                          <a:latin typeface="Arial" panose="020B0604020202020204" pitchFamily="34" charset="0"/>
                          <a:cs typeface="Arial" panose="020B0604020202020204" pitchFamily="34" charset="0"/>
                        </a:rPr>
                        <a:t>SCFPE</a:t>
                      </a:r>
                      <a:endParaRPr lang="es-ES" sz="1400" dirty="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b="1">
                          <a:effectLst/>
                          <a:latin typeface="Arial" panose="020B0604020202020204" pitchFamily="34" charset="0"/>
                          <a:cs typeface="Arial" panose="020B0604020202020204" pitchFamily="34" charset="0"/>
                        </a:rPr>
                        <a:t>???</a:t>
                      </a:r>
                      <a:endParaRPr lang="es-ES" sz="1200">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l">
                        <a:lnSpc>
                          <a:spcPct val="100000"/>
                        </a:lnSpc>
                      </a:pPr>
                      <a:r>
                        <a:rPr lang="es-ES" sz="1200" b="1" dirty="0">
                          <a:effectLst/>
                          <a:latin typeface="Arial" panose="020B0604020202020204" pitchFamily="34" charset="0"/>
                          <a:cs typeface="Arial" panose="020B0604020202020204" pitchFamily="34" charset="0"/>
                        </a:rPr>
                        <a:t>Interpretación compleja: </a:t>
                      </a:r>
                      <a:r>
                        <a:rPr lang="es-ES" sz="1200" dirty="0">
                          <a:effectLst/>
                          <a:latin typeface="Arial" panose="020B0604020202020204" pitchFamily="34" charset="0"/>
                          <a:cs typeface="Arial" panose="020B0604020202020204" pitchFamily="34" charset="0"/>
                        </a:rPr>
                        <a:t>FVC "falsamente preservada”. </a:t>
                      </a: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200" b="1" dirty="0">
                          <a:solidFill>
                            <a:srgbClr val="FF0000"/>
                          </a:solidFill>
                          <a:effectLst/>
                          <a:latin typeface="Arial" panose="020B0604020202020204" pitchFamily="34" charset="0"/>
                          <a:cs typeface="Arial" panose="020B0604020202020204" pitchFamily="34" charset="0"/>
                        </a:rPr>
                        <a:t>Laguna de conocimiento</a:t>
                      </a:r>
                      <a:endParaRPr lang="es-ES" sz="1200" dirty="0">
                        <a:solidFill>
                          <a:srgbClr val="FF0000"/>
                        </a:solidFill>
                        <a:effectLst/>
                        <a:latin typeface="Arial" panose="020B0604020202020204" pitchFamily="34" charset="0"/>
                        <a:cs typeface="Arial" panose="020B0604020202020204" pitchFamily="34" charset="0"/>
                      </a:endParaRPr>
                    </a:p>
                  </a:txBody>
                  <a:tcPr marL="19111" marR="19111" marT="19111" marB="1911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229110241"/>
                  </a:ext>
                </a:extLst>
              </a:tr>
            </a:tbl>
          </a:graphicData>
        </a:graphic>
      </p:graphicFrame>
      <p:sp>
        <p:nvSpPr>
          <p:cNvPr id="3" name="CuadroTexto 2">
            <a:extLst>
              <a:ext uri="{FF2B5EF4-FFF2-40B4-BE49-F238E27FC236}">
                <a16:creationId xmlns:a16="http://schemas.microsoft.com/office/drawing/2014/main" id="{F431DF90-7EA4-4047-B3D6-15101F872ED0}"/>
              </a:ext>
            </a:extLst>
          </p:cNvPr>
          <p:cNvSpPr txBox="1"/>
          <p:nvPr/>
        </p:nvSpPr>
        <p:spPr>
          <a:xfrm>
            <a:off x="1260000" y="211617"/>
            <a:ext cx="2978701"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INTRODUCCIÓN</a:t>
            </a:r>
          </a:p>
        </p:txBody>
      </p:sp>
      <p:sp>
        <p:nvSpPr>
          <p:cNvPr id="4" name="Rectángulo redondeado 3">
            <a:extLst>
              <a:ext uri="{FF2B5EF4-FFF2-40B4-BE49-F238E27FC236}">
                <a16:creationId xmlns:a16="http://schemas.microsoft.com/office/drawing/2014/main" id="{67A59468-E913-8649-9345-71A94C6F7AAF}"/>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 name="Imagen 4">
            <a:extLst>
              <a:ext uri="{FF2B5EF4-FFF2-40B4-BE49-F238E27FC236}">
                <a16:creationId xmlns:a16="http://schemas.microsoft.com/office/drawing/2014/main" id="{C5F5D15F-ED04-5D49-ACEC-972BA7F66A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6" name="Conector recto 5">
            <a:extLst>
              <a:ext uri="{FF2B5EF4-FFF2-40B4-BE49-F238E27FC236}">
                <a16:creationId xmlns:a16="http://schemas.microsoft.com/office/drawing/2014/main" id="{3BECA733-A29B-3A4E-8488-A6DA775ACB53}"/>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67237524-EC30-9647-BDC9-3760A10D3923}"/>
              </a:ext>
            </a:extLst>
          </p:cNvPr>
          <p:cNvSpPr txBox="1"/>
          <p:nvPr/>
        </p:nvSpPr>
        <p:spPr>
          <a:xfrm>
            <a:off x="491592" y="1087501"/>
            <a:ext cx="8472896" cy="369332"/>
          </a:xfrm>
          <a:prstGeom prst="rect">
            <a:avLst/>
          </a:prstGeom>
          <a:noFill/>
        </p:spPr>
        <p:txBody>
          <a:bodyPr wrap="square">
            <a:spAutoFit/>
          </a:bodyPr>
          <a:lstStyle/>
          <a:p>
            <a:pPr algn="l"/>
            <a:r>
              <a:rPr lang="es-ES" b="1" dirty="0">
                <a:solidFill>
                  <a:schemeClr val="accent6">
                    <a:lumMod val="75000"/>
                  </a:schemeClr>
                </a:solidFill>
                <a:latin typeface="Arial" panose="020B0604020202020204" pitchFamily="34" charset="0"/>
                <a:cs typeface="Arial" panose="020B0604020202020204" pitchFamily="34" charset="0"/>
              </a:rPr>
              <a:t>4</a:t>
            </a:r>
            <a:r>
              <a:rPr lang="es-ES" b="1" i="0" dirty="0">
                <a:solidFill>
                  <a:schemeClr val="accent6">
                    <a:lumMod val="75000"/>
                  </a:schemeClr>
                </a:solidFill>
                <a:effectLst/>
                <a:latin typeface="Arial" panose="020B0604020202020204" pitchFamily="34" charset="0"/>
                <a:cs typeface="Arial" panose="020B0604020202020204" pitchFamily="34" charset="0"/>
              </a:rPr>
              <a:t>. FVC/DLCO: Marcador de Riesgo Vascular en múltiples patologías.</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3484B30D-1E0F-BE46-A148-518339C5D8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4655" y="-10812"/>
            <a:ext cx="1941431" cy="1294287"/>
          </a:xfrm>
          <a:prstGeom prst="rect">
            <a:avLst/>
          </a:prstGeom>
        </p:spPr>
      </p:pic>
      <p:sp>
        <p:nvSpPr>
          <p:cNvPr id="9" name="CuadroTexto 8">
            <a:extLst>
              <a:ext uri="{FF2B5EF4-FFF2-40B4-BE49-F238E27FC236}">
                <a16:creationId xmlns:a16="http://schemas.microsoft.com/office/drawing/2014/main" id="{88BF76EF-5466-3C4C-93B4-62068016DA4B}"/>
              </a:ext>
            </a:extLst>
          </p:cNvPr>
          <p:cNvSpPr txBox="1"/>
          <p:nvPr/>
        </p:nvSpPr>
        <p:spPr>
          <a:xfrm>
            <a:off x="386361" y="4421585"/>
            <a:ext cx="8550466" cy="584775"/>
          </a:xfrm>
          <a:prstGeom prst="rect">
            <a:avLst/>
          </a:prstGeom>
          <a:solidFill>
            <a:schemeClr val="bg1"/>
          </a:solidFill>
          <a:ln>
            <a:solidFill>
              <a:schemeClr val="accent6">
                <a:lumMod val="75000"/>
              </a:schemeClr>
            </a:solidFill>
          </a:ln>
          <a:effectLst>
            <a:outerShdw blurRad="50800" dist="38100" dir="2700000" algn="tl" rotWithShape="0">
              <a:prstClr val="black">
                <a:alpha val="40000"/>
              </a:prstClr>
            </a:outerShdw>
          </a:effectLst>
        </p:spPr>
        <p:txBody>
          <a:bodyPr wrap="square">
            <a:spAutoFit/>
          </a:bodyPr>
          <a:lstStyle/>
          <a:p>
            <a:pPr algn="ctr"/>
            <a:r>
              <a:rPr lang="es-ES" sz="1600" i="0" dirty="0">
                <a:effectLst/>
                <a:latin typeface="Arial" panose="020B0604020202020204" pitchFamily="34" charset="0"/>
                <a:cs typeface="Arial" panose="020B0604020202020204" pitchFamily="34" charset="0"/>
              </a:rPr>
              <a:t>La declaración de consenso 2022: </a:t>
            </a:r>
            <a:r>
              <a:rPr lang="es-ES" sz="1600" dirty="0">
                <a:latin typeface="Arial" panose="020B0604020202020204" pitchFamily="34" charset="0"/>
                <a:cs typeface="Arial" panose="020B0604020202020204" pitchFamily="34" charset="0"/>
              </a:rPr>
              <a:t>En SCFPE no existe aún un punto de corte validado de FVC/DLCO; es un objetivo prioritario para futuras cohortes específicas.</a:t>
            </a:r>
          </a:p>
        </p:txBody>
      </p:sp>
    </p:spTree>
    <p:extLst>
      <p:ext uri="{BB962C8B-B14F-4D97-AF65-F5344CB8AC3E}">
        <p14:creationId xmlns:p14="http://schemas.microsoft.com/office/powerpoint/2010/main" val="326579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DBD3E88A-8BEA-4448-874C-BC89A6C6A200}"/>
              </a:ext>
            </a:extLst>
          </p:cNvPr>
          <p:cNvSpPr txBox="1"/>
          <p:nvPr/>
        </p:nvSpPr>
        <p:spPr>
          <a:xfrm>
            <a:off x="1260000" y="211617"/>
            <a:ext cx="2097049"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HIPÓTESIS</a:t>
            </a:r>
          </a:p>
        </p:txBody>
      </p:sp>
      <p:sp>
        <p:nvSpPr>
          <p:cNvPr id="7" name="Rectángulo redondeado 6">
            <a:extLst>
              <a:ext uri="{FF2B5EF4-FFF2-40B4-BE49-F238E27FC236}">
                <a16:creationId xmlns:a16="http://schemas.microsoft.com/office/drawing/2014/main" id="{325BAB80-4EA0-0E41-8ADD-29FF2E62B6A8}"/>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B25A6895-DE2F-3047-B46F-27BE1196D4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9" name="Conector recto 8">
            <a:extLst>
              <a:ext uri="{FF2B5EF4-FFF2-40B4-BE49-F238E27FC236}">
                <a16:creationId xmlns:a16="http://schemas.microsoft.com/office/drawing/2014/main" id="{E6A6A65F-731F-314E-ADC2-51D2413148D9}"/>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89EB6D49-E160-AF4E-B49E-168CDD4C5481}"/>
              </a:ext>
            </a:extLst>
          </p:cNvPr>
          <p:cNvSpPr txBox="1"/>
          <p:nvPr/>
        </p:nvSpPr>
        <p:spPr>
          <a:xfrm>
            <a:off x="895812" y="3438135"/>
            <a:ext cx="7603238" cy="1200329"/>
          </a:xfrm>
          <a:prstGeom prst="rect">
            <a:avLst/>
          </a:prstGeom>
          <a:solidFill>
            <a:schemeClr val="bg1"/>
          </a:solidFill>
          <a:ln>
            <a:solidFill>
              <a:schemeClr val="accent6">
                <a:lumMod val="75000"/>
              </a:schemeClr>
            </a:solidFill>
          </a:ln>
          <a:effectLst>
            <a:outerShdw blurRad="50800" dist="38100" dir="2700000" algn="tl" rotWithShape="0">
              <a:prstClr val="black">
                <a:alpha val="40000"/>
              </a:prstClr>
            </a:outerShdw>
          </a:effectLst>
        </p:spPr>
        <p:txBody>
          <a:bodyPr wrap="square">
            <a:spAutoFit/>
          </a:bodyPr>
          <a:lstStyle/>
          <a:p>
            <a:pPr algn="ctr"/>
            <a:r>
              <a:rPr lang="es-ES" b="1" dirty="0">
                <a:effectLst/>
                <a:latin typeface="Arial" panose="020B0604020202020204" pitchFamily="34" charset="0"/>
                <a:cs typeface="Arial" panose="020B0604020202020204" pitchFamily="34" charset="0"/>
              </a:rPr>
              <a:t>A pesar de la preservación relativa de la FVC en SCFPE, un cociente FVC/DLCO elevado reflejará la pérdida desproporcionada de lecho capilar pulmonar y se asociará con la presencia de hipertensión pulmonar </a:t>
            </a:r>
            <a:r>
              <a:rPr lang="es-ES" b="1" dirty="0" err="1">
                <a:effectLst/>
                <a:latin typeface="Arial" panose="020B0604020202020204" pitchFamily="34" charset="0"/>
                <a:cs typeface="Arial" panose="020B0604020202020204" pitchFamily="34" charset="0"/>
              </a:rPr>
              <a:t>precapilar</a:t>
            </a:r>
            <a:endParaRPr lang="es-ES" dirty="0">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C25E276D-699A-9840-9DDB-D0034BC546C6}"/>
              </a:ext>
            </a:extLst>
          </p:cNvPr>
          <p:cNvSpPr txBox="1"/>
          <p:nvPr/>
        </p:nvSpPr>
        <p:spPr>
          <a:xfrm>
            <a:off x="3537653" y="1686753"/>
            <a:ext cx="2068693" cy="369332"/>
          </a:xfrm>
          <a:prstGeom prst="rect">
            <a:avLst/>
          </a:prstGeom>
          <a:solidFill>
            <a:schemeClr val="accent2">
              <a:lumMod val="20000"/>
              <a:lumOff val="80000"/>
            </a:schemeClr>
          </a:solidFill>
          <a:ln w="25400">
            <a:solidFill>
              <a:srgbClr val="C00000"/>
            </a:solidFill>
          </a:ln>
        </p:spPr>
        <p:txBody>
          <a:bodyPr wrap="square">
            <a:spAutoFit/>
          </a:bodyPr>
          <a:lstStyle/>
          <a:p>
            <a:pPr algn="ctr"/>
            <a:r>
              <a:rPr lang="es-ES" b="1" i="0" dirty="0">
                <a:effectLst/>
                <a:latin typeface="Arial" panose="020B0604020202020204" pitchFamily="34" charset="0"/>
                <a:cs typeface="Arial" panose="020B0604020202020204" pitchFamily="34" charset="0"/>
              </a:rPr>
              <a:t>FVC/DLCO ↑↑</a:t>
            </a:r>
            <a:endParaRPr lang="es-ES" b="1" dirty="0">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4510993E-EC7D-234A-8943-3E41918EBF1B}"/>
              </a:ext>
            </a:extLst>
          </p:cNvPr>
          <p:cNvSpPr txBox="1"/>
          <p:nvPr/>
        </p:nvSpPr>
        <p:spPr>
          <a:xfrm>
            <a:off x="6122405" y="2571853"/>
            <a:ext cx="1789769" cy="707886"/>
          </a:xfrm>
          <a:prstGeom prst="rect">
            <a:avLst/>
          </a:prstGeom>
          <a:noFill/>
        </p:spPr>
        <p:txBody>
          <a:bodyPr wrap="square" rtlCol="0">
            <a:spAutoFit/>
          </a:bodyPr>
          <a:lstStyle/>
          <a:p>
            <a:pPr algn="ctr"/>
            <a:r>
              <a:rPr lang="es-ES" sz="2000" b="1" dirty="0">
                <a:solidFill>
                  <a:srgbClr val="C00000"/>
                </a:solidFill>
                <a:latin typeface="Arial" panose="020B0604020202020204" pitchFamily="34" charset="0"/>
                <a:cs typeface="Arial" panose="020B0604020202020204" pitchFamily="34" charset="0"/>
              </a:rPr>
              <a:t>Hipertensión pulmonar</a:t>
            </a:r>
          </a:p>
        </p:txBody>
      </p:sp>
      <p:sp>
        <p:nvSpPr>
          <p:cNvPr id="15" name="Flecha derecha 14">
            <a:extLst>
              <a:ext uri="{FF2B5EF4-FFF2-40B4-BE49-F238E27FC236}">
                <a16:creationId xmlns:a16="http://schemas.microsoft.com/office/drawing/2014/main" id="{7414BD10-F951-0B4D-8674-9D131B830272}"/>
              </a:ext>
            </a:extLst>
          </p:cNvPr>
          <p:cNvSpPr/>
          <p:nvPr/>
        </p:nvSpPr>
        <p:spPr>
          <a:xfrm>
            <a:off x="5598338" y="1758465"/>
            <a:ext cx="758117" cy="234309"/>
          </a:xfrm>
          <a:prstGeom prst="rightArrow">
            <a:avLst/>
          </a:prstGeom>
          <a:solidFill>
            <a:schemeClr val="accent2">
              <a:lumMod val="40000"/>
              <a:lumOff val="6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E85BBF52-E0BD-CD48-AE61-BB14613377E1}"/>
              </a:ext>
            </a:extLst>
          </p:cNvPr>
          <p:cNvSpPr txBox="1"/>
          <p:nvPr/>
        </p:nvSpPr>
        <p:spPr>
          <a:xfrm>
            <a:off x="1520359" y="2363360"/>
            <a:ext cx="381353" cy="523220"/>
          </a:xfrm>
          <a:prstGeom prst="rect">
            <a:avLst/>
          </a:prstGeom>
          <a:noFill/>
        </p:spPr>
        <p:txBody>
          <a:bodyPr wrap="square" rtlCol="0">
            <a:spAutoFit/>
          </a:bodyPr>
          <a:lstStyle/>
          <a:p>
            <a:r>
              <a:rPr lang="es-ES" sz="2800" b="1" dirty="0">
                <a:solidFill>
                  <a:srgbClr val="C00000"/>
                </a:solidFill>
                <a:latin typeface="Arial" panose="020B0604020202020204" pitchFamily="34" charset="0"/>
                <a:cs typeface="Arial" panose="020B0604020202020204" pitchFamily="34" charset="0"/>
              </a:rPr>
              <a:t>+</a:t>
            </a:r>
          </a:p>
        </p:txBody>
      </p:sp>
      <p:pic>
        <p:nvPicPr>
          <p:cNvPr id="17" name="Imagen 16">
            <a:extLst>
              <a:ext uri="{FF2B5EF4-FFF2-40B4-BE49-F238E27FC236}">
                <a16:creationId xmlns:a16="http://schemas.microsoft.com/office/drawing/2014/main" id="{7BB60202-B246-F247-81D2-E2CEDD0E031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28406" y="982004"/>
            <a:ext cx="1377769" cy="1724548"/>
          </a:xfrm>
          <a:prstGeom prst="rect">
            <a:avLst/>
          </a:prstGeom>
        </p:spPr>
      </p:pic>
      <p:pic>
        <p:nvPicPr>
          <p:cNvPr id="18" name="Imagen 17">
            <a:extLst>
              <a:ext uri="{FF2B5EF4-FFF2-40B4-BE49-F238E27FC236}">
                <a16:creationId xmlns:a16="http://schemas.microsoft.com/office/drawing/2014/main" id="{B7BAF5B8-4D1E-574B-9E63-A8FD6C6ABCE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5935" y="965063"/>
            <a:ext cx="1395519" cy="1483388"/>
          </a:xfrm>
          <a:prstGeom prst="rect">
            <a:avLst/>
          </a:prstGeom>
        </p:spPr>
      </p:pic>
      <p:pic>
        <p:nvPicPr>
          <p:cNvPr id="19" name="Imagen 18">
            <a:extLst>
              <a:ext uri="{FF2B5EF4-FFF2-40B4-BE49-F238E27FC236}">
                <a16:creationId xmlns:a16="http://schemas.microsoft.com/office/drawing/2014/main" id="{5C8AF130-0696-4B43-B309-F405949428C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01712" y="2160755"/>
            <a:ext cx="1395518" cy="929227"/>
          </a:xfrm>
          <a:prstGeom prst="rect">
            <a:avLst/>
          </a:prstGeom>
        </p:spPr>
      </p:pic>
      <p:sp>
        <p:nvSpPr>
          <p:cNvPr id="21" name="CuadroTexto 20">
            <a:extLst>
              <a:ext uri="{FF2B5EF4-FFF2-40B4-BE49-F238E27FC236}">
                <a16:creationId xmlns:a16="http://schemas.microsoft.com/office/drawing/2014/main" id="{D01480C9-D3CF-634D-BA86-49BFCCE25DE2}"/>
              </a:ext>
            </a:extLst>
          </p:cNvPr>
          <p:cNvSpPr txBox="1"/>
          <p:nvPr/>
        </p:nvSpPr>
        <p:spPr>
          <a:xfrm>
            <a:off x="1812907" y="2859179"/>
            <a:ext cx="1432284" cy="369332"/>
          </a:xfrm>
          <a:prstGeom prst="rect">
            <a:avLst/>
          </a:prstGeom>
          <a:solidFill>
            <a:schemeClr val="bg1"/>
          </a:solidFill>
          <a:effectLst>
            <a:glow rad="61466">
              <a:schemeClr val="bg1">
                <a:alpha val="40000"/>
              </a:schemeClr>
            </a:glow>
            <a:softEdge rad="63500"/>
          </a:effectLst>
        </p:spPr>
        <p:txBody>
          <a:bodyPr wrap="square" rtlCol="0">
            <a:spAutoFit/>
          </a:bodyPr>
          <a:lstStyle/>
          <a:p>
            <a:pPr algn="ctr"/>
            <a:r>
              <a:rPr lang="es-ES" b="1" dirty="0">
                <a:solidFill>
                  <a:srgbClr val="FF0000"/>
                </a:solidFill>
                <a:latin typeface="Arial" panose="020B0604020202020204" pitchFamily="34" charset="0"/>
                <a:ea typeface="Tahoma" panose="020B0604030504040204" pitchFamily="34" charset="0"/>
                <a:cs typeface="Arial" panose="020B0604020202020204" pitchFamily="34" charset="0"/>
              </a:rPr>
              <a:t> </a:t>
            </a:r>
            <a:r>
              <a:rPr lang="es-ES" b="1" dirty="0">
                <a:solidFill>
                  <a:srgbClr val="FF0000"/>
                </a:solidFill>
                <a:latin typeface="Arial" panose="020B0604020202020204" pitchFamily="34" charset="0"/>
                <a:cs typeface="Arial" panose="020B0604020202020204" pitchFamily="34" charset="0"/>
              </a:rPr>
              <a:t>↓↓ </a:t>
            </a:r>
            <a:r>
              <a:rPr lang="es-ES" b="1" dirty="0">
                <a:solidFill>
                  <a:srgbClr val="FF0000"/>
                </a:solidFill>
                <a:latin typeface="Arial" panose="020B0604020202020204" pitchFamily="34" charset="0"/>
                <a:ea typeface="Tahoma" panose="020B0604030504040204" pitchFamily="34" charset="0"/>
                <a:cs typeface="Arial" panose="020B0604020202020204" pitchFamily="34" charset="0"/>
              </a:rPr>
              <a:t>DLCO</a:t>
            </a:r>
          </a:p>
        </p:txBody>
      </p:sp>
      <p:pic>
        <p:nvPicPr>
          <p:cNvPr id="22" name="Imagen 21">
            <a:extLst>
              <a:ext uri="{FF2B5EF4-FFF2-40B4-BE49-F238E27FC236}">
                <a16:creationId xmlns:a16="http://schemas.microsoft.com/office/drawing/2014/main" id="{5E1C60DB-0E4E-1D44-905E-BE686F0543A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1948" y="2160755"/>
            <a:ext cx="1416777" cy="944518"/>
          </a:xfrm>
          <a:prstGeom prst="rect">
            <a:avLst/>
          </a:prstGeom>
        </p:spPr>
      </p:pic>
      <p:sp>
        <p:nvSpPr>
          <p:cNvPr id="28" name="CuadroTexto 27">
            <a:extLst>
              <a:ext uri="{FF2B5EF4-FFF2-40B4-BE49-F238E27FC236}">
                <a16:creationId xmlns:a16="http://schemas.microsoft.com/office/drawing/2014/main" id="{37F6F069-B403-664E-8D1F-1D4D2ACB7718}"/>
              </a:ext>
            </a:extLst>
          </p:cNvPr>
          <p:cNvSpPr txBox="1"/>
          <p:nvPr/>
        </p:nvSpPr>
        <p:spPr>
          <a:xfrm>
            <a:off x="294918" y="2897705"/>
            <a:ext cx="1090700" cy="369332"/>
          </a:xfrm>
          <a:prstGeom prst="rect">
            <a:avLst/>
          </a:prstGeom>
          <a:noFill/>
        </p:spPr>
        <p:txBody>
          <a:bodyPr wrap="square">
            <a:spAutoFit/>
          </a:bodyPr>
          <a:lstStyle/>
          <a:p>
            <a:pPr algn="ctr"/>
            <a:r>
              <a:rPr lang="es-ES" b="1" dirty="0">
                <a:solidFill>
                  <a:srgbClr val="00B050"/>
                </a:solidFill>
                <a:latin typeface="Arial" panose="020B0604020202020204" pitchFamily="34" charset="0"/>
                <a:cs typeface="Arial" panose="020B0604020202020204" pitchFamily="34" charset="0"/>
              </a:rPr>
              <a:t> ↔️ FVC</a:t>
            </a:r>
          </a:p>
        </p:txBody>
      </p:sp>
      <p:sp>
        <p:nvSpPr>
          <p:cNvPr id="29" name="Flecha derecha 28">
            <a:extLst>
              <a:ext uri="{FF2B5EF4-FFF2-40B4-BE49-F238E27FC236}">
                <a16:creationId xmlns:a16="http://schemas.microsoft.com/office/drawing/2014/main" id="{B6AD9E47-3BD5-164D-BD25-EC304194E0B4}"/>
              </a:ext>
            </a:extLst>
          </p:cNvPr>
          <p:cNvSpPr/>
          <p:nvPr/>
        </p:nvSpPr>
        <p:spPr>
          <a:xfrm>
            <a:off x="2694002" y="1758465"/>
            <a:ext cx="758117" cy="234309"/>
          </a:xfrm>
          <a:prstGeom prst="rightArrow">
            <a:avLst/>
          </a:prstGeom>
          <a:solidFill>
            <a:schemeClr val="accent2">
              <a:lumMod val="40000"/>
              <a:lumOff val="60000"/>
            </a:schemeClr>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7154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p:bldP spid="15"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6F266CC6-D527-ED41-B2BA-9596D6D2AA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9815" y="-2"/>
            <a:ext cx="1728194" cy="2592291"/>
          </a:xfrm>
          <a:prstGeom prst="rect">
            <a:avLst/>
          </a:prstGeom>
        </p:spPr>
      </p:pic>
      <p:sp>
        <p:nvSpPr>
          <p:cNvPr id="6" name="CuadroTexto 5">
            <a:extLst>
              <a:ext uri="{FF2B5EF4-FFF2-40B4-BE49-F238E27FC236}">
                <a16:creationId xmlns:a16="http://schemas.microsoft.com/office/drawing/2014/main" id="{DBD3E88A-8BEA-4448-874C-BC89A6C6A200}"/>
              </a:ext>
            </a:extLst>
          </p:cNvPr>
          <p:cNvSpPr txBox="1"/>
          <p:nvPr/>
        </p:nvSpPr>
        <p:spPr>
          <a:xfrm>
            <a:off x="1260000" y="211617"/>
            <a:ext cx="2238113"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OBJETIVOS</a:t>
            </a:r>
          </a:p>
        </p:txBody>
      </p:sp>
      <p:sp>
        <p:nvSpPr>
          <p:cNvPr id="7" name="Rectángulo redondeado 6">
            <a:extLst>
              <a:ext uri="{FF2B5EF4-FFF2-40B4-BE49-F238E27FC236}">
                <a16:creationId xmlns:a16="http://schemas.microsoft.com/office/drawing/2014/main" id="{325BAB80-4EA0-0E41-8ADD-29FF2E62B6A8}"/>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B25A6895-DE2F-3047-B46F-27BE1196D4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9" name="Conector recto 8">
            <a:extLst>
              <a:ext uri="{FF2B5EF4-FFF2-40B4-BE49-F238E27FC236}">
                <a16:creationId xmlns:a16="http://schemas.microsoft.com/office/drawing/2014/main" id="{E6A6A65F-731F-314E-ADC2-51D2413148D9}"/>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6899E228-24E7-F14A-BAF6-BDEB6ACA3261}"/>
              </a:ext>
            </a:extLst>
          </p:cNvPr>
          <p:cNvSpPr txBox="1"/>
          <p:nvPr/>
        </p:nvSpPr>
        <p:spPr>
          <a:xfrm>
            <a:off x="631929" y="1012535"/>
            <a:ext cx="2661676" cy="369332"/>
          </a:xfrm>
          <a:prstGeom prst="rect">
            <a:avLst/>
          </a:prstGeom>
          <a:noFill/>
        </p:spPr>
        <p:txBody>
          <a:bodyPr wrap="square">
            <a:spAutoFit/>
          </a:bodyPr>
          <a:lstStyle/>
          <a:p>
            <a:pPr algn="l"/>
            <a:r>
              <a:rPr lang="es-ES" b="1" i="0" dirty="0">
                <a:solidFill>
                  <a:schemeClr val="accent6">
                    <a:lumMod val="75000"/>
                  </a:schemeClr>
                </a:solidFill>
                <a:effectLst/>
                <a:latin typeface="Arial" panose="020B0604020202020204" pitchFamily="34" charset="0"/>
                <a:cs typeface="Arial" panose="020B0604020202020204" pitchFamily="34" charset="0"/>
              </a:rPr>
              <a:t>Objetivo principal:</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A9F36A16-7915-A341-A62A-885532C1FBBC}"/>
              </a:ext>
            </a:extLst>
          </p:cNvPr>
          <p:cNvSpPr txBox="1"/>
          <p:nvPr/>
        </p:nvSpPr>
        <p:spPr>
          <a:xfrm>
            <a:off x="631929" y="3437583"/>
            <a:ext cx="3003967" cy="369332"/>
          </a:xfrm>
          <a:prstGeom prst="rect">
            <a:avLst/>
          </a:prstGeom>
          <a:noFill/>
        </p:spPr>
        <p:txBody>
          <a:bodyPr wrap="square">
            <a:spAutoFit/>
          </a:bodyPr>
          <a:lstStyle/>
          <a:p>
            <a:pPr algn="l"/>
            <a:r>
              <a:rPr lang="es-ES" b="1" i="0" dirty="0">
                <a:solidFill>
                  <a:schemeClr val="accent6">
                    <a:lumMod val="75000"/>
                  </a:schemeClr>
                </a:solidFill>
                <a:effectLst/>
                <a:latin typeface="Arial" panose="020B0604020202020204" pitchFamily="34" charset="0"/>
                <a:cs typeface="Arial" panose="020B0604020202020204" pitchFamily="34" charset="0"/>
              </a:rPr>
              <a:t>Objetivos secundarios:</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16B7CC88-237D-C34C-8BA4-2EF0C49BA53D}"/>
              </a:ext>
            </a:extLst>
          </p:cNvPr>
          <p:cNvSpPr txBox="1"/>
          <p:nvPr/>
        </p:nvSpPr>
        <p:spPr>
          <a:xfrm>
            <a:off x="1054730" y="1495634"/>
            <a:ext cx="7045662" cy="1754326"/>
          </a:xfrm>
          <a:prstGeom prst="rect">
            <a:avLst/>
          </a:prstGeom>
          <a:solidFill>
            <a:schemeClr val="bg1"/>
          </a:solidFill>
          <a:ln w="19050">
            <a:solidFill>
              <a:schemeClr val="accent6">
                <a:lumMod val="75000"/>
              </a:schemeClr>
            </a:solidFill>
          </a:ln>
          <a:effectLst>
            <a:outerShdw blurRad="50800" dist="38100" dir="2700000" algn="tl" rotWithShape="0">
              <a:prstClr val="black">
                <a:alpha val="40000"/>
              </a:prstClr>
            </a:outerShdw>
          </a:effectLst>
        </p:spPr>
        <p:txBody>
          <a:bodyPr wrap="square">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A</a:t>
            </a:r>
            <a:r>
              <a:rPr lang="es-ES" sz="1800" dirty="0">
                <a:effectLst/>
                <a:latin typeface="Arial" panose="020B0604020202020204" pitchFamily="34" charset="0"/>
                <a:cs typeface="Arial" panose="020B0604020202020204" pitchFamily="34" charset="0"/>
              </a:rPr>
              <a:t>nalizar las diferencias clínicas, funcionales y morfológicas entre el SCFPE y la fibrosis pulmonar sin enfisema. </a:t>
            </a:r>
          </a:p>
          <a:p>
            <a:pPr algn="just"/>
            <a:endParaRPr lang="es-ES" sz="1800" dirty="0">
              <a:effectLst/>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ES" b="0" i="0" dirty="0">
                <a:effectLst/>
                <a:latin typeface="Arial" panose="020B0604020202020204" pitchFamily="34" charset="0"/>
                <a:cs typeface="Arial" panose="020B0604020202020204" pitchFamily="34" charset="0"/>
              </a:rPr>
              <a:t>Evaluar la </a:t>
            </a:r>
            <a:r>
              <a:rPr lang="es-ES" i="0" dirty="0">
                <a:effectLst/>
                <a:latin typeface="Arial" panose="020B0604020202020204" pitchFamily="34" charset="0"/>
                <a:cs typeface="Arial" panose="020B0604020202020204" pitchFamily="34" charset="0"/>
              </a:rPr>
              <a:t>asociación entre el </a:t>
            </a:r>
            <a:r>
              <a:rPr lang="es-ES" b="1" i="0" dirty="0">
                <a:effectLst/>
                <a:latin typeface="Arial" panose="020B0604020202020204" pitchFamily="34" charset="0"/>
                <a:cs typeface="Arial" panose="020B0604020202020204" pitchFamily="34" charset="0"/>
              </a:rPr>
              <a:t>cociente FVC/DLCO y </a:t>
            </a:r>
            <a:r>
              <a:rPr lang="es-ES" i="0" dirty="0">
                <a:effectLst/>
                <a:latin typeface="Arial" panose="020B0604020202020204" pitchFamily="34" charset="0"/>
                <a:cs typeface="Arial" panose="020B0604020202020204" pitchFamily="34" charset="0"/>
              </a:rPr>
              <a:t>la presencia de </a:t>
            </a:r>
            <a:r>
              <a:rPr lang="es-ES" b="1" i="0" dirty="0">
                <a:effectLst/>
                <a:latin typeface="Arial" panose="020B0604020202020204" pitchFamily="34" charset="0"/>
                <a:cs typeface="Arial" panose="020B0604020202020204" pitchFamily="34" charset="0"/>
              </a:rPr>
              <a:t>HTP </a:t>
            </a:r>
            <a:r>
              <a:rPr lang="es-ES" b="1" i="0" dirty="0" err="1">
                <a:effectLst/>
                <a:latin typeface="Arial" panose="020B0604020202020204" pitchFamily="34" charset="0"/>
                <a:cs typeface="Arial" panose="020B0604020202020204" pitchFamily="34" charset="0"/>
              </a:rPr>
              <a:t>precapilar</a:t>
            </a:r>
            <a:r>
              <a:rPr lang="es-ES" b="0" i="0" dirty="0">
                <a:effectLst/>
                <a:latin typeface="Arial" panose="020B0604020202020204" pitchFamily="34" charset="0"/>
                <a:cs typeface="Arial" panose="020B0604020202020204" pitchFamily="34" charset="0"/>
              </a:rPr>
              <a:t> en una cohorte de pacientes con SCFPE.</a:t>
            </a:r>
          </a:p>
        </p:txBody>
      </p:sp>
      <p:sp>
        <p:nvSpPr>
          <p:cNvPr id="13" name="CuadroTexto 12">
            <a:extLst>
              <a:ext uri="{FF2B5EF4-FFF2-40B4-BE49-F238E27FC236}">
                <a16:creationId xmlns:a16="http://schemas.microsoft.com/office/drawing/2014/main" id="{5D44A62A-168C-5443-BFCD-55BF75B6E0FF}"/>
              </a:ext>
            </a:extLst>
          </p:cNvPr>
          <p:cNvSpPr txBox="1"/>
          <p:nvPr/>
        </p:nvSpPr>
        <p:spPr>
          <a:xfrm>
            <a:off x="1049169" y="3972252"/>
            <a:ext cx="7045662" cy="646331"/>
          </a:xfrm>
          <a:prstGeom prst="rect">
            <a:avLst/>
          </a:prstGeom>
          <a:solidFill>
            <a:schemeClr val="bg1"/>
          </a:solidFill>
          <a:ln w="19050">
            <a:solidFill>
              <a:schemeClr val="accent6">
                <a:lumMod val="75000"/>
              </a:schemeClr>
            </a:solidFill>
          </a:ln>
          <a:effectLst>
            <a:outerShdw blurRad="50800" dist="38100" dir="2700000" algn="tl" rotWithShape="0">
              <a:prstClr val="black">
                <a:alpha val="40000"/>
              </a:prstClr>
            </a:outerShdw>
          </a:effectLst>
        </p:spPr>
        <p:txBody>
          <a:bodyPr wrap="square">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A</a:t>
            </a:r>
            <a:r>
              <a:rPr lang="es-ES" sz="1800" dirty="0">
                <a:effectLst/>
                <a:latin typeface="Arial" panose="020B0604020202020204" pitchFamily="34" charset="0"/>
                <a:cs typeface="Arial" panose="020B0604020202020204" pitchFamily="34" charset="0"/>
              </a:rPr>
              <a:t>nalizar </a:t>
            </a:r>
            <a:r>
              <a:rPr lang="es-ES" b="0" i="0" dirty="0">
                <a:effectLst/>
                <a:latin typeface="Arial" panose="020B0604020202020204" pitchFamily="34" charset="0"/>
                <a:cs typeface="Arial" panose="020B0604020202020204" pitchFamily="34" charset="0"/>
              </a:rPr>
              <a:t>otros marcadores como </a:t>
            </a:r>
            <a:r>
              <a:rPr lang="es-ES" dirty="0">
                <a:latin typeface="Arial" panose="020B0604020202020204" pitchFamily="34" charset="0"/>
                <a:cs typeface="Arial" panose="020B0604020202020204" pitchFamily="34" charset="0"/>
              </a:rPr>
              <a:t>Índice de </a:t>
            </a:r>
            <a:r>
              <a:rPr lang="es-ES" dirty="0" err="1">
                <a:latin typeface="Arial" panose="020B0604020202020204" pitchFamily="34" charset="0"/>
                <a:cs typeface="Arial" panose="020B0604020202020204" pitchFamily="34" charset="0"/>
              </a:rPr>
              <a:t>Charlosn</a:t>
            </a:r>
            <a:r>
              <a:rPr lang="es-ES" dirty="0">
                <a:latin typeface="Arial" panose="020B0604020202020204" pitchFamily="34" charset="0"/>
                <a:cs typeface="Arial" panose="020B0604020202020204" pitchFamily="34" charset="0"/>
              </a:rPr>
              <a:t>, grado de disnea (</a:t>
            </a:r>
            <a:r>
              <a:rPr lang="es-ES" dirty="0" err="1">
                <a:latin typeface="Arial" panose="020B0604020202020204" pitchFamily="34" charset="0"/>
                <a:cs typeface="Arial" panose="020B0604020202020204" pitchFamily="34" charset="0"/>
              </a:rPr>
              <a:t>mMRC</a:t>
            </a:r>
            <a:r>
              <a:rPr lang="es-ES" dirty="0">
                <a:latin typeface="Arial" panose="020B0604020202020204" pitchFamily="34" charset="0"/>
                <a:cs typeface="Arial" panose="020B0604020202020204" pitchFamily="34" charset="0"/>
              </a:rPr>
              <a:t>), valores séricos de </a:t>
            </a:r>
            <a:r>
              <a:rPr lang="es-ES" b="0" i="0" dirty="0">
                <a:effectLst/>
                <a:latin typeface="Arial" panose="020B0604020202020204" pitchFamily="34" charset="0"/>
                <a:cs typeface="Arial" panose="020B0604020202020204" pitchFamily="34" charset="0"/>
              </a:rPr>
              <a:t>NT-</a:t>
            </a:r>
            <a:r>
              <a:rPr lang="es-ES" b="0" i="0" dirty="0" err="1">
                <a:effectLst/>
                <a:latin typeface="Arial" panose="020B0604020202020204" pitchFamily="34" charset="0"/>
                <a:cs typeface="Arial" panose="020B0604020202020204" pitchFamily="34" charset="0"/>
              </a:rPr>
              <a:t>proBNP</a:t>
            </a:r>
            <a:r>
              <a:rPr lang="es-ES" dirty="0">
                <a:latin typeface="Arial" panose="020B0604020202020204" pitchFamily="34" charset="0"/>
                <a:cs typeface="Arial" panose="020B0604020202020204" pitchFamily="34" charset="0"/>
              </a:rPr>
              <a:t> y </a:t>
            </a:r>
            <a:r>
              <a:rPr lang="es-ES" b="0" i="0" dirty="0">
                <a:effectLst/>
                <a:latin typeface="Arial" panose="020B0604020202020204" pitchFamily="34" charset="0"/>
                <a:cs typeface="Arial" panose="020B0604020202020204" pitchFamily="34" charset="0"/>
              </a:rPr>
              <a:t>TM6M. </a:t>
            </a:r>
          </a:p>
        </p:txBody>
      </p:sp>
    </p:spTree>
    <p:extLst>
      <p:ext uri="{BB962C8B-B14F-4D97-AF65-F5344CB8AC3E}">
        <p14:creationId xmlns:p14="http://schemas.microsoft.com/office/powerpoint/2010/main" val="2347534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ector recto 8">
            <a:extLst>
              <a:ext uri="{FF2B5EF4-FFF2-40B4-BE49-F238E27FC236}">
                <a16:creationId xmlns:a16="http://schemas.microsoft.com/office/drawing/2014/main" id="{B686E9DB-5AAE-F844-918F-6CDE352B1DEB}"/>
              </a:ext>
            </a:extLst>
          </p:cNvPr>
          <p:cNvCxnSpPr>
            <a:cxnSpLocks/>
          </p:cNvCxnSpPr>
          <p:nvPr/>
        </p:nvCxnSpPr>
        <p:spPr>
          <a:xfrm flipH="1" flipV="1">
            <a:off x="4571998" y="2211711"/>
            <a:ext cx="1" cy="216023"/>
          </a:xfrm>
          <a:prstGeom prst="line">
            <a:avLst/>
          </a:prstGeom>
          <a:ln w="2222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3" name="Rectángulo redondeado 52">
            <a:extLst>
              <a:ext uri="{FF2B5EF4-FFF2-40B4-BE49-F238E27FC236}">
                <a16:creationId xmlns:a16="http://schemas.microsoft.com/office/drawing/2014/main" id="{8722C8F3-3DD7-454C-A182-5FBC6B6B309D}"/>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0" name="Rectángulo 39">
            <a:extLst>
              <a:ext uri="{FF2B5EF4-FFF2-40B4-BE49-F238E27FC236}">
                <a16:creationId xmlns:a16="http://schemas.microsoft.com/office/drawing/2014/main" id="{6110C578-F17E-5D4B-ADBE-EE09BF0654D2}"/>
              </a:ext>
            </a:extLst>
          </p:cNvPr>
          <p:cNvSpPr/>
          <p:nvPr/>
        </p:nvSpPr>
        <p:spPr>
          <a:xfrm>
            <a:off x="664248" y="3643157"/>
            <a:ext cx="7786876" cy="1283303"/>
          </a:xfrm>
          <a:prstGeom prst="rect">
            <a:avLst/>
          </a:prstGeom>
          <a:solidFill>
            <a:schemeClr val="bg1"/>
          </a:solidFill>
          <a:ln w="22225">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9" name="Conector recto 18">
            <a:extLst>
              <a:ext uri="{FF2B5EF4-FFF2-40B4-BE49-F238E27FC236}">
                <a16:creationId xmlns:a16="http://schemas.microsoft.com/office/drawing/2014/main" id="{59871C12-4FB3-CF47-ABD3-C37576585022}"/>
              </a:ext>
            </a:extLst>
          </p:cNvPr>
          <p:cNvCxnSpPr>
            <a:cxnSpLocks/>
          </p:cNvCxnSpPr>
          <p:nvPr/>
        </p:nvCxnSpPr>
        <p:spPr>
          <a:xfrm flipH="1" flipV="1">
            <a:off x="1547663" y="3130484"/>
            <a:ext cx="2" cy="216024"/>
          </a:xfrm>
          <a:prstGeom prst="line">
            <a:avLst/>
          </a:prstGeom>
          <a:ln w="2222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E57AC7E1-9BD6-E744-8BE7-A04B1E70EF9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27263" y="912102"/>
            <a:ext cx="2489473" cy="1318772"/>
          </a:xfrm>
          <a:prstGeom prst="rect">
            <a:avLst/>
          </a:prstGeom>
        </p:spPr>
      </p:pic>
      <p:cxnSp>
        <p:nvCxnSpPr>
          <p:cNvPr id="8" name="Conector recto 7">
            <a:extLst>
              <a:ext uri="{FF2B5EF4-FFF2-40B4-BE49-F238E27FC236}">
                <a16:creationId xmlns:a16="http://schemas.microsoft.com/office/drawing/2014/main" id="{63088632-05F7-C74B-9421-B75B77E1AE88}"/>
              </a:ext>
            </a:extLst>
          </p:cNvPr>
          <p:cNvCxnSpPr/>
          <p:nvPr/>
        </p:nvCxnSpPr>
        <p:spPr>
          <a:xfrm>
            <a:off x="1547663" y="2427734"/>
            <a:ext cx="6048672" cy="0"/>
          </a:xfrm>
          <a:prstGeom prst="line">
            <a:avLst/>
          </a:prstGeom>
          <a:ln w="2222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0AB39D83-4F5C-9140-BE85-DA1BDD66D761}"/>
              </a:ext>
            </a:extLst>
          </p:cNvPr>
          <p:cNvCxnSpPr>
            <a:cxnSpLocks/>
          </p:cNvCxnSpPr>
          <p:nvPr/>
        </p:nvCxnSpPr>
        <p:spPr>
          <a:xfrm>
            <a:off x="1547663" y="2427734"/>
            <a:ext cx="0" cy="144016"/>
          </a:xfrm>
          <a:prstGeom prst="straightConnector1">
            <a:avLst/>
          </a:prstGeom>
          <a:ln w="22225">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37FBF1BB-8953-DF46-B9BA-F6E125DF6701}"/>
              </a:ext>
            </a:extLst>
          </p:cNvPr>
          <p:cNvCxnSpPr>
            <a:cxnSpLocks/>
          </p:cNvCxnSpPr>
          <p:nvPr/>
        </p:nvCxnSpPr>
        <p:spPr>
          <a:xfrm>
            <a:off x="7596335" y="2427734"/>
            <a:ext cx="0" cy="144016"/>
          </a:xfrm>
          <a:prstGeom prst="straightConnector1">
            <a:avLst/>
          </a:prstGeom>
          <a:ln w="22225">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B30107FB-C2A0-2246-A77C-E5D2028EF34D}"/>
              </a:ext>
            </a:extLst>
          </p:cNvPr>
          <p:cNvSpPr txBox="1"/>
          <p:nvPr/>
        </p:nvSpPr>
        <p:spPr>
          <a:xfrm>
            <a:off x="664248" y="2643759"/>
            <a:ext cx="1766830" cy="584775"/>
          </a:xfrm>
          <a:prstGeom prst="rect">
            <a:avLst/>
          </a:prstGeom>
          <a:solidFill>
            <a:schemeClr val="accent6">
              <a:lumMod val="20000"/>
              <a:lumOff val="80000"/>
            </a:schemeClr>
          </a:solidFill>
          <a:ln w="25400">
            <a:solidFill>
              <a:schemeClr val="accent6">
                <a:lumMod val="50000"/>
              </a:schemeClr>
            </a:solidFill>
          </a:ln>
        </p:spPr>
        <p:txBody>
          <a:bodyPr wrap="none" rtlCol="0">
            <a:spAutoFit/>
          </a:bodyPr>
          <a:lstStyle/>
          <a:p>
            <a:pPr algn="ctr"/>
            <a:r>
              <a:rPr lang="es-ES" sz="1600" b="1" dirty="0">
                <a:solidFill>
                  <a:schemeClr val="accent6">
                    <a:lumMod val="50000"/>
                  </a:schemeClr>
                </a:solidFill>
                <a:latin typeface="Arial" panose="020B0604020202020204" pitchFamily="34" charset="0"/>
                <a:cs typeface="Arial" panose="020B0604020202020204" pitchFamily="34" charset="0"/>
              </a:rPr>
              <a:t>EPID NO SCFPE</a:t>
            </a:r>
          </a:p>
          <a:p>
            <a:pPr algn="ctr"/>
            <a:r>
              <a:rPr lang="es-ES" sz="1600" dirty="0">
                <a:solidFill>
                  <a:schemeClr val="accent6">
                    <a:lumMod val="50000"/>
                  </a:schemeClr>
                </a:solidFill>
                <a:latin typeface="Arial" panose="020B0604020202020204" pitchFamily="34" charset="0"/>
                <a:cs typeface="Arial" panose="020B0604020202020204" pitchFamily="34" charset="0"/>
              </a:rPr>
              <a:t>n=32</a:t>
            </a:r>
          </a:p>
        </p:txBody>
      </p:sp>
      <p:cxnSp>
        <p:nvCxnSpPr>
          <p:cNvPr id="18" name="Conector recto 17">
            <a:extLst>
              <a:ext uri="{FF2B5EF4-FFF2-40B4-BE49-F238E27FC236}">
                <a16:creationId xmlns:a16="http://schemas.microsoft.com/office/drawing/2014/main" id="{1D61229D-8B5E-F645-A873-08A27233CE44}"/>
              </a:ext>
            </a:extLst>
          </p:cNvPr>
          <p:cNvCxnSpPr/>
          <p:nvPr/>
        </p:nvCxnSpPr>
        <p:spPr>
          <a:xfrm>
            <a:off x="1547663" y="3346508"/>
            <a:ext cx="6048672" cy="0"/>
          </a:xfrm>
          <a:prstGeom prst="line">
            <a:avLst/>
          </a:prstGeom>
          <a:ln w="2222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FB757026-2A78-EB42-AFA4-61F0FC0F6E62}"/>
              </a:ext>
            </a:extLst>
          </p:cNvPr>
          <p:cNvCxnSpPr>
            <a:cxnSpLocks/>
          </p:cNvCxnSpPr>
          <p:nvPr/>
        </p:nvCxnSpPr>
        <p:spPr>
          <a:xfrm flipH="1" flipV="1">
            <a:off x="7579399" y="3112590"/>
            <a:ext cx="16936" cy="233918"/>
          </a:xfrm>
          <a:prstGeom prst="line">
            <a:avLst/>
          </a:prstGeom>
          <a:ln w="2222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B3943D24-4CF3-F840-AD06-E64DDB913BB9}"/>
              </a:ext>
            </a:extLst>
          </p:cNvPr>
          <p:cNvCxnSpPr>
            <a:cxnSpLocks/>
          </p:cNvCxnSpPr>
          <p:nvPr/>
        </p:nvCxnSpPr>
        <p:spPr>
          <a:xfrm>
            <a:off x="4555063" y="3346508"/>
            <a:ext cx="0" cy="233354"/>
          </a:xfrm>
          <a:prstGeom prst="straightConnector1">
            <a:avLst/>
          </a:prstGeom>
          <a:ln w="22225">
            <a:solidFill>
              <a:schemeClr val="bg1">
                <a:lumMod val="8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3387E02D-3869-DC4F-9C0B-E68C7454381B}"/>
              </a:ext>
            </a:extLst>
          </p:cNvPr>
          <p:cNvSpPr txBox="1"/>
          <p:nvPr/>
        </p:nvSpPr>
        <p:spPr>
          <a:xfrm>
            <a:off x="631929" y="1523503"/>
            <a:ext cx="2489473" cy="646331"/>
          </a:xfrm>
          <a:prstGeom prst="rect">
            <a:avLst/>
          </a:prstGeom>
          <a:noFill/>
        </p:spPr>
        <p:txBody>
          <a:bodyPr wrap="square">
            <a:spAutoFit/>
          </a:bodyPr>
          <a:lstStyle/>
          <a:p>
            <a:pPr algn="ctr"/>
            <a:r>
              <a:rPr lang="es-ES" dirty="0">
                <a:latin typeface="Arial" panose="020B0604020202020204" pitchFamily="34" charset="0"/>
                <a:cs typeface="Arial" panose="020B0604020202020204" pitchFamily="34" charset="0"/>
              </a:rPr>
              <a:t>Estudio transversal (N=54)</a:t>
            </a:r>
          </a:p>
        </p:txBody>
      </p:sp>
      <p:sp>
        <p:nvSpPr>
          <p:cNvPr id="17" name="CuadroTexto 16">
            <a:extLst>
              <a:ext uri="{FF2B5EF4-FFF2-40B4-BE49-F238E27FC236}">
                <a16:creationId xmlns:a16="http://schemas.microsoft.com/office/drawing/2014/main" id="{FA99EAB2-5DEF-3A4A-9F20-4DB1731A569C}"/>
              </a:ext>
            </a:extLst>
          </p:cNvPr>
          <p:cNvSpPr txBox="1"/>
          <p:nvPr/>
        </p:nvSpPr>
        <p:spPr>
          <a:xfrm>
            <a:off x="7038569" y="2640445"/>
            <a:ext cx="1401346" cy="584775"/>
          </a:xfrm>
          <a:prstGeom prst="rect">
            <a:avLst/>
          </a:prstGeom>
          <a:solidFill>
            <a:schemeClr val="accent3">
              <a:lumMod val="40000"/>
              <a:lumOff val="60000"/>
            </a:schemeClr>
          </a:solidFill>
          <a:ln w="25400">
            <a:solidFill>
              <a:srgbClr val="33671A"/>
            </a:solidFill>
          </a:ln>
          <a:effectLst>
            <a:outerShdw blurRad="50800" dist="38100" dir="2700000" algn="tl" rotWithShape="0">
              <a:prstClr val="black">
                <a:alpha val="40000"/>
              </a:prstClr>
            </a:outerShdw>
            <a:softEdge rad="0"/>
          </a:effectLst>
          <a:scene3d>
            <a:camera prst="orthographicFront"/>
            <a:lightRig rig="threePt" dir="t"/>
          </a:scene3d>
          <a:sp3d extrusionH="12700"/>
        </p:spPr>
        <p:txBody>
          <a:bodyPr wrap="none" rtlCol="0">
            <a:spAutoFit/>
          </a:bodyPr>
          <a:lstStyle/>
          <a:p>
            <a:r>
              <a:rPr lang="es-ES" sz="1600" b="1" dirty="0">
                <a:solidFill>
                  <a:srgbClr val="33671A"/>
                </a:solidFill>
                <a:latin typeface="Arial" panose="020B0604020202020204" pitchFamily="34" charset="0"/>
                <a:cs typeface="Arial" panose="020B0604020202020204" pitchFamily="34" charset="0"/>
              </a:rPr>
              <a:t>EPID SCFPE</a:t>
            </a:r>
          </a:p>
          <a:p>
            <a:pPr algn="ctr"/>
            <a:r>
              <a:rPr lang="es-ES" sz="1600" dirty="0">
                <a:solidFill>
                  <a:srgbClr val="33671A"/>
                </a:solidFill>
                <a:latin typeface="Arial" panose="020B0604020202020204" pitchFamily="34" charset="0"/>
                <a:cs typeface="Arial" panose="020B0604020202020204" pitchFamily="34" charset="0"/>
              </a:rPr>
              <a:t>N=22</a:t>
            </a:r>
          </a:p>
        </p:txBody>
      </p:sp>
      <p:sp>
        <p:nvSpPr>
          <p:cNvPr id="23" name="CuadroTexto 22">
            <a:extLst>
              <a:ext uri="{FF2B5EF4-FFF2-40B4-BE49-F238E27FC236}">
                <a16:creationId xmlns:a16="http://schemas.microsoft.com/office/drawing/2014/main" id="{A4A1E1EE-61C6-024D-A6D6-6A00A0398A0B}"/>
              </a:ext>
            </a:extLst>
          </p:cNvPr>
          <p:cNvSpPr txBox="1"/>
          <p:nvPr/>
        </p:nvSpPr>
        <p:spPr>
          <a:xfrm>
            <a:off x="3829651" y="3690006"/>
            <a:ext cx="1522340" cy="338554"/>
          </a:xfrm>
          <a:prstGeom prst="rect">
            <a:avLst/>
          </a:prstGeom>
          <a:noFill/>
        </p:spPr>
        <p:txBody>
          <a:bodyPr wrap="none" rtlCol="0">
            <a:spAutoFit/>
          </a:bodyPr>
          <a:lstStyle/>
          <a:p>
            <a:r>
              <a:rPr lang="es-ES" sz="1600" b="1" dirty="0">
                <a:latin typeface="Arial" panose="020B0604020202020204" pitchFamily="34" charset="0"/>
                <a:cs typeface="Arial" panose="020B0604020202020204" pitchFamily="34" charset="0"/>
              </a:rPr>
              <a:t>EVALUACIÓN</a:t>
            </a:r>
          </a:p>
        </p:txBody>
      </p:sp>
      <p:pic>
        <p:nvPicPr>
          <p:cNvPr id="33" name="Imagen 32">
            <a:extLst>
              <a:ext uri="{FF2B5EF4-FFF2-40B4-BE49-F238E27FC236}">
                <a16:creationId xmlns:a16="http://schemas.microsoft.com/office/drawing/2014/main" id="{F892E3C7-F0B4-E848-BC21-8FFDBBC43F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51991" y="3727728"/>
            <a:ext cx="949051" cy="828314"/>
          </a:xfrm>
          <a:prstGeom prst="rect">
            <a:avLst/>
          </a:prstGeom>
        </p:spPr>
      </p:pic>
      <p:pic>
        <p:nvPicPr>
          <p:cNvPr id="35" name="Imagen 34">
            <a:extLst>
              <a:ext uri="{FF2B5EF4-FFF2-40B4-BE49-F238E27FC236}">
                <a16:creationId xmlns:a16="http://schemas.microsoft.com/office/drawing/2014/main" id="{B6FD35AC-BD5F-424B-98D9-B6B5A85D3C2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87049" y="3736345"/>
            <a:ext cx="856245" cy="753468"/>
          </a:xfrm>
          <a:prstGeom prst="rect">
            <a:avLst/>
          </a:prstGeom>
        </p:spPr>
      </p:pic>
      <p:pic>
        <p:nvPicPr>
          <p:cNvPr id="36" name="Imagen 35">
            <a:extLst>
              <a:ext uri="{FF2B5EF4-FFF2-40B4-BE49-F238E27FC236}">
                <a16:creationId xmlns:a16="http://schemas.microsoft.com/office/drawing/2014/main" id="{A1148821-8A27-3848-AB34-596F03F8C01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03700" y="3686212"/>
            <a:ext cx="626422" cy="1025323"/>
          </a:xfrm>
          <a:prstGeom prst="rect">
            <a:avLst/>
          </a:prstGeom>
        </p:spPr>
      </p:pic>
      <p:pic>
        <p:nvPicPr>
          <p:cNvPr id="37" name="Imagen 36">
            <a:extLst>
              <a:ext uri="{FF2B5EF4-FFF2-40B4-BE49-F238E27FC236}">
                <a16:creationId xmlns:a16="http://schemas.microsoft.com/office/drawing/2014/main" id="{84148066-E228-B346-809D-AEE3E7F8337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2914" y="3600372"/>
            <a:ext cx="1193752" cy="997711"/>
          </a:xfrm>
          <a:prstGeom prst="rect">
            <a:avLst/>
          </a:prstGeom>
        </p:spPr>
      </p:pic>
      <p:pic>
        <p:nvPicPr>
          <p:cNvPr id="38" name="Imagen 37">
            <a:extLst>
              <a:ext uri="{FF2B5EF4-FFF2-40B4-BE49-F238E27FC236}">
                <a16:creationId xmlns:a16="http://schemas.microsoft.com/office/drawing/2014/main" id="{4CEDF12F-3E13-3545-8401-69368BDE451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75124" y="3998970"/>
            <a:ext cx="566814" cy="662510"/>
          </a:xfrm>
          <a:prstGeom prst="rect">
            <a:avLst/>
          </a:prstGeom>
        </p:spPr>
      </p:pic>
      <p:pic>
        <p:nvPicPr>
          <p:cNvPr id="39" name="Imagen 38">
            <a:extLst>
              <a:ext uri="{FF2B5EF4-FFF2-40B4-BE49-F238E27FC236}">
                <a16:creationId xmlns:a16="http://schemas.microsoft.com/office/drawing/2014/main" id="{64551B4D-A4F1-3F40-87DB-263AB6EC863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66614" y="3703170"/>
            <a:ext cx="1318038" cy="784651"/>
          </a:xfrm>
          <a:prstGeom prst="rect">
            <a:avLst/>
          </a:prstGeom>
        </p:spPr>
      </p:pic>
      <p:sp>
        <p:nvSpPr>
          <p:cNvPr id="50" name="CuadroTexto 49">
            <a:extLst>
              <a:ext uri="{FF2B5EF4-FFF2-40B4-BE49-F238E27FC236}">
                <a16:creationId xmlns:a16="http://schemas.microsoft.com/office/drawing/2014/main" id="{597B62F7-9559-E042-BB3F-F0ADC8CF5390}"/>
              </a:ext>
            </a:extLst>
          </p:cNvPr>
          <p:cNvSpPr txBox="1"/>
          <p:nvPr/>
        </p:nvSpPr>
        <p:spPr>
          <a:xfrm>
            <a:off x="1260000" y="252000"/>
            <a:ext cx="1992790"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MÉTODOS</a:t>
            </a:r>
          </a:p>
        </p:txBody>
      </p:sp>
      <p:pic>
        <p:nvPicPr>
          <p:cNvPr id="51" name="Imagen 50">
            <a:extLst>
              <a:ext uri="{FF2B5EF4-FFF2-40B4-BE49-F238E27FC236}">
                <a16:creationId xmlns:a16="http://schemas.microsoft.com/office/drawing/2014/main" id="{260F6102-F343-D54A-B6B5-6F887C45A29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52" name="Conector recto 51">
            <a:extLst>
              <a:ext uri="{FF2B5EF4-FFF2-40B4-BE49-F238E27FC236}">
                <a16:creationId xmlns:a16="http://schemas.microsoft.com/office/drawing/2014/main" id="{EEBB9787-0762-C240-9E7A-1E88FDD10FE0}"/>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8" name="Imagen 47">
            <a:extLst>
              <a:ext uri="{FF2B5EF4-FFF2-40B4-BE49-F238E27FC236}">
                <a16:creationId xmlns:a16="http://schemas.microsoft.com/office/drawing/2014/main" id="{072F5108-E400-8045-9564-E3987D3372A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26625" y="3690006"/>
            <a:ext cx="724416" cy="792757"/>
          </a:xfrm>
          <a:prstGeom prst="rect">
            <a:avLst/>
          </a:prstGeom>
        </p:spPr>
      </p:pic>
      <p:sp>
        <p:nvSpPr>
          <p:cNvPr id="55" name="CuadroTexto 54">
            <a:extLst>
              <a:ext uri="{FF2B5EF4-FFF2-40B4-BE49-F238E27FC236}">
                <a16:creationId xmlns:a16="http://schemas.microsoft.com/office/drawing/2014/main" id="{2110A259-FEEE-394A-A4F2-B20BDEFB05B5}"/>
              </a:ext>
            </a:extLst>
          </p:cNvPr>
          <p:cNvSpPr txBox="1"/>
          <p:nvPr/>
        </p:nvSpPr>
        <p:spPr>
          <a:xfrm>
            <a:off x="522248" y="4403240"/>
            <a:ext cx="1521150" cy="523220"/>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Datos demográficos</a:t>
            </a:r>
          </a:p>
        </p:txBody>
      </p:sp>
      <p:sp>
        <p:nvSpPr>
          <p:cNvPr id="56" name="CuadroTexto 55">
            <a:extLst>
              <a:ext uri="{FF2B5EF4-FFF2-40B4-BE49-F238E27FC236}">
                <a16:creationId xmlns:a16="http://schemas.microsoft.com/office/drawing/2014/main" id="{6F0316C4-DF47-A449-844C-058FDFB29675}"/>
              </a:ext>
            </a:extLst>
          </p:cNvPr>
          <p:cNvSpPr txBox="1"/>
          <p:nvPr/>
        </p:nvSpPr>
        <p:spPr>
          <a:xfrm>
            <a:off x="1852690" y="4388103"/>
            <a:ext cx="1300578" cy="523220"/>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Disnea</a:t>
            </a:r>
          </a:p>
          <a:p>
            <a:pPr algn="ctr"/>
            <a:r>
              <a:rPr lang="es-ES" sz="1400" dirty="0">
                <a:latin typeface="Arial" panose="020B0604020202020204" pitchFamily="34" charset="0"/>
                <a:cs typeface="Arial" panose="020B0604020202020204" pitchFamily="34" charset="0"/>
              </a:rPr>
              <a:t>(</a:t>
            </a:r>
            <a:r>
              <a:rPr lang="es-ES" sz="1400" dirty="0" err="1">
                <a:latin typeface="Arial" panose="020B0604020202020204" pitchFamily="34" charset="0"/>
                <a:cs typeface="Arial" panose="020B0604020202020204" pitchFamily="34" charset="0"/>
              </a:rPr>
              <a:t>mMRC</a:t>
            </a:r>
            <a:r>
              <a:rPr lang="es-ES" sz="1400" dirty="0">
                <a:latin typeface="Arial" panose="020B0604020202020204" pitchFamily="34" charset="0"/>
                <a:cs typeface="Arial" panose="020B0604020202020204" pitchFamily="34" charset="0"/>
              </a:rPr>
              <a:t>)</a:t>
            </a:r>
          </a:p>
        </p:txBody>
      </p:sp>
      <p:sp>
        <p:nvSpPr>
          <p:cNvPr id="57" name="CuadroTexto 56">
            <a:extLst>
              <a:ext uri="{FF2B5EF4-FFF2-40B4-BE49-F238E27FC236}">
                <a16:creationId xmlns:a16="http://schemas.microsoft.com/office/drawing/2014/main" id="{F2AD8366-9B45-A14A-AD74-461F07527791}"/>
              </a:ext>
            </a:extLst>
          </p:cNvPr>
          <p:cNvSpPr txBox="1"/>
          <p:nvPr/>
        </p:nvSpPr>
        <p:spPr>
          <a:xfrm>
            <a:off x="2822543" y="4418396"/>
            <a:ext cx="1300578" cy="523220"/>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Función pulmonar</a:t>
            </a:r>
          </a:p>
        </p:txBody>
      </p:sp>
      <p:sp>
        <p:nvSpPr>
          <p:cNvPr id="58" name="CuadroTexto 57">
            <a:extLst>
              <a:ext uri="{FF2B5EF4-FFF2-40B4-BE49-F238E27FC236}">
                <a16:creationId xmlns:a16="http://schemas.microsoft.com/office/drawing/2014/main" id="{7879B95E-82ED-8E48-B2BE-23F1524E1D34}"/>
              </a:ext>
            </a:extLst>
          </p:cNvPr>
          <p:cNvSpPr txBox="1"/>
          <p:nvPr/>
        </p:nvSpPr>
        <p:spPr>
          <a:xfrm>
            <a:off x="4007636" y="4597285"/>
            <a:ext cx="1300578" cy="307777"/>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NT-</a:t>
            </a:r>
            <a:r>
              <a:rPr lang="es-ES" sz="1400" dirty="0" err="1">
                <a:latin typeface="Arial" panose="020B0604020202020204" pitchFamily="34" charset="0"/>
                <a:cs typeface="Arial" panose="020B0604020202020204" pitchFamily="34" charset="0"/>
              </a:rPr>
              <a:t>proBNP</a:t>
            </a:r>
            <a:endParaRPr lang="es-ES" sz="1400" dirty="0">
              <a:latin typeface="Arial" panose="020B0604020202020204" pitchFamily="34" charset="0"/>
              <a:cs typeface="Arial" panose="020B0604020202020204" pitchFamily="34" charset="0"/>
            </a:endParaRPr>
          </a:p>
        </p:txBody>
      </p:sp>
      <p:sp>
        <p:nvSpPr>
          <p:cNvPr id="59" name="CuadroTexto 58">
            <a:extLst>
              <a:ext uri="{FF2B5EF4-FFF2-40B4-BE49-F238E27FC236}">
                <a16:creationId xmlns:a16="http://schemas.microsoft.com/office/drawing/2014/main" id="{B78AAF50-27FB-7746-9325-E90F02BFA35D}"/>
              </a:ext>
            </a:extLst>
          </p:cNvPr>
          <p:cNvSpPr txBox="1"/>
          <p:nvPr/>
        </p:nvSpPr>
        <p:spPr>
          <a:xfrm>
            <a:off x="5134639" y="4591607"/>
            <a:ext cx="1300578" cy="307777"/>
          </a:xfrm>
          <a:prstGeom prst="rect">
            <a:avLst/>
          </a:prstGeom>
          <a:noFill/>
        </p:spPr>
        <p:txBody>
          <a:bodyPr wrap="square">
            <a:spAutoFit/>
          </a:bodyPr>
          <a:lstStyle/>
          <a:p>
            <a:pPr algn="ctr"/>
            <a:r>
              <a:rPr lang="es-ES" sz="1400" dirty="0" err="1">
                <a:latin typeface="Arial" panose="020B0604020202020204" pitchFamily="34" charset="0"/>
                <a:cs typeface="Arial" panose="020B0604020202020204" pitchFamily="34" charset="0"/>
              </a:rPr>
              <a:t>EcocardioTT</a:t>
            </a:r>
            <a:endParaRPr lang="es-ES" sz="1400" dirty="0">
              <a:latin typeface="Arial" panose="020B0604020202020204" pitchFamily="34" charset="0"/>
              <a:cs typeface="Arial" panose="020B0604020202020204" pitchFamily="34" charset="0"/>
            </a:endParaRPr>
          </a:p>
        </p:txBody>
      </p:sp>
      <p:sp>
        <p:nvSpPr>
          <p:cNvPr id="60" name="CuadroTexto 59">
            <a:extLst>
              <a:ext uri="{FF2B5EF4-FFF2-40B4-BE49-F238E27FC236}">
                <a16:creationId xmlns:a16="http://schemas.microsoft.com/office/drawing/2014/main" id="{C409CB3A-D1D1-664F-9E99-817007503AB0}"/>
              </a:ext>
            </a:extLst>
          </p:cNvPr>
          <p:cNvSpPr txBox="1"/>
          <p:nvPr/>
        </p:nvSpPr>
        <p:spPr>
          <a:xfrm>
            <a:off x="6018467" y="4605145"/>
            <a:ext cx="1300578" cy="307777"/>
          </a:xfrm>
          <a:prstGeom prst="rect">
            <a:avLst/>
          </a:prstGeom>
          <a:noFill/>
        </p:spPr>
        <p:txBody>
          <a:bodyPr wrap="square">
            <a:spAutoFit/>
          </a:bodyPr>
          <a:lstStyle/>
          <a:p>
            <a:pPr algn="ctr"/>
            <a:r>
              <a:rPr lang="es-ES" sz="1400" dirty="0">
                <a:latin typeface="Arial" panose="020B0604020202020204" pitchFamily="34" charset="0"/>
                <a:cs typeface="Arial" panose="020B0604020202020204" pitchFamily="34" charset="0"/>
              </a:rPr>
              <a:t>CCD</a:t>
            </a:r>
          </a:p>
        </p:txBody>
      </p:sp>
      <p:sp>
        <p:nvSpPr>
          <p:cNvPr id="61" name="CuadroTexto 60">
            <a:extLst>
              <a:ext uri="{FF2B5EF4-FFF2-40B4-BE49-F238E27FC236}">
                <a16:creationId xmlns:a16="http://schemas.microsoft.com/office/drawing/2014/main" id="{B8169AF7-0091-6D4E-995C-B81B874B00A0}"/>
              </a:ext>
            </a:extLst>
          </p:cNvPr>
          <p:cNvSpPr txBox="1"/>
          <p:nvPr/>
        </p:nvSpPr>
        <p:spPr>
          <a:xfrm>
            <a:off x="6784543" y="4371982"/>
            <a:ext cx="1882179" cy="523220"/>
          </a:xfrm>
          <a:prstGeom prst="rect">
            <a:avLst/>
          </a:prstGeom>
          <a:noFill/>
        </p:spPr>
        <p:txBody>
          <a:bodyPr wrap="square">
            <a:spAutoFit/>
          </a:bodyPr>
          <a:lstStyle/>
          <a:p>
            <a:pPr algn="ctr"/>
            <a:r>
              <a:rPr lang="es-ES" sz="1400" b="0" i="0" dirty="0">
                <a:effectLst/>
                <a:latin typeface="Arial" panose="020B0604020202020204" pitchFamily="34" charset="0"/>
                <a:cs typeface="Arial" panose="020B0604020202020204" pitchFamily="34" charset="0"/>
              </a:rPr>
              <a:t>U Mann-Whitney, Chi², p&lt;0,05</a:t>
            </a:r>
            <a:endParaRPr lang="es-ES" sz="1400" dirty="0">
              <a:latin typeface="Arial" panose="020B0604020202020204" pitchFamily="34" charset="0"/>
              <a:cs typeface="Arial" panose="020B0604020202020204" pitchFamily="34" charset="0"/>
            </a:endParaRPr>
          </a:p>
        </p:txBody>
      </p:sp>
      <p:sp>
        <p:nvSpPr>
          <p:cNvPr id="62" name="CuadroTexto 61">
            <a:extLst>
              <a:ext uri="{FF2B5EF4-FFF2-40B4-BE49-F238E27FC236}">
                <a16:creationId xmlns:a16="http://schemas.microsoft.com/office/drawing/2014/main" id="{AB62385D-75C6-7748-89D2-0DE77BEE8BD5}"/>
              </a:ext>
            </a:extLst>
          </p:cNvPr>
          <p:cNvSpPr txBox="1"/>
          <p:nvPr/>
        </p:nvSpPr>
        <p:spPr>
          <a:xfrm>
            <a:off x="631929" y="1012535"/>
            <a:ext cx="2661676" cy="369332"/>
          </a:xfrm>
          <a:prstGeom prst="rect">
            <a:avLst/>
          </a:prstGeom>
          <a:noFill/>
        </p:spPr>
        <p:txBody>
          <a:bodyPr wrap="square">
            <a:spAutoFit/>
          </a:bodyPr>
          <a:lstStyle/>
          <a:p>
            <a:pPr algn="l"/>
            <a:r>
              <a:rPr lang="es-ES" b="1" i="0" dirty="0">
                <a:solidFill>
                  <a:schemeClr val="accent6">
                    <a:lumMod val="75000"/>
                  </a:schemeClr>
                </a:solidFill>
                <a:effectLst/>
                <a:latin typeface="Arial" panose="020B0604020202020204" pitchFamily="34" charset="0"/>
                <a:cs typeface="Arial" panose="020B0604020202020204" pitchFamily="34" charset="0"/>
              </a:rPr>
              <a:t>Diseño del estudio:</a:t>
            </a:r>
            <a:endParaRPr lang="es-ES" b="0" i="0" dirty="0">
              <a:solidFill>
                <a:schemeClr val="accent6">
                  <a:lumMod val="7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183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3" grpId="0"/>
      <p:bldP spid="55" grpId="0"/>
      <p:bldP spid="56" grpId="0"/>
      <p:bldP spid="57" grpId="0"/>
      <p:bldP spid="58" grpId="0"/>
      <p:bldP spid="59" grpId="0"/>
      <p:bldP spid="60"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Comorbilidades en Insuficiencia Cardíaca. - SAC">
            <a:extLst>
              <a:ext uri="{FF2B5EF4-FFF2-40B4-BE49-F238E27FC236}">
                <a16:creationId xmlns:a16="http://schemas.microsoft.com/office/drawing/2014/main" id="{B3873AF5-3E1F-644F-B55F-E7C59AF5FDB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40127" y="4687206"/>
            <a:ext cx="324514" cy="408588"/>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A4FF052A-8887-764E-B6EA-83DFE7C3057F}"/>
              </a:ext>
            </a:extLst>
          </p:cNvPr>
          <p:cNvPicPr>
            <a:picLocks noChangeAspect="1"/>
          </p:cNvPicPr>
          <p:nvPr/>
        </p:nvPicPr>
        <p:blipFill rotWithShape="1">
          <a:blip r:embed="rId4" cstate="email">
            <a:alphaModFix amt="50000"/>
            <a:extLst>
              <a:ext uri="{28A0092B-C50C-407E-A947-70E740481C1C}">
                <a14:useLocalDpi xmlns:a14="http://schemas.microsoft.com/office/drawing/2010/main"/>
              </a:ext>
            </a:extLst>
          </a:blip>
          <a:srcRect/>
          <a:stretch/>
        </p:blipFill>
        <p:spPr>
          <a:xfrm>
            <a:off x="4462618" y="1883541"/>
            <a:ext cx="2904698" cy="3057257"/>
          </a:xfrm>
          <a:prstGeom prst="rect">
            <a:avLst/>
          </a:prstGeom>
        </p:spPr>
      </p:pic>
      <p:sp>
        <p:nvSpPr>
          <p:cNvPr id="7" name="Rectángulo redondeado 6">
            <a:extLst>
              <a:ext uri="{FF2B5EF4-FFF2-40B4-BE49-F238E27FC236}">
                <a16:creationId xmlns:a16="http://schemas.microsoft.com/office/drawing/2014/main" id="{7FE6BD48-4B86-B641-88CB-347DCF509E2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186A1845-9DB9-BE4A-AA9A-096AB4F7524A}"/>
              </a:ext>
            </a:extLst>
          </p:cNvPr>
          <p:cNvSpPr txBox="1"/>
          <p:nvPr/>
        </p:nvSpPr>
        <p:spPr>
          <a:xfrm>
            <a:off x="1260000" y="252000"/>
            <a:ext cx="260475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RESULTADOS</a:t>
            </a:r>
          </a:p>
        </p:txBody>
      </p:sp>
      <p:pic>
        <p:nvPicPr>
          <p:cNvPr id="9" name="Imagen 8">
            <a:extLst>
              <a:ext uri="{FF2B5EF4-FFF2-40B4-BE49-F238E27FC236}">
                <a16:creationId xmlns:a16="http://schemas.microsoft.com/office/drawing/2014/main" id="{A1DCDA4A-972D-C248-9338-7DC08345F9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10" name="Conector recto 9">
            <a:extLst>
              <a:ext uri="{FF2B5EF4-FFF2-40B4-BE49-F238E27FC236}">
                <a16:creationId xmlns:a16="http://schemas.microsoft.com/office/drawing/2014/main" id="{2C47677B-35C4-154A-A53C-79451B46DB13}"/>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F9003D6E-B7FA-B749-95D5-3730C616D9CD}"/>
              </a:ext>
            </a:extLst>
          </p:cNvPr>
          <p:cNvSpPr txBox="1"/>
          <p:nvPr/>
        </p:nvSpPr>
        <p:spPr>
          <a:xfrm>
            <a:off x="631929" y="1012535"/>
            <a:ext cx="7972519" cy="369332"/>
          </a:xfrm>
          <a:prstGeom prst="rect">
            <a:avLst/>
          </a:prstGeom>
          <a:noFill/>
        </p:spPr>
        <p:txBody>
          <a:bodyPr wrap="square">
            <a:spAutoFit/>
          </a:bodyPr>
          <a:lstStyle/>
          <a:p>
            <a:r>
              <a:rPr lang="es-ES" b="1" i="0" dirty="0">
                <a:solidFill>
                  <a:schemeClr val="accent6">
                    <a:lumMod val="75000"/>
                  </a:schemeClr>
                </a:solidFill>
                <a:effectLst/>
                <a:latin typeface="Arial" panose="020B0604020202020204" pitchFamily="34" charset="0"/>
                <a:cs typeface="Arial" panose="020B0604020202020204" pitchFamily="34" charset="0"/>
              </a:rPr>
              <a:t>1. SCFPE: Características demográficas, clínica y comorbilidades. </a:t>
            </a:r>
            <a:endParaRPr lang="es-ES" dirty="0">
              <a:solidFill>
                <a:schemeClr val="accent6">
                  <a:lumMod val="75000"/>
                </a:schemeClr>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0999787D-6A7F-E247-870C-31920414C72D}"/>
              </a:ext>
            </a:extLst>
          </p:cNvPr>
          <p:cNvSpPr txBox="1"/>
          <p:nvPr/>
        </p:nvSpPr>
        <p:spPr>
          <a:xfrm>
            <a:off x="5292080" y="1435300"/>
            <a:ext cx="1296144" cy="338554"/>
          </a:xfrm>
          <a:prstGeom prst="rect">
            <a:avLst/>
          </a:prstGeom>
          <a:solidFill>
            <a:schemeClr val="accent3">
              <a:lumMod val="40000"/>
              <a:lumOff val="60000"/>
            </a:schemeClr>
          </a:solidFill>
          <a:ln w="25400">
            <a:solidFill>
              <a:srgbClr val="33671A"/>
            </a:solidFill>
          </a:ln>
          <a:effectLst>
            <a:outerShdw blurRad="50800" dist="38100" dir="2700000" algn="tl" rotWithShape="0">
              <a:prstClr val="black">
                <a:alpha val="40000"/>
              </a:prstClr>
            </a:outerShdw>
            <a:softEdge rad="0"/>
          </a:effectLst>
          <a:scene3d>
            <a:camera prst="orthographicFront"/>
            <a:lightRig rig="threePt" dir="t"/>
          </a:scene3d>
          <a:sp3d extrusionH="12700"/>
        </p:spPr>
        <p:txBody>
          <a:bodyPr wrap="square" rtlCol="0">
            <a:spAutoFit/>
          </a:bodyPr>
          <a:lstStyle/>
          <a:p>
            <a:pPr algn="ctr"/>
            <a:r>
              <a:rPr lang="es-ES" sz="1600" b="1" dirty="0">
                <a:solidFill>
                  <a:srgbClr val="33671A"/>
                </a:solidFill>
                <a:latin typeface="Arial" panose="020B0604020202020204" pitchFamily="34" charset="0"/>
                <a:cs typeface="Arial" panose="020B0604020202020204" pitchFamily="34" charset="0"/>
              </a:rPr>
              <a:t>SCFPE </a:t>
            </a:r>
            <a:endParaRPr lang="es-ES" sz="1600" dirty="0">
              <a:solidFill>
                <a:srgbClr val="33671A"/>
              </a:solidFill>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2E7A2F03-3A7A-7246-A6FA-BEB5CBD09529}"/>
              </a:ext>
            </a:extLst>
          </p:cNvPr>
          <p:cNvSpPr txBox="1"/>
          <p:nvPr/>
        </p:nvSpPr>
        <p:spPr>
          <a:xfrm>
            <a:off x="967689" y="1435300"/>
            <a:ext cx="1766829" cy="338554"/>
          </a:xfrm>
          <a:prstGeom prst="rect">
            <a:avLst/>
          </a:prstGeom>
          <a:solidFill>
            <a:schemeClr val="accent6">
              <a:lumMod val="20000"/>
              <a:lumOff val="80000"/>
            </a:schemeClr>
          </a:solidFill>
          <a:ln w="25400">
            <a:solidFill>
              <a:schemeClr val="accent6">
                <a:lumMod val="50000"/>
              </a:schemeClr>
            </a:solidFill>
          </a:ln>
        </p:spPr>
        <p:txBody>
          <a:bodyPr wrap="none" rtlCol="0">
            <a:spAutoFit/>
          </a:bodyPr>
          <a:lstStyle/>
          <a:p>
            <a:pPr algn="ctr"/>
            <a:r>
              <a:rPr lang="es-ES" sz="1600" b="1" dirty="0">
                <a:solidFill>
                  <a:schemeClr val="accent6">
                    <a:lumMod val="50000"/>
                  </a:schemeClr>
                </a:solidFill>
                <a:latin typeface="Arial" panose="020B0604020202020204" pitchFamily="34" charset="0"/>
                <a:cs typeface="Arial" panose="020B0604020202020204" pitchFamily="34" charset="0"/>
              </a:rPr>
              <a:t>EPID NO SCFPE</a:t>
            </a:r>
          </a:p>
        </p:txBody>
      </p:sp>
      <p:pic>
        <p:nvPicPr>
          <p:cNvPr id="18" name="Imagen 17">
            <a:extLst>
              <a:ext uri="{FF2B5EF4-FFF2-40B4-BE49-F238E27FC236}">
                <a16:creationId xmlns:a16="http://schemas.microsoft.com/office/drawing/2014/main" id="{97E89AC1-1F5C-4140-A80E-76AFF38DAA1B}"/>
              </a:ext>
            </a:extLst>
          </p:cNvPr>
          <p:cNvPicPr>
            <a:picLocks noChangeAspect="1"/>
          </p:cNvPicPr>
          <p:nvPr/>
        </p:nvPicPr>
        <p:blipFill>
          <a:blip r:embed="rId6" cstate="email">
            <a:alphaModFix amt="50000"/>
            <a:extLst>
              <a:ext uri="{28A0092B-C50C-407E-A947-70E740481C1C}">
                <a14:useLocalDpi xmlns:a14="http://schemas.microsoft.com/office/drawing/2010/main"/>
              </a:ext>
            </a:extLst>
          </a:blip>
          <a:stretch>
            <a:fillRect/>
          </a:stretch>
        </p:blipFill>
        <p:spPr>
          <a:xfrm>
            <a:off x="125991" y="1805546"/>
            <a:ext cx="3384376" cy="3128201"/>
          </a:xfrm>
          <a:prstGeom prst="rect">
            <a:avLst/>
          </a:prstGeom>
        </p:spPr>
      </p:pic>
      <p:pic>
        <p:nvPicPr>
          <p:cNvPr id="19" name="Imagen 18">
            <a:extLst>
              <a:ext uri="{FF2B5EF4-FFF2-40B4-BE49-F238E27FC236}">
                <a16:creationId xmlns:a16="http://schemas.microsoft.com/office/drawing/2014/main" id="{10A18A92-0F44-7749-ADD9-FE5DA260D2A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11953" y="2557421"/>
            <a:ext cx="418477" cy="418477"/>
          </a:xfrm>
          <a:prstGeom prst="rect">
            <a:avLst/>
          </a:prstGeom>
          <a:effectLst>
            <a:outerShdw blurRad="50800" dist="38100" dir="2700000" algn="tl" rotWithShape="0">
              <a:prstClr val="black">
                <a:alpha val="40000"/>
              </a:prstClr>
            </a:outerShdw>
          </a:effectLst>
        </p:spPr>
      </p:pic>
      <p:pic>
        <p:nvPicPr>
          <p:cNvPr id="23" name="Imagen 22">
            <a:extLst>
              <a:ext uri="{FF2B5EF4-FFF2-40B4-BE49-F238E27FC236}">
                <a16:creationId xmlns:a16="http://schemas.microsoft.com/office/drawing/2014/main" id="{1E17616C-FBBC-F34D-84D2-08D622F71EF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207779" y="4357208"/>
            <a:ext cx="418478" cy="309994"/>
          </a:xfrm>
          <a:prstGeom prst="rect">
            <a:avLst/>
          </a:prstGeom>
          <a:effectLst>
            <a:outerShdw blurRad="50800" dist="38100" dir="2700000" algn="tl" rotWithShape="0">
              <a:prstClr val="black">
                <a:alpha val="40000"/>
              </a:prstClr>
            </a:outerShdw>
          </a:effectLst>
        </p:spPr>
      </p:pic>
      <p:pic>
        <p:nvPicPr>
          <p:cNvPr id="25" name="Imagen 24">
            <a:extLst>
              <a:ext uri="{FF2B5EF4-FFF2-40B4-BE49-F238E27FC236}">
                <a16:creationId xmlns:a16="http://schemas.microsoft.com/office/drawing/2014/main" id="{69E28361-1234-1548-BAA8-D579316E341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059747" y="3328099"/>
            <a:ext cx="504411" cy="551997"/>
          </a:xfrm>
          <a:prstGeom prst="rect">
            <a:avLst/>
          </a:prstGeom>
        </p:spPr>
      </p:pic>
      <p:pic>
        <p:nvPicPr>
          <p:cNvPr id="15362" name="Picture 2" descr="Reloj de arena con agua aislado sobre vector de fondo blanco | Vector  Premium">
            <a:extLst>
              <a:ext uri="{FF2B5EF4-FFF2-40B4-BE49-F238E27FC236}">
                <a16:creationId xmlns:a16="http://schemas.microsoft.com/office/drawing/2014/main" id="{CCF27407-B443-944E-AFB2-83C8BBF7B2EC}"/>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937929" y="2175492"/>
            <a:ext cx="363814" cy="535799"/>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9">
            <a:extLst>
              <a:ext uri="{FF2B5EF4-FFF2-40B4-BE49-F238E27FC236}">
                <a16:creationId xmlns:a16="http://schemas.microsoft.com/office/drawing/2014/main" id="{A2093330-74F4-4349-8E6E-916DD02BEC5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94840" y="1751940"/>
            <a:ext cx="507544" cy="551996"/>
          </a:xfrm>
          <a:prstGeom prst="rect">
            <a:avLst/>
          </a:prstGeom>
        </p:spPr>
      </p:pic>
      <p:graphicFrame>
        <p:nvGraphicFramePr>
          <p:cNvPr id="13" name="Tabla 12">
            <a:extLst>
              <a:ext uri="{FF2B5EF4-FFF2-40B4-BE49-F238E27FC236}">
                <a16:creationId xmlns:a16="http://schemas.microsoft.com/office/drawing/2014/main" id="{B00CD4F5-B697-334A-9E74-F93213ECD6CC}"/>
              </a:ext>
            </a:extLst>
          </p:cNvPr>
          <p:cNvGraphicFramePr>
            <a:graphicFrameLocks noGrp="1"/>
          </p:cNvGraphicFramePr>
          <p:nvPr>
            <p:extLst>
              <p:ext uri="{D42A27DB-BD31-4B8C-83A1-F6EECF244321}">
                <p14:modId xmlns:p14="http://schemas.microsoft.com/office/powerpoint/2010/main" val="1354055507"/>
              </p:ext>
            </p:extLst>
          </p:nvPr>
        </p:nvGraphicFramePr>
        <p:xfrm>
          <a:off x="562092" y="1568959"/>
          <a:ext cx="8234731" cy="3436261"/>
        </p:xfrm>
        <a:graphic>
          <a:graphicData uri="http://schemas.openxmlformats.org/drawingml/2006/table">
            <a:tbl>
              <a:tblPr>
                <a:tableStyleId>{2D5ABB26-0587-4C30-8999-92F81FD0307C}</a:tableStyleId>
              </a:tblPr>
              <a:tblGrid>
                <a:gridCol w="2528208">
                  <a:extLst>
                    <a:ext uri="{9D8B030D-6E8A-4147-A177-3AD203B41FA5}">
                      <a16:colId xmlns:a16="http://schemas.microsoft.com/office/drawing/2014/main" val="3992196401"/>
                    </a:ext>
                  </a:extLst>
                </a:gridCol>
                <a:gridCol w="1516924">
                  <a:extLst>
                    <a:ext uri="{9D8B030D-6E8A-4147-A177-3AD203B41FA5}">
                      <a16:colId xmlns:a16="http://schemas.microsoft.com/office/drawing/2014/main" val="551189625"/>
                    </a:ext>
                  </a:extLst>
                </a:gridCol>
                <a:gridCol w="2672677">
                  <a:extLst>
                    <a:ext uri="{9D8B030D-6E8A-4147-A177-3AD203B41FA5}">
                      <a16:colId xmlns:a16="http://schemas.microsoft.com/office/drawing/2014/main" val="2715155638"/>
                    </a:ext>
                  </a:extLst>
                </a:gridCol>
                <a:gridCol w="1516922">
                  <a:extLst>
                    <a:ext uri="{9D8B030D-6E8A-4147-A177-3AD203B41FA5}">
                      <a16:colId xmlns:a16="http://schemas.microsoft.com/office/drawing/2014/main" val="1944711565"/>
                    </a:ext>
                  </a:extLst>
                </a:gridCol>
              </a:tblGrid>
              <a:tr h="363570">
                <a:tc>
                  <a:txBody>
                    <a:bodyPr/>
                    <a:lstStyle/>
                    <a:p>
                      <a:pPr algn="ctr">
                        <a:lnSpc>
                          <a:spcPct val="100000"/>
                        </a:lnSpc>
                      </a:pPr>
                      <a:r>
                        <a:rPr lang="es-ES" sz="1400" b="1" dirty="0">
                          <a:solidFill>
                            <a:schemeClr val="accent6">
                              <a:lumMod val="75000"/>
                            </a:schemeClr>
                          </a:solidFill>
                          <a:effectLst/>
                          <a:latin typeface="Arial" panose="020B0604020202020204" pitchFamily="34" charset="0"/>
                          <a:cs typeface="Arial" panose="020B0604020202020204" pitchFamily="34" charset="0"/>
                        </a:rPr>
                        <a:t>º</a:t>
                      </a:r>
                    </a:p>
                  </a:txBody>
                  <a:tcPr marL="75761" marR="75761" marT="75761" marB="75761" anchor="ctr">
                    <a:lnR w="3175" cap="flat" cmpd="sng" algn="ctr">
                      <a:solidFill>
                        <a:schemeClr val="bg1">
                          <a:lumMod val="85000"/>
                        </a:schemeClr>
                      </a:solidFill>
                      <a:prstDash val="solid"/>
                      <a:round/>
                      <a:headEnd type="none" w="med" len="med"/>
                      <a:tailEnd type="none" w="med" len="med"/>
                    </a:lnR>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endParaRPr lang="es-ES" sz="1400" b="1" dirty="0">
                        <a:effectLst/>
                        <a:latin typeface="Arial" panose="020B0604020202020204" pitchFamily="34" charset="0"/>
                        <a:cs typeface="Arial" panose="020B0604020202020204" pitchFamily="34" charset="0"/>
                      </a:endParaRP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endParaRPr lang="es-ES" sz="1400" b="1" dirty="0">
                        <a:effectLst/>
                        <a:latin typeface="Arial" panose="020B0604020202020204" pitchFamily="34" charset="0"/>
                        <a:cs typeface="Arial" panose="020B0604020202020204" pitchFamily="34" charset="0"/>
                      </a:endParaRP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P </a:t>
                      </a:r>
                      <a:r>
                        <a:rPr lang="es-ES" sz="1400" b="1" dirty="0" err="1">
                          <a:effectLst/>
                          <a:latin typeface="Arial" panose="020B0604020202020204" pitchFamily="34" charset="0"/>
                          <a:cs typeface="Arial" panose="020B0604020202020204" pitchFamily="34" charset="0"/>
                        </a:rPr>
                        <a:t>value</a:t>
                      </a:r>
                      <a:endParaRPr lang="es-ES" sz="1400" b="1" dirty="0">
                        <a:effectLst/>
                        <a:latin typeface="Arial" panose="020B0604020202020204" pitchFamily="34" charset="0"/>
                        <a:cs typeface="Arial" panose="020B0604020202020204" pitchFamily="34" charset="0"/>
                      </a:endParaRPr>
                    </a:p>
                  </a:txBody>
                  <a:tcPr marL="75761" marR="75761" marT="75761" marB="75761" anchor="ctr">
                    <a:lnL w="3175" cap="flat" cmpd="sng" algn="ctr">
                      <a:solidFill>
                        <a:schemeClr val="bg1">
                          <a:lumMod val="85000"/>
                        </a:schemeClr>
                      </a:solidFill>
                      <a:prstDash val="solid"/>
                      <a:round/>
                      <a:headEnd type="none" w="med" len="med"/>
                      <a:tailEnd type="none" w="med" len="med"/>
                    </a:lnL>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264476699"/>
                  </a:ext>
                </a:extLst>
              </a:tr>
              <a:tr h="363570">
                <a:tc>
                  <a:txBody>
                    <a:bodyPr/>
                    <a:lstStyle/>
                    <a:p>
                      <a:pPr algn="ctr">
                        <a:lnSpc>
                          <a:spcPct val="100000"/>
                        </a:lnSpc>
                      </a:pPr>
                      <a:r>
                        <a:rPr lang="es-ES" sz="1400" b="1" dirty="0">
                          <a:effectLst/>
                          <a:latin typeface="Arial" panose="020B0604020202020204" pitchFamily="34" charset="0"/>
                          <a:cs typeface="Arial" panose="020B0604020202020204" pitchFamily="34" charset="0"/>
                        </a:rPr>
                        <a:t>65,6</a:t>
                      </a:r>
                    </a:p>
                  </a:txBody>
                  <a:tcPr marL="75761" marR="75761" marT="75761" marB="75761" anchor="ctr">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Varones (%)</a:t>
                      </a: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a:effectLst/>
                          <a:latin typeface="Arial" panose="020B0604020202020204" pitchFamily="34" charset="0"/>
                          <a:cs typeface="Arial" panose="020B0604020202020204" pitchFamily="34" charset="0"/>
                        </a:rPr>
                        <a:t>90,9</a:t>
                      </a: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0,033</a:t>
                      </a:r>
                    </a:p>
                  </a:txBody>
                  <a:tcPr marL="75761" marR="75761" marT="75761" marB="75761" anchor="ctr">
                    <a:lnL w="3175" cap="flat" cmpd="sng" algn="ctr">
                      <a:solidFill>
                        <a:schemeClr val="bg1">
                          <a:lumMod val="85000"/>
                        </a:schemeClr>
                      </a:solidFill>
                      <a:prstDash val="solid"/>
                      <a:round/>
                      <a:headEnd type="none" w="med" len="med"/>
                      <a:tailEnd type="none" w="med" len="med"/>
                    </a:lnL>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1212599"/>
                  </a:ext>
                </a:extLst>
              </a:tr>
              <a:tr h="3635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tx1"/>
                          </a:solidFill>
                          <a:effectLst/>
                          <a:latin typeface="Arial" panose="020B0604020202020204" pitchFamily="34" charset="0"/>
                          <a:ea typeface="+mn-ea"/>
                          <a:cs typeface="Arial" panose="020B0604020202020204" pitchFamily="34" charset="0"/>
                        </a:rPr>
                        <a:t>70,3</a:t>
                      </a:r>
                    </a:p>
                  </a:txBody>
                  <a:tcPr marL="75761" marR="75761" marT="75761" marB="75761" anchor="ctr">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Edad (años)</a:t>
                      </a: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tx1"/>
                          </a:solidFill>
                          <a:effectLst/>
                          <a:latin typeface="Arial" panose="020B0604020202020204" pitchFamily="34" charset="0"/>
                          <a:ea typeface="+mn-ea"/>
                          <a:cs typeface="Arial" panose="020B0604020202020204" pitchFamily="34" charset="0"/>
                        </a:rPr>
                        <a:t>69,9</a:t>
                      </a: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0" dirty="0">
                          <a:solidFill>
                            <a:schemeClr val="tx1"/>
                          </a:solidFill>
                          <a:effectLst/>
                          <a:latin typeface="Arial" panose="020B0604020202020204" pitchFamily="34" charset="0"/>
                          <a:cs typeface="Arial" panose="020B0604020202020204" pitchFamily="34" charset="0"/>
                        </a:rPr>
                        <a:t>0,85</a:t>
                      </a:r>
                    </a:p>
                  </a:txBody>
                  <a:tcPr marL="75761" marR="75761" marT="75761" marB="75761" anchor="ctr">
                    <a:lnL w="3175" cap="flat" cmpd="sng" algn="ctr">
                      <a:solidFill>
                        <a:schemeClr val="bg1">
                          <a:lumMod val="85000"/>
                        </a:schemeClr>
                      </a:solidFill>
                      <a:prstDash val="solid"/>
                      <a:round/>
                      <a:headEnd type="none" w="med" len="med"/>
                      <a:tailEnd type="none" w="med" len="med"/>
                    </a:lnL>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587841481"/>
                  </a:ext>
                </a:extLst>
              </a:tr>
              <a:tr h="363570">
                <a:tc>
                  <a:txBody>
                    <a:bodyPr/>
                    <a:lstStyle/>
                    <a:p>
                      <a:pPr algn="ctr">
                        <a:lnSpc>
                          <a:spcPct val="100000"/>
                        </a:lnSpc>
                      </a:pPr>
                      <a:r>
                        <a:rPr lang="es-ES" sz="1400" b="1" dirty="0">
                          <a:effectLst/>
                          <a:latin typeface="Arial" panose="020B0604020202020204" pitchFamily="34" charset="0"/>
                          <a:cs typeface="Arial" panose="020B0604020202020204" pitchFamily="34" charset="0"/>
                        </a:rPr>
                        <a:t>20 </a:t>
                      </a:r>
                    </a:p>
                  </a:txBody>
                  <a:tcPr marL="75761" marR="75761" marT="75761" marB="75761" anchor="ctr">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IPA</a:t>
                      </a: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63</a:t>
                      </a:r>
                    </a:p>
                  </a:txBody>
                  <a:tcPr marL="75761" marR="75761" marT="75761" marB="75761"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0,001</a:t>
                      </a:r>
                    </a:p>
                  </a:txBody>
                  <a:tcPr marL="75761" marR="75761" marT="75761" marB="75761" anchor="ctr">
                    <a:lnL w="3175" cap="flat" cmpd="sng" algn="ctr">
                      <a:solidFill>
                        <a:schemeClr val="bg1">
                          <a:lumMod val="85000"/>
                        </a:schemeClr>
                      </a:solidFill>
                      <a:prstDash val="solid"/>
                      <a:round/>
                      <a:headEnd type="none" w="med" len="med"/>
                      <a:tailEnd type="none" w="med" len="med"/>
                    </a:lnL>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380915854"/>
                  </a:ext>
                </a:extLst>
              </a:tr>
              <a:tr h="1275558">
                <a:tc>
                  <a:txBody>
                    <a:bodyPr/>
                    <a:lstStyle/>
                    <a:p>
                      <a:pPr algn="ctr"/>
                      <a:endParaRPr lang="es-ES" sz="1400" dirty="0">
                        <a:solidFill>
                          <a:srgbClr val="000000"/>
                        </a:solidFill>
                        <a:effectLst/>
                        <a:latin typeface="Arial" panose="020B0604020202020204" pitchFamily="34" charset="0"/>
                        <a:cs typeface="Arial" panose="020B0604020202020204" pitchFamily="34" charset="0"/>
                      </a:endParaRPr>
                    </a:p>
                    <a:p>
                      <a:pPr algn="ctr"/>
                      <a:r>
                        <a:rPr lang="es-ES" sz="1400" dirty="0">
                          <a:solidFill>
                            <a:srgbClr val="000000"/>
                          </a:solidFill>
                          <a:effectLst/>
                          <a:latin typeface="Arial" panose="020B0604020202020204" pitchFamily="34" charset="0"/>
                          <a:cs typeface="Arial" panose="020B0604020202020204" pitchFamily="34" charset="0"/>
                        </a:rPr>
                        <a:t>2 (6,3%)</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20 (62,5%)</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9 (28,1%)</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1 (3,1%)</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0 (0%)</a:t>
                      </a:r>
                      <a:endParaRPr lang="es-ES" sz="1400" dirty="0">
                        <a:effectLst/>
                        <a:latin typeface="Arial" panose="020B0604020202020204" pitchFamily="34" charset="0"/>
                        <a:cs typeface="Arial" panose="020B0604020202020204" pitchFamily="34" charset="0"/>
                      </a:endParaRPr>
                    </a:p>
                  </a:txBody>
                  <a:tcPr marL="68580" marR="68580" marT="0" marB="0">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r>
                        <a:rPr lang="es-ES" sz="1400" b="1" dirty="0" err="1">
                          <a:solidFill>
                            <a:srgbClr val="000000"/>
                          </a:solidFill>
                          <a:effectLst/>
                          <a:latin typeface="Arial" panose="020B0604020202020204" pitchFamily="34" charset="0"/>
                          <a:cs typeface="Arial" panose="020B0604020202020204" pitchFamily="34" charset="0"/>
                        </a:rPr>
                        <a:t>mMRC</a:t>
                      </a:r>
                      <a:endParaRPr lang="es-ES" sz="1400" dirty="0">
                        <a:effectLst/>
                        <a:latin typeface="Arial" panose="020B0604020202020204" pitchFamily="34" charset="0"/>
                        <a:cs typeface="Arial" panose="020B0604020202020204" pitchFamily="34" charset="0"/>
                      </a:endParaRPr>
                    </a:p>
                    <a:p>
                      <a:pPr algn="ctr">
                        <a:buFontTx/>
                        <a:buNone/>
                      </a:pPr>
                      <a:r>
                        <a:rPr lang="es-ES" sz="1400" dirty="0">
                          <a:solidFill>
                            <a:srgbClr val="000000"/>
                          </a:solidFill>
                          <a:effectLst/>
                          <a:latin typeface="Arial" panose="020B0604020202020204" pitchFamily="34" charset="0"/>
                          <a:cs typeface="Arial" panose="020B0604020202020204" pitchFamily="34" charset="0"/>
                        </a:rPr>
                        <a:t>Grado 0</a:t>
                      </a:r>
                      <a:endParaRPr lang="es-ES" sz="1400" dirty="0">
                        <a:effectLst/>
                        <a:latin typeface="Arial" panose="020B0604020202020204" pitchFamily="34" charset="0"/>
                        <a:cs typeface="Arial" panose="020B0604020202020204" pitchFamily="34" charset="0"/>
                      </a:endParaRPr>
                    </a:p>
                    <a:p>
                      <a:pPr algn="ctr">
                        <a:buFontTx/>
                        <a:buNone/>
                      </a:pPr>
                      <a:r>
                        <a:rPr lang="es-ES" sz="1400" dirty="0">
                          <a:solidFill>
                            <a:srgbClr val="000000"/>
                          </a:solidFill>
                          <a:effectLst/>
                          <a:latin typeface="Arial" panose="020B0604020202020204" pitchFamily="34" charset="0"/>
                          <a:cs typeface="Arial" panose="020B0604020202020204" pitchFamily="34" charset="0"/>
                        </a:rPr>
                        <a:t>Grado 1</a:t>
                      </a:r>
                      <a:endParaRPr lang="es-ES" sz="1400" dirty="0">
                        <a:effectLst/>
                        <a:latin typeface="Arial" panose="020B0604020202020204" pitchFamily="34" charset="0"/>
                        <a:cs typeface="Arial" panose="020B0604020202020204" pitchFamily="34" charset="0"/>
                      </a:endParaRPr>
                    </a:p>
                    <a:p>
                      <a:pPr algn="ctr">
                        <a:buFontTx/>
                        <a:buNone/>
                      </a:pPr>
                      <a:r>
                        <a:rPr lang="es-ES" sz="1400" dirty="0">
                          <a:solidFill>
                            <a:srgbClr val="000000"/>
                          </a:solidFill>
                          <a:effectLst/>
                          <a:latin typeface="Arial" panose="020B0604020202020204" pitchFamily="34" charset="0"/>
                          <a:cs typeface="Arial" panose="020B0604020202020204" pitchFamily="34" charset="0"/>
                        </a:rPr>
                        <a:t>Grado 2</a:t>
                      </a:r>
                      <a:endParaRPr lang="es-ES" sz="1400" dirty="0">
                        <a:effectLst/>
                        <a:latin typeface="Arial" panose="020B0604020202020204" pitchFamily="34" charset="0"/>
                        <a:cs typeface="Arial" panose="020B0604020202020204" pitchFamily="34" charset="0"/>
                      </a:endParaRPr>
                    </a:p>
                    <a:p>
                      <a:pPr algn="ctr">
                        <a:buFontTx/>
                        <a:buNone/>
                      </a:pPr>
                      <a:r>
                        <a:rPr lang="es-ES" sz="1400" dirty="0">
                          <a:solidFill>
                            <a:srgbClr val="000000"/>
                          </a:solidFill>
                          <a:effectLst/>
                          <a:latin typeface="Arial" panose="020B0604020202020204" pitchFamily="34" charset="0"/>
                          <a:cs typeface="Arial" panose="020B0604020202020204" pitchFamily="34" charset="0"/>
                        </a:rPr>
                        <a:t>Grado 3</a:t>
                      </a:r>
                    </a:p>
                    <a:p>
                      <a:pPr algn="ctr">
                        <a:buFontTx/>
                        <a:buNone/>
                      </a:pPr>
                      <a:r>
                        <a:rPr lang="es-ES" sz="1400" dirty="0">
                          <a:solidFill>
                            <a:srgbClr val="000000"/>
                          </a:solidFill>
                          <a:effectLst/>
                          <a:latin typeface="Arial" panose="020B0604020202020204" pitchFamily="34" charset="0"/>
                          <a:cs typeface="Arial" panose="020B0604020202020204" pitchFamily="34" charset="0"/>
                        </a:rPr>
                        <a:t>Grado 4</a:t>
                      </a:r>
                      <a:endParaRPr lang="es-ES" sz="1400" dirty="0">
                        <a:effectLst/>
                        <a:latin typeface="Arial" panose="020B0604020202020204" pitchFamily="34" charset="0"/>
                        <a:cs typeface="Arial" panose="020B0604020202020204" pitchFamily="34" charset="0"/>
                      </a:endParaRPr>
                    </a:p>
                  </a:txBody>
                  <a:tcPr marL="68580" marR="68580" marT="0" marB="0">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endParaRPr lang="es-ES" sz="1400" dirty="0">
                        <a:solidFill>
                          <a:srgbClr val="000000"/>
                        </a:solidFill>
                        <a:effectLst/>
                        <a:latin typeface="Arial" panose="020B0604020202020204" pitchFamily="34" charset="0"/>
                        <a:cs typeface="Arial" panose="020B0604020202020204" pitchFamily="34" charset="0"/>
                      </a:endParaRPr>
                    </a:p>
                    <a:p>
                      <a:pPr algn="ctr"/>
                      <a:r>
                        <a:rPr lang="es-ES" sz="1400" dirty="0">
                          <a:solidFill>
                            <a:srgbClr val="000000"/>
                          </a:solidFill>
                          <a:effectLst/>
                          <a:latin typeface="Arial" panose="020B0604020202020204" pitchFamily="34" charset="0"/>
                          <a:cs typeface="Arial" panose="020B0604020202020204" pitchFamily="34" charset="0"/>
                        </a:rPr>
                        <a:t>5 (22,7%)</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8 (36,4%)</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5(22,7%)</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3 (13,6%)</a:t>
                      </a:r>
                      <a:br>
                        <a:rPr lang="es-ES" sz="1400" dirty="0">
                          <a:solidFill>
                            <a:srgbClr val="000000"/>
                          </a:solidFill>
                          <a:effectLst/>
                          <a:latin typeface="Arial" panose="020B0604020202020204" pitchFamily="34" charset="0"/>
                          <a:cs typeface="Arial" panose="020B0604020202020204" pitchFamily="34" charset="0"/>
                        </a:rPr>
                      </a:br>
                      <a:r>
                        <a:rPr lang="es-ES" sz="1400" dirty="0">
                          <a:solidFill>
                            <a:srgbClr val="000000"/>
                          </a:solidFill>
                          <a:effectLst/>
                          <a:latin typeface="Arial" panose="020B0604020202020204" pitchFamily="34" charset="0"/>
                          <a:cs typeface="Arial" panose="020B0604020202020204" pitchFamily="34" charset="0"/>
                        </a:rPr>
                        <a:t>1 (4,5%)</a:t>
                      </a:r>
                      <a:endParaRPr lang="es-ES" sz="1400" dirty="0">
                        <a:effectLst/>
                        <a:latin typeface="Arial" panose="020B0604020202020204" pitchFamily="34" charset="0"/>
                        <a:cs typeface="Arial" panose="020B0604020202020204" pitchFamily="34" charset="0"/>
                      </a:endParaRPr>
                    </a:p>
                  </a:txBody>
                  <a:tcPr marL="68580" marR="68580" marT="0" marB="0">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r>
                        <a:rPr lang="es-ES" sz="1400" dirty="0">
                          <a:solidFill>
                            <a:srgbClr val="000000"/>
                          </a:solidFill>
                          <a:effectLst/>
                          <a:latin typeface="Arial" panose="020B0604020202020204" pitchFamily="34" charset="0"/>
                          <a:cs typeface="Arial" panose="020B0604020202020204" pitchFamily="34" charset="0"/>
                        </a:rPr>
                        <a:t>0,092</a:t>
                      </a:r>
                      <a:endParaRPr lang="es-ES" sz="1400" dirty="0">
                        <a:effectLst/>
                        <a:latin typeface="Arial" panose="020B0604020202020204" pitchFamily="34" charset="0"/>
                        <a:cs typeface="Arial" panose="020B0604020202020204" pitchFamily="34" charset="0"/>
                      </a:endParaRPr>
                    </a:p>
                  </a:txBody>
                  <a:tcPr marL="68580" marR="68580" marT="0" marB="0">
                    <a:lnL w="3175" cap="flat" cmpd="sng" algn="ctr">
                      <a:solidFill>
                        <a:schemeClr val="bg1">
                          <a:lumMod val="85000"/>
                        </a:schemeClr>
                      </a:solidFill>
                      <a:prstDash val="solid"/>
                      <a:round/>
                      <a:headEnd type="none" w="med" len="med"/>
                      <a:tailEnd type="none" w="med" len="med"/>
                    </a:lnL>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9307696"/>
                  </a:ext>
                </a:extLst>
              </a:tr>
              <a:tr h="400188">
                <a:tc>
                  <a:txBody>
                    <a:bodyPr/>
                    <a:lstStyle/>
                    <a:p>
                      <a:pPr algn="ctr"/>
                      <a:r>
                        <a:rPr lang="es-ES" sz="1400" dirty="0">
                          <a:solidFill>
                            <a:srgbClr val="000000"/>
                          </a:solidFill>
                          <a:effectLst/>
                          <a:latin typeface="Arial" panose="020B0604020202020204" pitchFamily="34" charset="0"/>
                          <a:cs typeface="Arial" panose="020B0604020202020204" pitchFamily="34" charset="0"/>
                        </a:rPr>
                        <a:t>28,0</a:t>
                      </a:r>
                      <a:endParaRPr lang="es-ES" sz="1400" dirty="0">
                        <a:effectLst/>
                        <a:latin typeface="Arial" panose="020B0604020202020204" pitchFamily="34" charset="0"/>
                        <a:cs typeface="Arial" panose="020B0604020202020204" pitchFamily="34" charset="0"/>
                      </a:endParaRPr>
                    </a:p>
                  </a:txBody>
                  <a:tcPr marL="68580" marR="68580" marT="0" marB="0" anchor="ctr">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r>
                        <a:rPr lang="es-ES" sz="1400" dirty="0">
                          <a:effectLst/>
                          <a:latin typeface="Arial" panose="020B0604020202020204" pitchFamily="34" charset="0"/>
                          <a:cs typeface="Arial" panose="020B0604020202020204" pitchFamily="34" charset="0"/>
                        </a:rPr>
                        <a:t>IMC</a:t>
                      </a:r>
                    </a:p>
                  </a:txBody>
                  <a:tcPr marL="68580" marR="6858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r>
                        <a:rPr lang="es-ES" sz="1400" dirty="0">
                          <a:solidFill>
                            <a:srgbClr val="000000"/>
                          </a:solidFill>
                          <a:effectLst/>
                          <a:latin typeface="Arial" panose="020B0604020202020204" pitchFamily="34" charset="0"/>
                          <a:cs typeface="Arial" panose="020B0604020202020204" pitchFamily="34" charset="0"/>
                        </a:rPr>
                        <a:t>26,4</a:t>
                      </a:r>
                      <a:endParaRPr lang="es-ES" sz="1400" dirty="0">
                        <a:effectLst/>
                        <a:latin typeface="Arial" panose="020B0604020202020204" pitchFamily="34" charset="0"/>
                        <a:cs typeface="Arial" panose="020B0604020202020204" pitchFamily="34" charset="0"/>
                      </a:endParaRPr>
                    </a:p>
                  </a:txBody>
                  <a:tcPr marL="68580" marR="6858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tc>
                  <a:txBody>
                    <a:bodyPr/>
                    <a:lstStyle/>
                    <a:p>
                      <a:pPr algn="ctr"/>
                      <a:r>
                        <a:rPr lang="es-ES" sz="1400" dirty="0">
                          <a:solidFill>
                            <a:srgbClr val="000000"/>
                          </a:solidFill>
                          <a:effectLst/>
                          <a:latin typeface="Arial" panose="020B0604020202020204" pitchFamily="34" charset="0"/>
                          <a:cs typeface="Arial" panose="020B0604020202020204" pitchFamily="34" charset="0"/>
                        </a:rPr>
                        <a:t>0,132</a:t>
                      </a:r>
                      <a:endParaRPr lang="es-ES" sz="1400" dirty="0">
                        <a:effectLst/>
                        <a:latin typeface="Arial" panose="020B0604020202020204" pitchFamily="34" charset="0"/>
                        <a:cs typeface="Arial" panose="020B0604020202020204" pitchFamily="34" charset="0"/>
                      </a:endParaRPr>
                    </a:p>
                  </a:txBody>
                  <a:tcPr marL="68580" marR="68580" marT="0" marB="0" anchor="ctr">
                    <a:lnL w="3175" cap="flat" cmpd="sng" algn="ctr">
                      <a:solidFill>
                        <a:schemeClr val="bg1">
                          <a:lumMod val="85000"/>
                        </a:schemeClr>
                      </a:solidFill>
                      <a:prstDash val="solid"/>
                      <a:round/>
                      <a:headEnd type="none" w="med" len="med"/>
                      <a:tailEnd type="none" w="med" len="med"/>
                    </a:lnL>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059485435"/>
                  </a:ext>
                </a:extLst>
              </a:tr>
              <a:tr h="296385">
                <a:tc>
                  <a:txBody>
                    <a:bodyPr/>
                    <a:lstStyle/>
                    <a:p>
                      <a:pPr algn="ctr"/>
                      <a:r>
                        <a:rPr lang="es-ES" sz="1400" b="1" dirty="0">
                          <a:solidFill>
                            <a:srgbClr val="000000"/>
                          </a:solidFill>
                          <a:effectLst/>
                          <a:latin typeface="Arial" panose="020B0604020202020204" pitchFamily="34" charset="0"/>
                          <a:cs typeface="Arial" panose="020B0604020202020204" pitchFamily="34" charset="0"/>
                        </a:rPr>
                        <a:t>4,7</a:t>
                      </a:r>
                      <a:endParaRPr lang="es-ES" sz="1400" b="1" dirty="0">
                        <a:effectLst/>
                        <a:latin typeface="Arial" panose="020B0604020202020204" pitchFamily="34" charset="0"/>
                        <a:cs typeface="Arial" panose="020B0604020202020204" pitchFamily="34" charset="0"/>
                      </a:endParaRPr>
                    </a:p>
                  </a:txBody>
                  <a:tcPr marL="68580" marR="68580" marT="0" marB="0" anchor="ctr">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tcPr>
                </a:tc>
                <a:tc>
                  <a:txBody>
                    <a:bodyPr/>
                    <a:lstStyle/>
                    <a:p>
                      <a:pPr algn="ctr"/>
                      <a:r>
                        <a:rPr lang="es-ES" sz="1400" b="1" dirty="0">
                          <a:solidFill>
                            <a:schemeClr val="tx1"/>
                          </a:solidFill>
                          <a:effectLst/>
                          <a:latin typeface="Arial" panose="020B0604020202020204" pitchFamily="34" charset="0"/>
                          <a:cs typeface="Arial" panose="020B0604020202020204" pitchFamily="34" charset="0"/>
                        </a:rPr>
                        <a:t>       I </a:t>
                      </a:r>
                      <a:r>
                        <a:rPr lang="es-ES" sz="1400" b="1" dirty="0" err="1">
                          <a:solidFill>
                            <a:schemeClr val="tx1"/>
                          </a:solidFill>
                          <a:effectLst/>
                          <a:latin typeface="Arial" panose="020B0604020202020204" pitchFamily="34" charset="0"/>
                          <a:cs typeface="Arial" panose="020B0604020202020204" pitchFamily="34" charset="0"/>
                        </a:rPr>
                        <a:t>Charlson</a:t>
                      </a:r>
                      <a:endParaRPr lang="es-ES" sz="1400" dirty="0">
                        <a:solidFill>
                          <a:schemeClr val="tx1"/>
                        </a:solidFill>
                        <a:effectLst/>
                        <a:latin typeface="Arial" panose="020B0604020202020204" pitchFamily="34" charset="0"/>
                        <a:cs typeface="Arial" panose="020B0604020202020204" pitchFamily="34" charset="0"/>
                      </a:endParaRPr>
                    </a:p>
                  </a:txBody>
                  <a:tcPr marL="68580" marR="6858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tcPr>
                </a:tc>
                <a:tc>
                  <a:txBody>
                    <a:bodyPr/>
                    <a:lstStyle/>
                    <a:p>
                      <a:pPr algn="ctr"/>
                      <a:r>
                        <a:rPr lang="es-ES" sz="1400" dirty="0">
                          <a:solidFill>
                            <a:srgbClr val="000000"/>
                          </a:solidFill>
                          <a:effectLst/>
                          <a:latin typeface="Arial" panose="020B0604020202020204" pitchFamily="34" charset="0"/>
                          <a:cs typeface="Arial" panose="020B0604020202020204" pitchFamily="34" charset="0"/>
                        </a:rPr>
                        <a:t>2,1 </a:t>
                      </a:r>
                      <a:endParaRPr lang="es-ES" sz="1400" dirty="0">
                        <a:effectLst/>
                        <a:latin typeface="Arial" panose="020B0604020202020204" pitchFamily="34" charset="0"/>
                        <a:cs typeface="Arial" panose="020B0604020202020204" pitchFamily="34" charset="0"/>
                      </a:endParaRPr>
                    </a:p>
                  </a:txBody>
                  <a:tcPr marL="68580" marR="6858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tcPr>
                </a:tc>
                <a:tc>
                  <a:txBody>
                    <a:bodyPr/>
                    <a:lstStyle/>
                    <a:p>
                      <a:pPr algn="ctr"/>
                      <a:r>
                        <a:rPr lang="es-ES" sz="1400" b="1" dirty="0">
                          <a:solidFill>
                            <a:srgbClr val="FF0000"/>
                          </a:solidFill>
                          <a:effectLst/>
                          <a:latin typeface="Arial" panose="020B0604020202020204" pitchFamily="34" charset="0"/>
                          <a:cs typeface="Arial" panose="020B0604020202020204" pitchFamily="34" charset="0"/>
                        </a:rPr>
                        <a:t>&lt;0,001</a:t>
                      </a:r>
                    </a:p>
                  </a:txBody>
                  <a:tcPr marL="68580" marR="68580" marT="0" marB="0" anchor="ctr">
                    <a:lnL w="3175" cap="flat" cmpd="sng" algn="ctr">
                      <a:solidFill>
                        <a:schemeClr val="bg1">
                          <a:lumMod val="85000"/>
                        </a:schemeClr>
                      </a:solidFill>
                      <a:prstDash val="solid"/>
                      <a:round/>
                      <a:headEnd type="none" w="med" len="med"/>
                      <a:tailEnd type="none" w="med" len="med"/>
                    </a:lnL>
                    <a:lnT w="3175"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787356068"/>
                  </a:ext>
                </a:extLst>
              </a:tr>
            </a:tbl>
          </a:graphicData>
        </a:graphic>
      </p:graphicFrame>
    </p:spTree>
    <p:extLst>
      <p:ext uri="{BB962C8B-B14F-4D97-AF65-F5344CB8AC3E}">
        <p14:creationId xmlns:p14="http://schemas.microsoft.com/office/powerpoint/2010/main" val="1310648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A4FF052A-8887-764E-B6EA-83DFE7C3057F}"/>
              </a:ext>
            </a:extLst>
          </p:cNvPr>
          <p:cNvPicPr>
            <a:picLocks noChangeAspect="1"/>
          </p:cNvPicPr>
          <p:nvPr/>
        </p:nvPicPr>
        <p:blipFill rotWithShape="1">
          <a:blip r:embed="rId3" cstate="email">
            <a:alphaModFix amt="50000"/>
            <a:extLst>
              <a:ext uri="{28A0092B-C50C-407E-A947-70E740481C1C}">
                <a14:useLocalDpi xmlns:a14="http://schemas.microsoft.com/office/drawing/2010/main"/>
              </a:ext>
            </a:extLst>
          </a:blip>
          <a:srcRect/>
          <a:stretch/>
        </p:blipFill>
        <p:spPr>
          <a:xfrm>
            <a:off x="4572000" y="1965970"/>
            <a:ext cx="2904698" cy="3057257"/>
          </a:xfrm>
          <a:prstGeom prst="rect">
            <a:avLst/>
          </a:prstGeom>
        </p:spPr>
      </p:pic>
      <p:sp>
        <p:nvSpPr>
          <p:cNvPr id="7" name="Rectángulo redondeado 6">
            <a:extLst>
              <a:ext uri="{FF2B5EF4-FFF2-40B4-BE49-F238E27FC236}">
                <a16:creationId xmlns:a16="http://schemas.microsoft.com/office/drawing/2014/main" id="{7FE6BD48-4B86-B641-88CB-347DCF509E2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186A1845-9DB9-BE4A-AA9A-096AB4F7524A}"/>
              </a:ext>
            </a:extLst>
          </p:cNvPr>
          <p:cNvSpPr txBox="1"/>
          <p:nvPr/>
        </p:nvSpPr>
        <p:spPr>
          <a:xfrm>
            <a:off x="1260000" y="252000"/>
            <a:ext cx="260475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RESULTADOS</a:t>
            </a:r>
          </a:p>
        </p:txBody>
      </p:sp>
      <p:pic>
        <p:nvPicPr>
          <p:cNvPr id="9" name="Imagen 8">
            <a:extLst>
              <a:ext uri="{FF2B5EF4-FFF2-40B4-BE49-F238E27FC236}">
                <a16:creationId xmlns:a16="http://schemas.microsoft.com/office/drawing/2014/main" id="{A1DCDA4A-972D-C248-9338-7DC08345F9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10" name="Conector recto 9">
            <a:extLst>
              <a:ext uri="{FF2B5EF4-FFF2-40B4-BE49-F238E27FC236}">
                <a16:creationId xmlns:a16="http://schemas.microsoft.com/office/drawing/2014/main" id="{2C47677B-35C4-154A-A53C-79451B46DB13}"/>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F9003D6E-B7FA-B749-95D5-3730C616D9CD}"/>
              </a:ext>
            </a:extLst>
          </p:cNvPr>
          <p:cNvSpPr txBox="1"/>
          <p:nvPr/>
        </p:nvSpPr>
        <p:spPr>
          <a:xfrm>
            <a:off x="631929" y="1012535"/>
            <a:ext cx="7972519" cy="369332"/>
          </a:xfrm>
          <a:prstGeom prst="rect">
            <a:avLst/>
          </a:prstGeom>
          <a:noFill/>
        </p:spPr>
        <p:txBody>
          <a:bodyPr wrap="square">
            <a:spAutoFit/>
          </a:bodyPr>
          <a:lstStyle/>
          <a:p>
            <a:r>
              <a:rPr lang="es-ES" b="1" i="0" dirty="0">
                <a:solidFill>
                  <a:schemeClr val="accent6">
                    <a:lumMod val="75000"/>
                  </a:schemeClr>
                </a:solidFill>
                <a:effectLst/>
                <a:latin typeface="Arial" panose="020B0604020202020204" pitchFamily="34" charset="0"/>
                <a:cs typeface="Arial" panose="020B0604020202020204" pitchFamily="34" charset="0"/>
              </a:rPr>
              <a:t>1. SCFPE: Fenotipo Diferenciado con Disociación Funcional Marcada. </a:t>
            </a:r>
            <a:endParaRPr lang="es-ES" dirty="0">
              <a:solidFill>
                <a:schemeClr val="accent6">
                  <a:lumMod val="75000"/>
                </a:schemeClr>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id="{0999787D-6A7F-E247-870C-31920414C72D}"/>
              </a:ext>
            </a:extLst>
          </p:cNvPr>
          <p:cNvSpPr txBox="1"/>
          <p:nvPr/>
        </p:nvSpPr>
        <p:spPr>
          <a:xfrm>
            <a:off x="5376277" y="1598865"/>
            <a:ext cx="1296144" cy="338554"/>
          </a:xfrm>
          <a:prstGeom prst="rect">
            <a:avLst/>
          </a:prstGeom>
          <a:solidFill>
            <a:schemeClr val="accent3">
              <a:lumMod val="40000"/>
              <a:lumOff val="60000"/>
            </a:schemeClr>
          </a:solidFill>
          <a:ln w="25400">
            <a:solidFill>
              <a:srgbClr val="33671A"/>
            </a:solidFill>
          </a:ln>
          <a:effectLst>
            <a:outerShdw blurRad="50800" dist="38100" dir="2700000" algn="tl" rotWithShape="0">
              <a:prstClr val="black">
                <a:alpha val="40000"/>
              </a:prstClr>
            </a:outerShdw>
            <a:softEdge rad="0"/>
          </a:effectLst>
          <a:scene3d>
            <a:camera prst="orthographicFront"/>
            <a:lightRig rig="threePt" dir="t"/>
          </a:scene3d>
          <a:sp3d extrusionH="12700"/>
        </p:spPr>
        <p:txBody>
          <a:bodyPr wrap="square" rtlCol="0">
            <a:spAutoFit/>
          </a:bodyPr>
          <a:lstStyle/>
          <a:p>
            <a:pPr algn="ctr"/>
            <a:r>
              <a:rPr lang="es-ES" sz="1600" b="1" dirty="0">
                <a:solidFill>
                  <a:srgbClr val="33671A"/>
                </a:solidFill>
                <a:latin typeface="Arial" panose="020B0604020202020204" pitchFamily="34" charset="0"/>
                <a:cs typeface="Arial" panose="020B0604020202020204" pitchFamily="34" charset="0"/>
              </a:rPr>
              <a:t>SCFPE </a:t>
            </a:r>
            <a:endParaRPr lang="es-ES" sz="1600" dirty="0">
              <a:solidFill>
                <a:srgbClr val="33671A"/>
              </a:solidFill>
              <a:latin typeface="Arial" panose="020B0604020202020204" pitchFamily="34" charset="0"/>
              <a:cs typeface="Arial" panose="020B0604020202020204" pitchFamily="34" charset="0"/>
            </a:endParaRPr>
          </a:p>
        </p:txBody>
      </p:sp>
      <p:sp>
        <p:nvSpPr>
          <p:cNvPr id="17" name="CuadroTexto 16">
            <a:extLst>
              <a:ext uri="{FF2B5EF4-FFF2-40B4-BE49-F238E27FC236}">
                <a16:creationId xmlns:a16="http://schemas.microsoft.com/office/drawing/2014/main" id="{2E7A2F03-3A7A-7246-A6FA-BEB5CBD09529}"/>
              </a:ext>
            </a:extLst>
          </p:cNvPr>
          <p:cNvSpPr txBox="1"/>
          <p:nvPr/>
        </p:nvSpPr>
        <p:spPr>
          <a:xfrm>
            <a:off x="1011594" y="1582597"/>
            <a:ext cx="1766829" cy="338554"/>
          </a:xfrm>
          <a:prstGeom prst="rect">
            <a:avLst/>
          </a:prstGeom>
          <a:solidFill>
            <a:schemeClr val="accent6">
              <a:lumMod val="20000"/>
              <a:lumOff val="80000"/>
            </a:schemeClr>
          </a:solidFill>
          <a:ln w="25400">
            <a:solidFill>
              <a:schemeClr val="accent6">
                <a:lumMod val="50000"/>
              </a:schemeClr>
            </a:solidFill>
          </a:ln>
        </p:spPr>
        <p:txBody>
          <a:bodyPr wrap="none" rtlCol="0">
            <a:spAutoFit/>
          </a:bodyPr>
          <a:lstStyle/>
          <a:p>
            <a:pPr algn="ctr"/>
            <a:r>
              <a:rPr lang="es-ES" sz="1600" b="1" dirty="0">
                <a:solidFill>
                  <a:schemeClr val="accent6">
                    <a:lumMod val="50000"/>
                  </a:schemeClr>
                </a:solidFill>
                <a:latin typeface="Arial" panose="020B0604020202020204" pitchFamily="34" charset="0"/>
                <a:cs typeface="Arial" panose="020B0604020202020204" pitchFamily="34" charset="0"/>
              </a:rPr>
              <a:t>EPID NO SCFPE</a:t>
            </a:r>
          </a:p>
        </p:txBody>
      </p:sp>
      <p:pic>
        <p:nvPicPr>
          <p:cNvPr id="18" name="Imagen 17">
            <a:extLst>
              <a:ext uri="{FF2B5EF4-FFF2-40B4-BE49-F238E27FC236}">
                <a16:creationId xmlns:a16="http://schemas.microsoft.com/office/drawing/2014/main" id="{97E89AC1-1F5C-4140-A80E-76AFF38DAA1B}"/>
              </a:ext>
            </a:extLst>
          </p:cNvPr>
          <p:cNvPicPr>
            <a:picLocks noChangeAspect="1"/>
          </p:cNvPicPr>
          <p:nvPr/>
        </p:nvPicPr>
        <p:blipFill>
          <a:blip r:embed="rId5" cstate="email">
            <a:alphaModFix amt="50000"/>
            <a:extLst>
              <a:ext uri="{28A0092B-C50C-407E-A947-70E740481C1C}">
                <a14:useLocalDpi xmlns:a14="http://schemas.microsoft.com/office/drawing/2010/main"/>
              </a:ext>
            </a:extLst>
          </a:blip>
          <a:stretch>
            <a:fillRect/>
          </a:stretch>
        </p:blipFill>
        <p:spPr>
          <a:xfrm>
            <a:off x="202821" y="1944727"/>
            <a:ext cx="3384376" cy="3128201"/>
          </a:xfrm>
          <a:prstGeom prst="rect">
            <a:avLst/>
          </a:prstGeom>
        </p:spPr>
      </p:pic>
      <p:graphicFrame>
        <p:nvGraphicFramePr>
          <p:cNvPr id="13" name="Tabla 12">
            <a:extLst>
              <a:ext uri="{FF2B5EF4-FFF2-40B4-BE49-F238E27FC236}">
                <a16:creationId xmlns:a16="http://schemas.microsoft.com/office/drawing/2014/main" id="{B00CD4F5-B697-334A-9E74-F93213ECD6CC}"/>
              </a:ext>
            </a:extLst>
          </p:cNvPr>
          <p:cNvGraphicFramePr>
            <a:graphicFrameLocks noGrp="1"/>
          </p:cNvGraphicFramePr>
          <p:nvPr>
            <p:extLst>
              <p:ext uri="{D42A27DB-BD31-4B8C-83A1-F6EECF244321}">
                <p14:modId xmlns:p14="http://schemas.microsoft.com/office/powerpoint/2010/main" val="2822079776"/>
              </p:ext>
            </p:extLst>
          </p:nvPr>
        </p:nvGraphicFramePr>
        <p:xfrm>
          <a:off x="755576" y="2139021"/>
          <a:ext cx="8208912" cy="2554174"/>
        </p:xfrm>
        <a:graphic>
          <a:graphicData uri="http://schemas.openxmlformats.org/drawingml/2006/table">
            <a:tbl>
              <a:tblPr>
                <a:tableStyleId>{2D5ABB26-0587-4C30-8999-92F81FD0307C}</a:tableStyleId>
              </a:tblPr>
              <a:tblGrid>
                <a:gridCol w="2520281">
                  <a:extLst>
                    <a:ext uri="{9D8B030D-6E8A-4147-A177-3AD203B41FA5}">
                      <a16:colId xmlns:a16="http://schemas.microsoft.com/office/drawing/2014/main" val="3992196401"/>
                    </a:ext>
                  </a:extLst>
                </a:gridCol>
                <a:gridCol w="1512168">
                  <a:extLst>
                    <a:ext uri="{9D8B030D-6E8A-4147-A177-3AD203B41FA5}">
                      <a16:colId xmlns:a16="http://schemas.microsoft.com/office/drawing/2014/main" val="551189625"/>
                    </a:ext>
                  </a:extLst>
                </a:gridCol>
                <a:gridCol w="2664297">
                  <a:extLst>
                    <a:ext uri="{9D8B030D-6E8A-4147-A177-3AD203B41FA5}">
                      <a16:colId xmlns:a16="http://schemas.microsoft.com/office/drawing/2014/main" val="2715155638"/>
                    </a:ext>
                  </a:extLst>
                </a:gridCol>
                <a:gridCol w="1512166">
                  <a:extLst>
                    <a:ext uri="{9D8B030D-6E8A-4147-A177-3AD203B41FA5}">
                      <a16:colId xmlns:a16="http://schemas.microsoft.com/office/drawing/2014/main" val="1944711565"/>
                    </a:ext>
                  </a:extLst>
                </a:gridCol>
              </a:tblGrid>
              <a:tr h="340055">
                <a:tc>
                  <a:txBody>
                    <a:bodyPr/>
                    <a:lstStyle/>
                    <a:p>
                      <a:pPr algn="ctr">
                        <a:lnSpc>
                          <a:spcPct val="100000"/>
                        </a:lnSpc>
                      </a:pPr>
                      <a:r>
                        <a:rPr lang="es-ES" sz="1400" b="1" dirty="0">
                          <a:solidFill>
                            <a:schemeClr val="accent6">
                              <a:lumMod val="75000"/>
                            </a:schemeClr>
                          </a:solidFill>
                          <a:effectLst/>
                          <a:latin typeface="Arial" panose="020B0604020202020204" pitchFamily="34" charset="0"/>
                          <a:cs typeface="Arial" panose="020B0604020202020204" pitchFamily="34" charset="0"/>
                        </a:rPr>
                        <a:t>º</a:t>
                      </a:r>
                    </a:p>
                  </a:txBody>
                  <a:tcPr marL="75761" marR="75761" marT="75761" marB="75761" anchor="ctr"/>
                </a:tc>
                <a:tc>
                  <a:txBody>
                    <a:bodyPr/>
                    <a:lstStyle/>
                    <a:p>
                      <a:pPr algn="ctr">
                        <a:lnSpc>
                          <a:spcPct val="100000"/>
                        </a:lnSpc>
                      </a:pPr>
                      <a:endParaRPr lang="es-ES" sz="1400" b="1" dirty="0">
                        <a:effectLst/>
                        <a:latin typeface="Arial" panose="020B0604020202020204" pitchFamily="34" charset="0"/>
                        <a:cs typeface="Arial" panose="020B0604020202020204" pitchFamily="34" charset="0"/>
                      </a:endParaRPr>
                    </a:p>
                  </a:txBody>
                  <a:tcPr marL="75761" marR="75761" marT="75761" marB="75761" anchor="ctr"/>
                </a:tc>
                <a:tc>
                  <a:txBody>
                    <a:bodyPr/>
                    <a:lstStyle/>
                    <a:p>
                      <a:pPr algn="ctr">
                        <a:lnSpc>
                          <a:spcPct val="100000"/>
                        </a:lnSpc>
                      </a:pPr>
                      <a:endParaRPr lang="es-ES" sz="1400" b="1" dirty="0">
                        <a:effectLst/>
                        <a:latin typeface="Arial" panose="020B0604020202020204" pitchFamily="34" charset="0"/>
                        <a:cs typeface="Arial" panose="020B0604020202020204" pitchFamily="34" charset="0"/>
                      </a:endParaRP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P </a:t>
                      </a:r>
                      <a:r>
                        <a:rPr lang="es-ES" sz="1400" b="1" dirty="0" err="1">
                          <a:effectLst/>
                          <a:latin typeface="Arial" panose="020B0604020202020204" pitchFamily="34" charset="0"/>
                          <a:cs typeface="Arial" panose="020B0604020202020204" pitchFamily="34" charset="0"/>
                        </a:rPr>
                        <a:t>value</a:t>
                      </a:r>
                      <a:endParaRPr lang="es-ES" sz="1400" b="1" dirty="0">
                        <a:effectLst/>
                        <a:latin typeface="Arial" panose="020B0604020202020204" pitchFamily="34" charset="0"/>
                        <a:cs typeface="Arial" panose="020B0604020202020204" pitchFamily="34" charset="0"/>
                      </a:endParaRPr>
                    </a:p>
                  </a:txBody>
                  <a:tcPr marL="75761" marR="75761" marT="75761" marB="75761" anchor="ctr"/>
                </a:tc>
                <a:extLst>
                  <a:ext uri="{0D108BD9-81ED-4DB2-BD59-A6C34878D82A}">
                    <a16:rowId xmlns:a16="http://schemas.microsoft.com/office/drawing/2014/main" val="1264476699"/>
                  </a:ext>
                </a:extLst>
              </a:tr>
              <a:tr h="3400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b="1" kern="1200" dirty="0">
                          <a:solidFill>
                            <a:schemeClr val="tx1"/>
                          </a:solidFill>
                          <a:effectLst/>
                          <a:latin typeface="Arial" panose="020B0604020202020204" pitchFamily="34" charset="0"/>
                          <a:cs typeface="Arial" panose="020B0604020202020204" pitchFamily="34" charset="0"/>
                        </a:rPr>
                        <a:t>76 %</a:t>
                      </a:r>
                      <a:endParaRPr lang="es-ES" sz="1400" b="1" dirty="0">
                        <a:latin typeface="Arial" panose="020B0604020202020204" pitchFamily="34" charset="0"/>
                        <a:cs typeface="Arial" panose="020B0604020202020204" pitchFamily="34" charset="0"/>
                      </a:endParaRP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FVC (%)</a:t>
                      </a:r>
                    </a:p>
                  </a:txBody>
                  <a:tcPr marL="75761" marR="75761" marT="75761" marB="7576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b="1" kern="1200" dirty="0">
                          <a:solidFill>
                            <a:schemeClr val="tx1"/>
                          </a:solidFill>
                          <a:effectLst/>
                          <a:latin typeface="Arial" panose="020B0604020202020204" pitchFamily="34" charset="0"/>
                          <a:cs typeface="Arial" panose="020B0604020202020204" pitchFamily="34" charset="0"/>
                        </a:rPr>
                        <a:t>82,5 %</a:t>
                      </a:r>
                      <a:endParaRPr lang="es-ES" sz="1400" b="1" dirty="0">
                        <a:effectLst/>
                        <a:latin typeface="Arial" panose="020B0604020202020204" pitchFamily="34" charset="0"/>
                        <a:cs typeface="Arial" panose="020B0604020202020204" pitchFamily="34" charset="0"/>
                      </a:endParaRPr>
                    </a:p>
                  </a:txBody>
                  <a:tcPr marL="75761" marR="75761" marT="75761" marB="7576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400" b="1" kern="1200" dirty="0">
                          <a:solidFill>
                            <a:schemeClr val="tx1"/>
                          </a:solidFill>
                          <a:effectLst/>
                          <a:latin typeface="Arial" panose="020B0604020202020204" pitchFamily="34" charset="0"/>
                          <a:cs typeface="Arial" panose="020B0604020202020204" pitchFamily="34" charset="0"/>
                        </a:rPr>
                        <a:t>0,176 </a:t>
                      </a:r>
                      <a:endParaRPr lang="es-ES" sz="1400" b="1" dirty="0">
                        <a:latin typeface="Arial" panose="020B0604020202020204" pitchFamily="34" charset="0"/>
                        <a:cs typeface="Arial" panose="020B0604020202020204" pitchFamily="34" charset="0"/>
                      </a:endParaRPr>
                    </a:p>
                  </a:txBody>
                  <a:tcPr marL="75761" marR="75761" marT="75761" marB="75761" anchor="ctr"/>
                </a:tc>
                <a:extLst>
                  <a:ext uri="{0D108BD9-81ED-4DB2-BD59-A6C34878D82A}">
                    <a16:rowId xmlns:a16="http://schemas.microsoft.com/office/drawing/2014/main" val="49307696"/>
                  </a:ext>
                </a:extLst>
              </a:tr>
              <a:tr h="340055">
                <a:tc>
                  <a:txBody>
                    <a:bodyPr/>
                    <a:lstStyle/>
                    <a:p>
                      <a:pPr algn="ctr">
                        <a:lnSpc>
                          <a:spcPct val="100000"/>
                        </a:lnSpc>
                      </a:pPr>
                      <a:r>
                        <a:rPr lang="es-ES" sz="1400" b="1" dirty="0">
                          <a:effectLst/>
                          <a:latin typeface="Arial" panose="020B0604020202020204" pitchFamily="34" charset="0"/>
                          <a:cs typeface="Arial" panose="020B0604020202020204" pitchFamily="34" charset="0"/>
                        </a:rPr>
                        <a:t>46 %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DLCO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36 %</a:t>
                      </a:r>
                    </a:p>
                  </a:txBody>
                  <a:tcPr marL="75761" marR="75761" marT="75761" marB="75761" anchor="ct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0,032</a:t>
                      </a:r>
                    </a:p>
                  </a:txBody>
                  <a:tcPr marL="75761" marR="75761" marT="75761" marB="75761" anchor="ctr"/>
                </a:tc>
                <a:extLst>
                  <a:ext uri="{0D108BD9-81ED-4DB2-BD59-A6C34878D82A}">
                    <a16:rowId xmlns:a16="http://schemas.microsoft.com/office/drawing/2014/main" val="2049006840"/>
                  </a:ext>
                </a:extLst>
              </a:tr>
              <a:tr h="340055">
                <a:tc>
                  <a:txBody>
                    <a:bodyPr/>
                    <a:lstStyle/>
                    <a:p>
                      <a:pPr algn="ctr">
                        <a:lnSpc>
                          <a:spcPct val="100000"/>
                        </a:lnSpc>
                      </a:pPr>
                      <a:r>
                        <a:rPr lang="es-ES" sz="1400" b="1" dirty="0">
                          <a:effectLst/>
                          <a:latin typeface="Arial" panose="020B0604020202020204" pitchFamily="34" charset="0"/>
                          <a:cs typeface="Arial" panose="020B0604020202020204" pitchFamily="34" charset="0"/>
                        </a:rPr>
                        <a:t>75 %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KCO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58,8 %</a:t>
                      </a:r>
                    </a:p>
                  </a:txBody>
                  <a:tcPr marL="75761" marR="75761" marT="75761" marB="75761" anchor="ct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0,001</a:t>
                      </a:r>
                    </a:p>
                  </a:txBody>
                  <a:tcPr marL="75761" marR="75761" marT="75761" marB="75761" anchor="ctr"/>
                </a:tc>
                <a:extLst>
                  <a:ext uri="{0D108BD9-81ED-4DB2-BD59-A6C34878D82A}">
                    <a16:rowId xmlns:a16="http://schemas.microsoft.com/office/drawing/2014/main" val="3059485435"/>
                  </a:ext>
                </a:extLst>
              </a:tr>
              <a:tr h="340055">
                <a:tc>
                  <a:txBody>
                    <a:bodyPr/>
                    <a:lstStyle/>
                    <a:p>
                      <a:pPr algn="ctr">
                        <a:lnSpc>
                          <a:spcPct val="100000"/>
                        </a:lnSpc>
                      </a:pPr>
                      <a:r>
                        <a:rPr lang="es-ES" sz="1400" b="1" dirty="0">
                          <a:effectLst/>
                          <a:latin typeface="Arial" panose="020B0604020202020204" pitchFamily="34" charset="0"/>
                          <a:cs typeface="Arial" panose="020B0604020202020204" pitchFamily="34" charset="0"/>
                        </a:rPr>
                        <a:t>79 %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TLC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89 %</a:t>
                      </a:r>
                    </a:p>
                  </a:txBody>
                  <a:tcPr marL="75761" marR="75761" marT="75761" marB="75761" anchor="ct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0,002</a:t>
                      </a:r>
                    </a:p>
                  </a:txBody>
                  <a:tcPr marL="75761" marR="75761" marT="75761" marB="75761" anchor="ctr"/>
                </a:tc>
                <a:extLst>
                  <a:ext uri="{0D108BD9-81ED-4DB2-BD59-A6C34878D82A}">
                    <a16:rowId xmlns:a16="http://schemas.microsoft.com/office/drawing/2014/main" val="787356068"/>
                  </a:ext>
                </a:extLst>
              </a:tr>
              <a:tr h="340055">
                <a:tc>
                  <a:txBody>
                    <a:bodyPr/>
                    <a:lstStyle/>
                    <a:p>
                      <a:pPr algn="ctr">
                        <a:lnSpc>
                          <a:spcPct val="100000"/>
                        </a:lnSpc>
                      </a:pPr>
                      <a:r>
                        <a:rPr lang="es-ES" sz="1400" b="1" dirty="0">
                          <a:effectLst/>
                          <a:latin typeface="Arial" panose="020B0604020202020204" pitchFamily="34" charset="0"/>
                          <a:cs typeface="Arial" panose="020B0604020202020204" pitchFamily="34" charset="0"/>
                        </a:rPr>
                        <a:t>84 %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VR (%)</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105 %</a:t>
                      </a:r>
                    </a:p>
                  </a:txBody>
                  <a:tcPr marL="75761" marR="75761" marT="75761" marB="75761" anchor="ct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0,013</a:t>
                      </a:r>
                    </a:p>
                  </a:txBody>
                  <a:tcPr marL="75761" marR="75761" marT="75761" marB="75761" anchor="ctr"/>
                </a:tc>
                <a:extLst>
                  <a:ext uri="{0D108BD9-81ED-4DB2-BD59-A6C34878D82A}">
                    <a16:rowId xmlns:a16="http://schemas.microsoft.com/office/drawing/2014/main" val="1128133545"/>
                  </a:ext>
                </a:extLst>
              </a:tr>
              <a:tr h="340055">
                <a:tc>
                  <a:txBody>
                    <a:bodyPr/>
                    <a:lstStyle/>
                    <a:p>
                      <a:pPr algn="ctr">
                        <a:lnSpc>
                          <a:spcPct val="100000"/>
                        </a:lnSpc>
                      </a:pPr>
                      <a:r>
                        <a:rPr lang="es-ES" sz="1400" b="1" dirty="0">
                          <a:effectLst/>
                          <a:latin typeface="Arial" panose="020B0604020202020204" pitchFamily="34" charset="0"/>
                          <a:cs typeface="Arial" panose="020B0604020202020204" pitchFamily="34" charset="0"/>
                        </a:rPr>
                        <a:t>1,9 ± 0,8</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FVC/DLCO</a:t>
                      </a:r>
                    </a:p>
                  </a:txBody>
                  <a:tcPr marL="75761" marR="75761" marT="75761" marB="75761" anchor="ctr"/>
                </a:tc>
                <a:tc>
                  <a:txBody>
                    <a:bodyPr/>
                    <a:lstStyle/>
                    <a:p>
                      <a:pPr algn="ctr">
                        <a:lnSpc>
                          <a:spcPct val="100000"/>
                        </a:lnSpc>
                      </a:pPr>
                      <a:r>
                        <a:rPr lang="es-ES" sz="1400" b="1" dirty="0">
                          <a:effectLst/>
                          <a:latin typeface="Arial" panose="020B0604020202020204" pitchFamily="34" charset="0"/>
                          <a:cs typeface="Arial" panose="020B0604020202020204" pitchFamily="34" charset="0"/>
                        </a:rPr>
                        <a:t>2,6 ± 1,3</a:t>
                      </a:r>
                    </a:p>
                  </a:txBody>
                  <a:tcPr marL="75761" marR="75761" marT="75761" marB="75761" anchor="ctr"/>
                </a:tc>
                <a:tc>
                  <a:txBody>
                    <a:bodyPr/>
                    <a:lstStyle/>
                    <a:p>
                      <a:pPr algn="ctr">
                        <a:lnSpc>
                          <a:spcPct val="100000"/>
                        </a:lnSpc>
                      </a:pPr>
                      <a:r>
                        <a:rPr lang="es-ES" sz="1400" b="1" dirty="0">
                          <a:solidFill>
                            <a:srgbClr val="FF0000"/>
                          </a:solidFill>
                          <a:effectLst/>
                          <a:latin typeface="Arial" panose="020B0604020202020204" pitchFamily="34" charset="0"/>
                          <a:cs typeface="Arial" panose="020B0604020202020204" pitchFamily="34" charset="0"/>
                        </a:rPr>
                        <a:t>0,014</a:t>
                      </a:r>
                    </a:p>
                  </a:txBody>
                  <a:tcPr marL="75761" marR="75761" marT="75761" marB="75761" anchor="ctr"/>
                </a:tc>
                <a:extLst>
                  <a:ext uri="{0D108BD9-81ED-4DB2-BD59-A6C34878D82A}">
                    <a16:rowId xmlns:a16="http://schemas.microsoft.com/office/drawing/2014/main" val="538259211"/>
                  </a:ext>
                </a:extLst>
              </a:tr>
            </a:tbl>
          </a:graphicData>
        </a:graphic>
      </p:graphicFrame>
      <p:sp>
        <p:nvSpPr>
          <p:cNvPr id="21" name="Rectángulo 20">
            <a:extLst>
              <a:ext uri="{FF2B5EF4-FFF2-40B4-BE49-F238E27FC236}">
                <a16:creationId xmlns:a16="http://schemas.microsoft.com/office/drawing/2014/main" id="{B70A94ED-BE90-314C-903D-907271CBDF75}"/>
              </a:ext>
            </a:extLst>
          </p:cNvPr>
          <p:cNvSpPr/>
          <p:nvPr/>
        </p:nvSpPr>
        <p:spPr>
          <a:xfrm>
            <a:off x="493364" y="2880780"/>
            <a:ext cx="8352928" cy="14178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21">
            <a:extLst>
              <a:ext uri="{FF2B5EF4-FFF2-40B4-BE49-F238E27FC236}">
                <a16:creationId xmlns:a16="http://schemas.microsoft.com/office/drawing/2014/main" id="{4B252163-965F-1F4E-B892-01F47B795467}"/>
              </a:ext>
            </a:extLst>
          </p:cNvPr>
          <p:cNvSpPr/>
          <p:nvPr/>
        </p:nvSpPr>
        <p:spPr>
          <a:xfrm>
            <a:off x="493364" y="4322334"/>
            <a:ext cx="8352928" cy="3471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3217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7FE6BD48-4B86-B641-88CB-347DCF509E2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186A1845-9DB9-BE4A-AA9A-096AB4F7524A}"/>
              </a:ext>
            </a:extLst>
          </p:cNvPr>
          <p:cNvSpPr txBox="1"/>
          <p:nvPr/>
        </p:nvSpPr>
        <p:spPr>
          <a:xfrm>
            <a:off x="1260000" y="252000"/>
            <a:ext cx="260475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RESULTADOS</a:t>
            </a:r>
          </a:p>
        </p:txBody>
      </p:sp>
      <p:pic>
        <p:nvPicPr>
          <p:cNvPr id="9" name="Imagen 8">
            <a:extLst>
              <a:ext uri="{FF2B5EF4-FFF2-40B4-BE49-F238E27FC236}">
                <a16:creationId xmlns:a16="http://schemas.microsoft.com/office/drawing/2014/main" id="{A1DCDA4A-972D-C248-9338-7DC08345F9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10" name="Conector recto 9">
            <a:extLst>
              <a:ext uri="{FF2B5EF4-FFF2-40B4-BE49-F238E27FC236}">
                <a16:creationId xmlns:a16="http://schemas.microsoft.com/office/drawing/2014/main" id="{2C47677B-35C4-154A-A53C-79451B46DB13}"/>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F9003D6E-B7FA-B749-95D5-3730C616D9CD}"/>
              </a:ext>
            </a:extLst>
          </p:cNvPr>
          <p:cNvSpPr txBox="1"/>
          <p:nvPr/>
        </p:nvSpPr>
        <p:spPr>
          <a:xfrm>
            <a:off x="631929" y="1012535"/>
            <a:ext cx="8332559" cy="369332"/>
          </a:xfrm>
          <a:prstGeom prst="rect">
            <a:avLst/>
          </a:prstGeom>
          <a:noFill/>
        </p:spPr>
        <p:txBody>
          <a:bodyPr wrap="square">
            <a:spAutoFit/>
          </a:bodyPr>
          <a:lstStyle/>
          <a:p>
            <a:r>
              <a:rPr lang="es-ES" b="1" dirty="0">
                <a:solidFill>
                  <a:schemeClr val="accent6">
                    <a:lumMod val="75000"/>
                  </a:schemeClr>
                </a:solidFill>
                <a:latin typeface="Arial" panose="020B0604020202020204" pitchFamily="34" charset="0"/>
                <a:cs typeface="Arial" panose="020B0604020202020204" pitchFamily="34" charset="0"/>
              </a:rPr>
              <a:t>2</a:t>
            </a:r>
            <a:r>
              <a:rPr lang="es-ES" b="1" i="0" dirty="0">
                <a:solidFill>
                  <a:schemeClr val="accent6">
                    <a:lumMod val="75000"/>
                  </a:schemeClr>
                </a:solidFill>
                <a:effectLst/>
                <a:latin typeface="Arial" panose="020B0604020202020204" pitchFamily="34" charset="0"/>
                <a:cs typeface="Arial" panose="020B0604020202020204" pitchFamily="34" charset="0"/>
              </a:rPr>
              <a:t>. FVC/DLCO </a:t>
            </a:r>
            <a:r>
              <a:rPr lang="es-ES" sz="1800" b="1" dirty="0">
                <a:solidFill>
                  <a:schemeClr val="accent6">
                    <a:lumMod val="75000"/>
                  </a:schemeClr>
                </a:solidFill>
                <a:latin typeface="+mj-lt"/>
              </a:rPr>
              <a:t>↑↑</a:t>
            </a:r>
            <a:r>
              <a:rPr lang="es-ES" b="1" i="0" dirty="0">
                <a:solidFill>
                  <a:schemeClr val="accent6">
                    <a:lumMod val="75000"/>
                  </a:schemeClr>
                </a:solidFill>
                <a:effectLst/>
                <a:latin typeface="Arial" panose="020B0604020202020204" pitchFamily="34" charset="0"/>
                <a:cs typeface="Arial" panose="020B0604020202020204" pitchFamily="34" charset="0"/>
              </a:rPr>
              <a:t> : Asociación significativa con la Hipertensión pulmonar.  </a:t>
            </a:r>
            <a:endParaRPr lang="es-ES" dirty="0">
              <a:solidFill>
                <a:schemeClr val="accent6">
                  <a:lumMod val="75000"/>
                </a:schemeClr>
              </a:solidFill>
              <a:latin typeface="Arial" panose="020B0604020202020204" pitchFamily="34" charset="0"/>
              <a:cs typeface="Arial" panose="020B0604020202020204" pitchFamily="34" charset="0"/>
            </a:endParaRPr>
          </a:p>
        </p:txBody>
      </p:sp>
      <p:graphicFrame>
        <p:nvGraphicFramePr>
          <p:cNvPr id="2" name="Tabla 1">
            <a:extLst>
              <a:ext uri="{FF2B5EF4-FFF2-40B4-BE49-F238E27FC236}">
                <a16:creationId xmlns:a16="http://schemas.microsoft.com/office/drawing/2014/main" id="{26CE317B-78DE-A14B-8332-EE2ADCB5575D}"/>
              </a:ext>
            </a:extLst>
          </p:cNvPr>
          <p:cNvGraphicFramePr>
            <a:graphicFrameLocks noGrp="1"/>
          </p:cNvGraphicFramePr>
          <p:nvPr>
            <p:extLst>
              <p:ext uri="{D42A27DB-BD31-4B8C-83A1-F6EECF244321}">
                <p14:modId xmlns:p14="http://schemas.microsoft.com/office/powerpoint/2010/main" val="3924062136"/>
              </p:ext>
            </p:extLst>
          </p:nvPr>
        </p:nvGraphicFramePr>
        <p:xfrm>
          <a:off x="770380" y="1692790"/>
          <a:ext cx="7603240" cy="1981200"/>
        </p:xfrm>
        <a:graphic>
          <a:graphicData uri="http://schemas.openxmlformats.org/drawingml/2006/table">
            <a:tbl>
              <a:tblPr>
                <a:tableStyleId>{5940675A-B579-460E-94D1-54222C63F5DA}</a:tableStyleId>
              </a:tblPr>
              <a:tblGrid>
                <a:gridCol w="1929412">
                  <a:extLst>
                    <a:ext uri="{9D8B030D-6E8A-4147-A177-3AD203B41FA5}">
                      <a16:colId xmlns:a16="http://schemas.microsoft.com/office/drawing/2014/main" val="56875064"/>
                    </a:ext>
                  </a:extLst>
                </a:gridCol>
                <a:gridCol w="1872208">
                  <a:extLst>
                    <a:ext uri="{9D8B030D-6E8A-4147-A177-3AD203B41FA5}">
                      <a16:colId xmlns:a16="http://schemas.microsoft.com/office/drawing/2014/main" val="1327709080"/>
                    </a:ext>
                  </a:extLst>
                </a:gridCol>
                <a:gridCol w="1900810">
                  <a:extLst>
                    <a:ext uri="{9D8B030D-6E8A-4147-A177-3AD203B41FA5}">
                      <a16:colId xmlns:a16="http://schemas.microsoft.com/office/drawing/2014/main" val="2469113380"/>
                    </a:ext>
                  </a:extLst>
                </a:gridCol>
                <a:gridCol w="1900810">
                  <a:extLst>
                    <a:ext uri="{9D8B030D-6E8A-4147-A177-3AD203B41FA5}">
                      <a16:colId xmlns:a16="http://schemas.microsoft.com/office/drawing/2014/main" val="605335616"/>
                    </a:ext>
                  </a:extLst>
                </a:gridCol>
              </a:tblGrid>
              <a:tr h="0">
                <a:tc>
                  <a:txBody>
                    <a:bodyPr/>
                    <a:lstStyle/>
                    <a:p>
                      <a:pPr algn="ctr"/>
                      <a:endParaRPr lang="es-ES" dirty="0">
                        <a:effectLst/>
                      </a:endParaRPr>
                    </a:p>
                  </a:txBody>
                  <a:tcPr marL="76200" marR="76200" marT="76200" marB="76200" anchor="ctr">
                    <a:lnL w="12700" cmpd="sng">
                      <a:noFill/>
                    </a:lnL>
                    <a:lnR w="3175" cap="flat" cmpd="sng" algn="ctr">
                      <a:solidFill>
                        <a:schemeClr val="bg1">
                          <a:lumMod val="85000"/>
                        </a:schemeClr>
                      </a:solidFill>
                      <a:prstDash val="solid"/>
                      <a:round/>
                      <a:headEnd type="none" w="med" len="med"/>
                      <a:tailEnd type="none" w="med" len="med"/>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dirty="0">
                          <a:effectLst/>
                        </a:rPr>
                        <a:t>HTP (n=3)</a:t>
                      </a:r>
                      <a:endParaRPr lang="es-ES" dirty="0">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a:effectLst/>
                        </a:rPr>
                        <a:t>Sin HTP (n=51)</a:t>
                      </a:r>
                      <a:endParaRPr lang="es-ES">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dirty="0">
                          <a:effectLst/>
                        </a:rPr>
                        <a:t>P </a:t>
                      </a:r>
                      <a:r>
                        <a:rPr lang="es-ES" b="1" dirty="0" err="1">
                          <a:effectLst/>
                        </a:rPr>
                        <a:t>value</a:t>
                      </a:r>
                      <a:endParaRPr lang="es-ES" dirty="0">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5418115"/>
                  </a:ext>
                </a:extLst>
              </a:tr>
              <a:tr h="0">
                <a:tc>
                  <a:txBody>
                    <a:bodyPr/>
                    <a:lstStyle/>
                    <a:p>
                      <a:pPr algn="ctr"/>
                      <a:r>
                        <a:rPr lang="es-ES" b="1" dirty="0">
                          <a:effectLst/>
                        </a:rPr>
                        <a:t>FVC/DLCO</a:t>
                      </a:r>
                      <a:endParaRPr lang="es-ES" dirty="0">
                        <a:effectLst/>
                      </a:endParaRPr>
                    </a:p>
                  </a:txBody>
                  <a:tcPr marL="76200" marR="76200" marT="76200" marB="76200" anchor="ctr">
                    <a:lnL w="12700" cmpd="sng">
                      <a:noFill/>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dirty="0">
                          <a:effectLst/>
                        </a:rPr>
                        <a:t>4,2 ± 2,4</a:t>
                      </a:r>
                      <a:endParaRPr lang="es-ES" dirty="0">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dirty="0">
                          <a:effectLst/>
                        </a:rPr>
                        <a:t>2,1 ± 0,9</a:t>
                      </a:r>
                      <a:endParaRPr lang="es-ES" dirty="0">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dirty="0">
                          <a:solidFill>
                            <a:srgbClr val="FF0000"/>
                          </a:solidFill>
                          <a:effectLst/>
                        </a:rPr>
                        <a:t>0,023</a:t>
                      </a:r>
                      <a:endParaRPr lang="es-ES" dirty="0">
                        <a:solidFill>
                          <a:srgbClr val="FF0000"/>
                        </a:solidFill>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6218628"/>
                  </a:ext>
                </a:extLst>
              </a:tr>
              <a:tr h="0">
                <a:tc>
                  <a:txBody>
                    <a:bodyPr/>
                    <a:lstStyle/>
                    <a:p>
                      <a:pPr algn="ctr"/>
                      <a:r>
                        <a:rPr lang="es-ES">
                          <a:effectLst/>
                        </a:rPr>
                        <a:t>NT-proBNP (pg/mL)</a:t>
                      </a:r>
                    </a:p>
                  </a:txBody>
                  <a:tcPr marL="76200" marR="76200" marT="76200" marB="76200" anchor="ctr">
                    <a:lnL w="12700" cmpd="sng">
                      <a:noFill/>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a:effectLst/>
                        </a:rPr>
                        <a:t>2297,7</a:t>
                      </a: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a:effectLst/>
                        </a:rPr>
                        <a:t>162,8</a:t>
                      </a: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b="1" dirty="0">
                          <a:solidFill>
                            <a:srgbClr val="FF0000"/>
                          </a:solidFill>
                          <a:effectLst/>
                        </a:rPr>
                        <a:t>0,026</a:t>
                      </a:r>
                      <a:endParaRPr lang="es-ES" dirty="0">
                        <a:solidFill>
                          <a:srgbClr val="FF0000"/>
                        </a:solidFill>
                        <a:effectLst/>
                      </a:endParaRPr>
                    </a:p>
                  </a:txBody>
                  <a:tcPr marL="76200" marR="76200" marT="76200" marB="76200" anchor="ctr">
                    <a:lnL w="3175" cap="flat" cmpd="sng" algn="ctr">
                      <a:solidFill>
                        <a:schemeClr val="bg1">
                          <a:lumMod val="85000"/>
                        </a:schemeClr>
                      </a:solid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8647779"/>
                  </a:ext>
                </a:extLst>
              </a:tr>
              <a:tr h="0">
                <a:tc>
                  <a:txBody>
                    <a:bodyPr/>
                    <a:lstStyle/>
                    <a:p>
                      <a:pPr algn="ctr"/>
                      <a:r>
                        <a:rPr lang="es-ES" dirty="0">
                          <a:effectLst/>
                        </a:rPr>
                        <a:t>TM6M (metros)</a:t>
                      </a:r>
                    </a:p>
                  </a:txBody>
                  <a:tcPr marL="76200" marR="76200" marT="76200" marB="76200" anchor="ctr">
                    <a:lnL w="12700" cmpd="sng">
                      <a:noFill/>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s-ES" dirty="0">
                          <a:effectLst/>
                        </a:rPr>
                        <a:t>331,0</a:t>
                      </a: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s-ES">
                          <a:effectLst/>
                        </a:rPr>
                        <a:t>452,7</a:t>
                      </a:r>
                    </a:p>
                  </a:txBody>
                  <a:tcPr marL="76200" marR="76200" marT="76200" marB="762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s-ES" dirty="0">
                          <a:effectLst/>
                        </a:rPr>
                        <a:t>0,061</a:t>
                      </a:r>
                    </a:p>
                  </a:txBody>
                  <a:tcPr marL="76200" marR="76200" marT="76200" marB="76200" anchor="ctr">
                    <a:lnL w="3175" cap="flat" cmpd="sng" algn="ctr">
                      <a:solidFill>
                        <a:schemeClr val="bg1">
                          <a:lumMod val="85000"/>
                        </a:schemeClr>
                      </a:solid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90230115"/>
                  </a:ext>
                </a:extLst>
              </a:tr>
            </a:tbl>
          </a:graphicData>
        </a:graphic>
      </p:graphicFrame>
      <p:sp>
        <p:nvSpPr>
          <p:cNvPr id="12" name="CuadroTexto 11">
            <a:extLst>
              <a:ext uri="{FF2B5EF4-FFF2-40B4-BE49-F238E27FC236}">
                <a16:creationId xmlns:a16="http://schemas.microsoft.com/office/drawing/2014/main" id="{8B7C3560-0EDA-DD4F-919E-0BDE97891FEE}"/>
              </a:ext>
            </a:extLst>
          </p:cNvPr>
          <p:cNvSpPr txBox="1"/>
          <p:nvPr/>
        </p:nvSpPr>
        <p:spPr>
          <a:xfrm>
            <a:off x="631929" y="3952974"/>
            <a:ext cx="7900511" cy="830997"/>
          </a:xfrm>
          <a:prstGeom prst="rect">
            <a:avLst/>
          </a:prstGeom>
          <a:solidFill>
            <a:schemeClr val="bg1"/>
          </a:solidFill>
          <a:ln w="15875">
            <a:solidFill>
              <a:srgbClr val="FF0000"/>
            </a:solidFill>
          </a:ln>
          <a:effectLst>
            <a:outerShdw blurRad="50800" dist="38100" dir="2700000" algn="tl" rotWithShape="0">
              <a:prstClr val="black">
                <a:alpha val="40000"/>
              </a:prstClr>
            </a:outerShdw>
          </a:effectLst>
        </p:spPr>
        <p:txBody>
          <a:bodyPr wrap="square">
            <a:spAutoFit/>
          </a:bodyPr>
          <a:lstStyle/>
          <a:p>
            <a:pPr algn="ctr"/>
            <a:r>
              <a:rPr lang="es-ES" sz="1600" b="0" dirty="0">
                <a:effectLst/>
                <a:latin typeface="Arial" panose="020B0604020202020204" pitchFamily="34" charset="0"/>
                <a:cs typeface="Arial" panose="020B0604020202020204" pitchFamily="34" charset="0"/>
              </a:rPr>
              <a:t>Pese a la baja prevalencia de HTP, el coeficiente FVC/DLCO </a:t>
            </a:r>
            <a:r>
              <a:rPr lang="es-ES" sz="1600" dirty="0">
                <a:latin typeface="Arial" panose="020B0604020202020204" pitchFamily="34" charset="0"/>
                <a:cs typeface="Arial" panose="020B0604020202020204" pitchFamily="34" charset="0"/>
              </a:rPr>
              <a:t>se duplicó en pacientes con SCFPE con HTP</a:t>
            </a:r>
            <a:r>
              <a:rPr lang="es-ES" sz="1600" b="0" dirty="0">
                <a:effectLst/>
                <a:latin typeface="Arial" panose="020B0604020202020204" pitchFamily="34" charset="0"/>
                <a:cs typeface="Arial" panose="020B0604020202020204" pitchFamily="34" charset="0"/>
              </a:rPr>
              <a:t> respecto a aquellos sin HTTP (4,2 vs. 2,1) y la significación estadística hacen improbable que sea azar.</a:t>
            </a:r>
            <a:endParaRPr lang="es-ES" sz="16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A8536730-A169-EC47-B358-2E384557DA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1466" y="2591303"/>
            <a:ext cx="497826" cy="581875"/>
          </a:xfrm>
          <a:prstGeom prst="rect">
            <a:avLst/>
          </a:prstGeom>
        </p:spPr>
      </p:pic>
      <p:pic>
        <p:nvPicPr>
          <p:cNvPr id="5" name="Imagen 4">
            <a:extLst>
              <a:ext uri="{FF2B5EF4-FFF2-40B4-BE49-F238E27FC236}">
                <a16:creationId xmlns:a16="http://schemas.microsoft.com/office/drawing/2014/main" id="{EB2E136D-4F99-DB4D-BFF5-183C2686171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0471" y="1886013"/>
            <a:ext cx="779817" cy="630571"/>
          </a:xfrm>
          <a:prstGeom prst="rect">
            <a:avLst/>
          </a:prstGeom>
        </p:spPr>
      </p:pic>
      <p:pic>
        <p:nvPicPr>
          <p:cNvPr id="6146" name="Picture 2" descr="Prueba de marcha de 6 minutos | Hospital Clínic Barcelona">
            <a:extLst>
              <a:ext uri="{FF2B5EF4-FFF2-40B4-BE49-F238E27FC236}">
                <a16:creationId xmlns:a16="http://schemas.microsoft.com/office/drawing/2014/main" id="{018921CD-1CBA-634C-9DA2-F228D53E038B}"/>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94359" y="3126928"/>
            <a:ext cx="865929" cy="630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178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ángulo redondeado 43">
            <a:extLst>
              <a:ext uri="{FF2B5EF4-FFF2-40B4-BE49-F238E27FC236}">
                <a16:creationId xmlns:a16="http://schemas.microsoft.com/office/drawing/2014/main" id="{F7030186-1B41-AA44-BBDC-D19A5448108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2D4B0B38-4B84-3C47-A156-2A2DF4624FEE}"/>
              </a:ext>
            </a:extLst>
          </p:cNvPr>
          <p:cNvSpPr txBox="1"/>
          <p:nvPr/>
        </p:nvSpPr>
        <p:spPr>
          <a:xfrm>
            <a:off x="401251" y="4618760"/>
            <a:ext cx="1864613" cy="307777"/>
          </a:xfrm>
          <a:prstGeom prst="rect">
            <a:avLst/>
          </a:prstGeom>
          <a:noFill/>
        </p:spPr>
        <p:txBody>
          <a:bodyPr wrap="none" rtlCol="0">
            <a:spAutoFit/>
          </a:bodyPr>
          <a:lstStyle/>
          <a:p>
            <a:r>
              <a:rPr lang="es-ES" sz="1400" b="1" i="0" dirty="0">
                <a:effectLst/>
                <a:latin typeface="Arial" panose="020B0604020202020204" pitchFamily="34" charset="0"/>
                <a:cs typeface="Arial" panose="020B0604020202020204" pitchFamily="34" charset="0"/>
              </a:rPr>
              <a:t>Cohorte </a:t>
            </a:r>
            <a:r>
              <a:rPr lang="es-ES" sz="1400" b="1" i="0" dirty="0" err="1">
                <a:effectLst/>
                <a:latin typeface="Arial" panose="020B0604020202020204" pitchFamily="34" charset="0"/>
                <a:cs typeface="Arial" panose="020B0604020202020204" pitchFamily="34" charset="0"/>
              </a:rPr>
              <a:t>SSc</a:t>
            </a:r>
            <a:r>
              <a:rPr lang="es-ES" sz="1400" b="1" i="0" dirty="0">
                <a:effectLst/>
                <a:latin typeface="Arial" panose="020B0604020202020204" pitchFamily="34" charset="0"/>
                <a:cs typeface="Arial" panose="020B0604020202020204" pitchFamily="34" charset="0"/>
              </a:rPr>
              <a:t> n=550 </a:t>
            </a:r>
            <a:endParaRPr lang="es-ES" sz="1400" b="1" dirty="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96838C5A-8E3E-4147-B8B0-B9B59279C632}"/>
              </a:ext>
            </a:extLst>
          </p:cNvPr>
          <p:cNvSpPr txBox="1"/>
          <p:nvPr/>
        </p:nvSpPr>
        <p:spPr>
          <a:xfrm>
            <a:off x="3923928" y="4803427"/>
            <a:ext cx="4572000" cy="246221"/>
          </a:xfrm>
          <a:prstGeom prst="rect">
            <a:avLst/>
          </a:prstGeom>
          <a:noFill/>
        </p:spPr>
        <p:txBody>
          <a:bodyPr wrap="square">
            <a:spAutoFit/>
          </a:bodyPr>
          <a:lstStyle/>
          <a:p>
            <a:pPr algn="r"/>
            <a:r>
              <a:rPr lang="es-ES" sz="1000" b="0" i="0" dirty="0" err="1">
                <a:solidFill>
                  <a:srgbClr val="4D4D4C"/>
                </a:solidFill>
                <a:effectLst/>
                <a:latin typeface="Arial" panose="020B0604020202020204" pitchFamily="34" charset="0"/>
                <a:cs typeface="Arial" panose="020B0604020202020204" pitchFamily="34" charset="0"/>
              </a:rPr>
              <a:t>Sauer</a:t>
            </a:r>
            <a:r>
              <a:rPr lang="es-ES" sz="1000" b="0" i="0" dirty="0">
                <a:solidFill>
                  <a:srgbClr val="4D4D4C"/>
                </a:solidFill>
                <a:effectLst/>
                <a:latin typeface="Arial" panose="020B0604020202020204" pitchFamily="34" charset="0"/>
                <a:cs typeface="Arial" panose="020B0604020202020204" pitchFamily="34" charset="0"/>
              </a:rPr>
              <a:t> et al. </a:t>
            </a:r>
            <a:r>
              <a:rPr lang="es-ES" sz="1000" b="0" i="0" dirty="0" err="1">
                <a:solidFill>
                  <a:srgbClr val="4D4D4C"/>
                </a:solidFill>
                <a:effectLst/>
                <a:latin typeface="Arial" panose="020B0604020202020204" pitchFamily="34" charset="0"/>
                <a:cs typeface="Arial" panose="020B0604020202020204" pitchFamily="34" charset="0"/>
              </a:rPr>
              <a:t>Rheumatology</a:t>
            </a:r>
            <a:r>
              <a:rPr lang="es-ES" sz="1000" b="0" i="0" dirty="0">
                <a:solidFill>
                  <a:srgbClr val="4D4D4C"/>
                </a:solidFill>
                <a:effectLst/>
                <a:latin typeface="Arial" panose="020B0604020202020204" pitchFamily="34" charset="0"/>
                <a:cs typeface="Arial" panose="020B0604020202020204" pitchFamily="34" charset="0"/>
              </a:rPr>
              <a:t> 2025</a:t>
            </a:r>
            <a:endParaRPr lang="es-ES" sz="1000" dirty="0">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7DA631C8-F4B6-7742-A766-5C96C4BE7CCC}"/>
              </a:ext>
            </a:extLst>
          </p:cNvPr>
          <p:cNvSpPr txBox="1"/>
          <p:nvPr/>
        </p:nvSpPr>
        <p:spPr>
          <a:xfrm>
            <a:off x="1597306" y="3321934"/>
            <a:ext cx="184731" cy="369332"/>
          </a:xfrm>
          <a:prstGeom prst="rect">
            <a:avLst/>
          </a:prstGeom>
          <a:noFill/>
        </p:spPr>
        <p:txBody>
          <a:bodyPr wrap="none" rtlCol="0">
            <a:spAutoFit/>
          </a:bodyPr>
          <a:lstStyle/>
          <a:p>
            <a:endParaRPr lang="es-ES" dirty="0"/>
          </a:p>
        </p:txBody>
      </p:sp>
      <p:pic>
        <p:nvPicPr>
          <p:cNvPr id="15" name="Imagen 14" descr="Interfaz de usuario gráfica, Texto, Aplicación, Correo electrónico&#10;&#10;Descripción generada automáticamente">
            <a:extLst>
              <a:ext uri="{FF2B5EF4-FFF2-40B4-BE49-F238E27FC236}">
                <a16:creationId xmlns:a16="http://schemas.microsoft.com/office/drawing/2014/main" id="{6A6AF901-8052-B14F-BB99-D8D2D23CE2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88550" y="192273"/>
            <a:ext cx="2164257" cy="576064"/>
          </a:xfrm>
          <a:prstGeom prst="rect">
            <a:avLst/>
          </a:prstGeom>
        </p:spPr>
      </p:pic>
      <p:pic>
        <p:nvPicPr>
          <p:cNvPr id="17" name="Imagen 16">
            <a:extLst>
              <a:ext uri="{FF2B5EF4-FFF2-40B4-BE49-F238E27FC236}">
                <a16:creationId xmlns:a16="http://schemas.microsoft.com/office/drawing/2014/main" id="{A579C0CA-9B3F-CD4C-98AA-4F7A87F24DC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0733798">
            <a:off x="6211040" y="4647299"/>
            <a:ext cx="391800" cy="489750"/>
          </a:xfrm>
          <a:prstGeom prst="rect">
            <a:avLst/>
          </a:prstGeom>
        </p:spPr>
      </p:pic>
      <p:sp>
        <p:nvSpPr>
          <p:cNvPr id="18" name="CuadroTexto 17">
            <a:extLst>
              <a:ext uri="{FF2B5EF4-FFF2-40B4-BE49-F238E27FC236}">
                <a16:creationId xmlns:a16="http://schemas.microsoft.com/office/drawing/2014/main" id="{5A3D3740-3902-E049-A500-FE625DF874A7}"/>
              </a:ext>
            </a:extLst>
          </p:cNvPr>
          <p:cNvSpPr txBox="1"/>
          <p:nvPr/>
        </p:nvSpPr>
        <p:spPr>
          <a:xfrm>
            <a:off x="3169243" y="2245478"/>
            <a:ext cx="886268" cy="338554"/>
          </a:xfrm>
          <a:prstGeom prst="rect">
            <a:avLst/>
          </a:prstGeom>
          <a:noFill/>
        </p:spPr>
        <p:txBody>
          <a:bodyPr wrap="none" rtlCol="0">
            <a:spAutoFit/>
          </a:bodyPr>
          <a:lstStyle/>
          <a:p>
            <a:r>
              <a:rPr lang="es-ES" sz="1600" b="1" dirty="0">
                <a:solidFill>
                  <a:srgbClr val="496730"/>
                </a:solidFill>
                <a:latin typeface="Arial" panose="020B0604020202020204" pitchFamily="34" charset="0"/>
                <a:cs typeface="Arial" panose="020B0604020202020204" pitchFamily="34" charset="0"/>
              </a:rPr>
              <a:t>STEP 1</a:t>
            </a:r>
          </a:p>
        </p:txBody>
      </p:sp>
      <p:sp>
        <p:nvSpPr>
          <p:cNvPr id="19" name="CuadroTexto 18">
            <a:extLst>
              <a:ext uri="{FF2B5EF4-FFF2-40B4-BE49-F238E27FC236}">
                <a16:creationId xmlns:a16="http://schemas.microsoft.com/office/drawing/2014/main" id="{5BA3A5EE-7445-8044-93D4-1694605DC94A}"/>
              </a:ext>
            </a:extLst>
          </p:cNvPr>
          <p:cNvSpPr txBox="1"/>
          <p:nvPr/>
        </p:nvSpPr>
        <p:spPr>
          <a:xfrm>
            <a:off x="5309840" y="2240214"/>
            <a:ext cx="886781" cy="338554"/>
          </a:xfrm>
          <a:prstGeom prst="rect">
            <a:avLst/>
          </a:prstGeom>
          <a:noFill/>
        </p:spPr>
        <p:txBody>
          <a:bodyPr wrap="none" rtlCol="0">
            <a:spAutoFit/>
          </a:bodyPr>
          <a:lstStyle/>
          <a:p>
            <a:r>
              <a:rPr lang="es-ES" sz="1600" b="1" dirty="0">
                <a:solidFill>
                  <a:srgbClr val="496730"/>
                </a:solidFill>
                <a:latin typeface="Arial" panose="020B0604020202020204" pitchFamily="34" charset="0"/>
                <a:cs typeface="Arial" panose="020B0604020202020204" pitchFamily="34" charset="0"/>
              </a:rPr>
              <a:t>STEP 2</a:t>
            </a:r>
          </a:p>
        </p:txBody>
      </p:sp>
      <p:pic>
        <p:nvPicPr>
          <p:cNvPr id="22" name="Imagen 21">
            <a:extLst>
              <a:ext uri="{FF2B5EF4-FFF2-40B4-BE49-F238E27FC236}">
                <a16:creationId xmlns:a16="http://schemas.microsoft.com/office/drawing/2014/main" id="{B4D6BA7E-1655-D443-8EFA-631AF4CF32D8}"/>
              </a:ext>
            </a:extLst>
          </p:cNvPr>
          <p:cNvPicPr>
            <a:picLocks noChangeAspect="1"/>
          </p:cNvPicPr>
          <p:nvPr/>
        </p:nvPicPr>
        <p:blipFill>
          <a:blip r:embed="rId5"/>
          <a:stretch>
            <a:fillRect/>
          </a:stretch>
        </p:blipFill>
        <p:spPr>
          <a:xfrm>
            <a:off x="2809488" y="2652198"/>
            <a:ext cx="788719" cy="640834"/>
          </a:xfrm>
          <a:prstGeom prst="rect">
            <a:avLst/>
          </a:prstGeom>
        </p:spPr>
      </p:pic>
      <p:pic>
        <p:nvPicPr>
          <p:cNvPr id="25" name="Imagen 24">
            <a:extLst>
              <a:ext uri="{FF2B5EF4-FFF2-40B4-BE49-F238E27FC236}">
                <a16:creationId xmlns:a16="http://schemas.microsoft.com/office/drawing/2014/main" id="{57F470A7-491E-634A-86DF-2A3F4BAB1483}"/>
              </a:ext>
            </a:extLst>
          </p:cNvPr>
          <p:cNvPicPr>
            <a:picLocks noChangeAspect="1"/>
          </p:cNvPicPr>
          <p:nvPr/>
        </p:nvPicPr>
        <p:blipFill>
          <a:blip r:embed="rId6"/>
          <a:stretch>
            <a:fillRect/>
          </a:stretch>
        </p:blipFill>
        <p:spPr>
          <a:xfrm>
            <a:off x="2821670" y="4347021"/>
            <a:ext cx="965860" cy="579516"/>
          </a:xfrm>
          <a:prstGeom prst="rect">
            <a:avLst/>
          </a:prstGeom>
        </p:spPr>
      </p:pic>
      <p:sp>
        <p:nvSpPr>
          <p:cNvPr id="26" name="CuadroTexto 25">
            <a:extLst>
              <a:ext uri="{FF2B5EF4-FFF2-40B4-BE49-F238E27FC236}">
                <a16:creationId xmlns:a16="http://schemas.microsoft.com/office/drawing/2014/main" id="{371954BD-D414-2F43-B5D7-9B4B0DE58D55}"/>
              </a:ext>
            </a:extLst>
          </p:cNvPr>
          <p:cNvSpPr txBox="1"/>
          <p:nvPr/>
        </p:nvSpPr>
        <p:spPr>
          <a:xfrm>
            <a:off x="3621044" y="2675603"/>
            <a:ext cx="920445" cy="646331"/>
          </a:xfrm>
          <a:prstGeom prst="rect">
            <a:avLst/>
          </a:prstGeom>
          <a:noFill/>
        </p:spPr>
        <p:txBody>
          <a:bodyPr wrap="none" numCol="1" rtlCol="0">
            <a:spAutoFit/>
          </a:bodyPr>
          <a:lstStyle/>
          <a:p>
            <a:r>
              <a:rPr lang="es-ES" sz="1200" b="1" dirty="0">
                <a:latin typeface="Arial" panose="020B0604020202020204" pitchFamily="34" charset="0"/>
                <a:cs typeface="Arial" panose="020B0604020202020204" pitchFamily="34" charset="0"/>
              </a:rPr>
              <a:t>FVC %</a:t>
            </a:r>
          </a:p>
          <a:p>
            <a:r>
              <a:rPr lang="es-ES" sz="1200" b="1" dirty="0" err="1">
                <a:latin typeface="Arial" panose="020B0604020202020204" pitchFamily="34" charset="0"/>
                <a:cs typeface="Arial" panose="020B0604020202020204" pitchFamily="34" charset="0"/>
              </a:rPr>
              <a:t>DLco</a:t>
            </a:r>
            <a:r>
              <a:rPr lang="es-ES" sz="1200" b="1" dirty="0">
                <a:latin typeface="Arial" panose="020B0604020202020204" pitchFamily="34" charset="0"/>
                <a:cs typeface="Arial" panose="020B0604020202020204" pitchFamily="34" charset="0"/>
              </a:rPr>
              <a:t> %</a:t>
            </a:r>
          </a:p>
          <a:p>
            <a:r>
              <a:rPr lang="es-ES" sz="1200" b="1" dirty="0">
                <a:latin typeface="Arial" panose="020B0604020202020204" pitchFamily="34" charset="0"/>
                <a:cs typeface="Arial" panose="020B0604020202020204" pitchFamily="34" charset="0"/>
              </a:rPr>
              <a:t>FVC/</a:t>
            </a:r>
            <a:r>
              <a:rPr lang="es-ES" sz="1200" b="1" dirty="0" err="1">
                <a:latin typeface="Arial" panose="020B0604020202020204" pitchFamily="34" charset="0"/>
                <a:cs typeface="Arial" panose="020B0604020202020204" pitchFamily="34" charset="0"/>
              </a:rPr>
              <a:t>DLco</a:t>
            </a:r>
            <a:endParaRPr lang="es-ES" sz="1200" b="1" dirty="0">
              <a:latin typeface="Arial" panose="020B0604020202020204" pitchFamily="34" charset="0"/>
              <a:cs typeface="Arial" panose="020B0604020202020204" pitchFamily="34" charset="0"/>
            </a:endParaRPr>
          </a:p>
        </p:txBody>
      </p:sp>
      <p:sp>
        <p:nvSpPr>
          <p:cNvPr id="27" name="CuadroTexto 26">
            <a:extLst>
              <a:ext uri="{FF2B5EF4-FFF2-40B4-BE49-F238E27FC236}">
                <a16:creationId xmlns:a16="http://schemas.microsoft.com/office/drawing/2014/main" id="{C24906C4-416D-114E-B440-DC72FAF352B0}"/>
              </a:ext>
            </a:extLst>
          </p:cNvPr>
          <p:cNvSpPr txBox="1"/>
          <p:nvPr/>
        </p:nvSpPr>
        <p:spPr>
          <a:xfrm>
            <a:off x="3586021" y="3331155"/>
            <a:ext cx="1045479" cy="461665"/>
          </a:xfrm>
          <a:prstGeom prst="rect">
            <a:avLst/>
          </a:prstGeom>
          <a:noFill/>
        </p:spPr>
        <p:txBody>
          <a:bodyPr wrap="none" numCol="1" rtlCol="0">
            <a:spAutoFit/>
          </a:bodyPr>
          <a:lstStyle/>
          <a:p>
            <a:r>
              <a:rPr lang="es-ES" sz="1200" b="1" dirty="0">
                <a:latin typeface="Arial" panose="020B0604020202020204" pitchFamily="34" charset="0"/>
                <a:cs typeface="Arial" panose="020B0604020202020204" pitchFamily="34" charset="0"/>
              </a:rPr>
              <a:t>ACA</a:t>
            </a:r>
          </a:p>
          <a:p>
            <a:r>
              <a:rPr lang="es-ES" sz="1200" b="1" dirty="0">
                <a:latin typeface="Arial" panose="020B0604020202020204" pitchFamily="34" charset="0"/>
                <a:cs typeface="Arial" panose="020B0604020202020204" pitchFamily="34" charset="0"/>
              </a:rPr>
              <a:t>NT-</a:t>
            </a:r>
            <a:r>
              <a:rPr lang="es-ES" sz="1200" b="1" dirty="0" err="1">
                <a:latin typeface="Arial" panose="020B0604020202020204" pitchFamily="34" charset="0"/>
                <a:cs typeface="Arial" panose="020B0604020202020204" pitchFamily="34" charset="0"/>
              </a:rPr>
              <a:t>proBNP</a:t>
            </a:r>
            <a:r>
              <a:rPr lang="es-ES" sz="1200" b="1" dirty="0">
                <a:latin typeface="Arial" panose="020B0604020202020204" pitchFamily="34" charset="0"/>
                <a:cs typeface="Arial" panose="020B0604020202020204" pitchFamily="34" charset="0"/>
              </a:rPr>
              <a:t> </a:t>
            </a:r>
          </a:p>
        </p:txBody>
      </p:sp>
      <p:sp>
        <p:nvSpPr>
          <p:cNvPr id="29" name="CuadroTexto 28">
            <a:extLst>
              <a:ext uri="{FF2B5EF4-FFF2-40B4-BE49-F238E27FC236}">
                <a16:creationId xmlns:a16="http://schemas.microsoft.com/office/drawing/2014/main" id="{D0352E78-8D6B-924C-93CF-A33B995905A0}"/>
              </a:ext>
            </a:extLst>
          </p:cNvPr>
          <p:cNvSpPr txBox="1"/>
          <p:nvPr/>
        </p:nvSpPr>
        <p:spPr>
          <a:xfrm>
            <a:off x="3598207" y="4543953"/>
            <a:ext cx="1143262" cy="276999"/>
          </a:xfrm>
          <a:prstGeom prst="rect">
            <a:avLst/>
          </a:prstGeom>
          <a:noFill/>
        </p:spPr>
        <p:txBody>
          <a:bodyPr wrap="none" numCol="1" rtlCol="0">
            <a:spAutoFit/>
          </a:bodyPr>
          <a:lstStyle/>
          <a:p>
            <a:r>
              <a:rPr lang="es-ES" sz="1200" b="1" dirty="0">
                <a:latin typeface="Arial" panose="020B0604020202020204" pitchFamily="34" charset="0"/>
                <a:cs typeface="Arial" panose="020B0604020202020204" pitchFamily="34" charset="0"/>
              </a:rPr>
              <a:t>Eje derecho. </a:t>
            </a:r>
          </a:p>
        </p:txBody>
      </p:sp>
      <p:pic>
        <p:nvPicPr>
          <p:cNvPr id="30" name="Imagen 29">
            <a:extLst>
              <a:ext uri="{FF2B5EF4-FFF2-40B4-BE49-F238E27FC236}">
                <a16:creationId xmlns:a16="http://schemas.microsoft.com/office/drawing/2014/main" id="{7274FD84-DF8B-9D49-8C32-AD299B3E571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91564" y="2410439"/>
            <a:ext cx="1425740" cy="1425740"/>
          </a:xfrm>
          <a:prstGeom prst="rect">
            <a:avLst/>
          </a:prstGeom>
        </p:spPr>
      </p:pic>
      <p:pic>
        <p:nvPicPr>
          <p:cNvPr id="31" name="Imagen 30">
            <a:extLst>
              <a:ext uri="{FF2B5EF4-FFF2-40B4-BE49-F238E27FC236}">
                <a16:creationId xmlns:a16="http://schemas.microsoft.com/office/drawing/2014/main" id="{FB1CFDEF-19F3-494B-A34D-FD6526EC2FC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367581" y="2607012"/>
            <a:ext cx="752199" cy="747876"/>
          </a:xfrm>
          <a:prstGeom prst="rect">
            <a:avLst/>
          </a:prstGeom>
        </p:spPr>
      </p:pic>
      <p:sp>
        <p:nvSpPr>
          <p:cNvPr id="33" name="CuadroTexto 32">
            <a:extLst>
              <a:ext uri="{FF2B5EF4-FFF2-40B4-BE49-F238E27FC236}">
                <a16:creationId xmlns:a16="http://schemas.microsoft.com/office/drawing/2014/main" id="{D2E098E0-25AA-C042-B49D-8635B832DE1C}"/>
              </a:ext>
            </a:extLst>
          </p:cNvPr>
          <p:cNvSpPr txBox="1"/>
          <p:nvPr/>
        </p:nvSpPr>
        <p:spPr>
          <a:xfrm>
            <a:off x="5191564" y="3921597"/>
            <a:ext cx="4572000" cy="276999"/>
          </a:xfrm>
          <a:prstGeom prst="rect">
            <a:avLst/>
          </a:prstGeom>
          <a:noFill/>
        </p:spPr>
        <p:txBody>
          <a:bodyPr wrap="square">
            <a:spAutoFit/>
          </a:bodyPr>
          <a:lstStyle/>
          <a:p>
            <a:r>
              <a:rPr lang="es-ES" sz="1200" b="1" dirty="0">
                <a:latin typeface="Arial" panose="020B0604020202020204" pitchFamily="34" charset="0"/>
                <a:cs typeface="Arial" panose="020B0604020202020204" pitchFamily="34" charset="0"/>
              </a:rPr>
              <a:t>VRT (</a:t>
            </a:r>
            <a:r>
              <a:rPr lang="es-ES" sz="1200" b="1" dirty="0" err="1">
                <a:latin typeface="Arial" panose="020B0604020202020204" pitchFamily="34" charset="0"/>
                <a:cs typeface="Arial" panose="020B0604020202020204" pitchFamily="34" charset="0"/>
              </a:rPr>
              <a:t>sPAP</a:t>
            </a:r>
            <a:r>
              <a:rPr lang="es-ES" sz="1200" b="1" dirty="0">
                <a:latin typeface="Arial" panose="020B0604020202020204" pitchFamily="34" charset="0"/>
                <a:cs typeface="Arial" panose="020B0604020202020204" pitchFamily="34" charset="0"/>
              </a:rPr>
              <a:t>)</a:t>
            </a:r>
          </a:p>
        </p:txBody>
      </p:sp>
      <p:sp>
        <p:nvSpPr>
          <p:cNvPr id="35" name="CuadroTexto 34">
            <a:extLst>
              <a:ext uri="{FF2B5EF4-FFF2-40B4-BE49-F238E27FC236}">
                <a16:creationId xmlns:a16="http://schemas.microsoft.com/office/drawing/2014/main" id="{435A7CDD-5B39-F34B-AAC8-9E52FD81055B}"/>
              </a:ext>
            </a:extLst>
          </p:cNvPr>
          <p:cNvSpPr txBox="1"/>
          <p:nvPr/>
        </p:nvSpPr>
        <p:spPr>
          <a:xfrm>
            <a:off x="5191564" y="3682274"/>
            <a:ext cx="4572000" cy="276999"/>
          </a:xfrm>
          <a:prstGeom prst="rect">
            <a:avLst/>
          </a:prstGeom>
          <a:noFill/>
        </p:spPr>
        <p:txBody>
          <a:bodyPr wrap="square">
            <a:spAutoFit/>
          </a:bodyPr>
          <a:lstStyle/>
          <a:p>
            <a:r>
              <a:rPr lang="es-ES" sz="1200" b="1" dirty="0">
                <a:latin typeface="Arial" panose="020B0604020202020204" pitchFamily="34" charset="0"/>
                <a:cs typeface="Arial" panose="020B0604020202020204" pitchFamily="34" charset="0"/>
              </a:rPr>
              <a:t>Área de AD (cm²)</a:t>
            </a:r>
          </a:p>
        </p:txBody>
      </p:sp>
      <p:pic>
        <p:nvPicPr>
          <p:cNvPr id="37" name="Imagen 36">
            <a:extLst>
              <a:ext uri="{FF2B5EF4-FFF2-40B4-BE49-F238E27FC236}">
                <a16:creationId xmlns:a16="http://schemas.microsoft.com/office/drawing/2014/main" id="{ED68A767-220E-F847-B61A-17FFCC5AEB8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82206" y="1711748"/>
            <a:ext cx="1376946" cy="1482388"/>
          </a:xfrm>
          <a:prstGeom prst="rect">
            <a:avLst/>
          </a:prstGeom>
        </p:spPr>
      </p:pic>
      <p:pic>
        <p:nvPicPr>
          <p:cNvPr id="23" name="Imagen 22">
            <a:extLst>
              <a:ext uri="{FF2B5EF4-FFF2-40B4-BE49-F238E27FC236}">
                <a16:creationId xmlns:a16="http://schemas.microsoft.com/office/drawing/2014/main" id="{26C3BB21-86A9-DF40-BB69-05FD216AC470}"/>
              </a:ext>
            </a:extLst>
          </p:cNvPr>
          <p:cNvPicPr>
            <a:picLocks noChangeAspect="1"/>
          </p:cNvPicPr>
          <p:nvPr/>
        </p:nvPicPr>
        <p:blipFill>
          <a:blip r:embed="rId10"/>
          <a:stretch>
            <a:fillRect/>
          </a:stretch>
        </p:blipFill>
        <p:spPr>
          <a:xfrm>
            <a:off x="2849469" y="3836179"/>
            <a:ext cx="788719" cy="601398"/>
          </a:xfrm>
          <a:prstGeom prst="rect">
            <a:avLst/>
          </a:prstGeom>
        </p:spPr>
      </p:pic>
      <p:pic>
        <p:nvPicPr>
          <p:cNvPr id="39" name="Imagen 38">
            <a:extLst>
              <a:ext uri="{FF2B5EF4-FFF2-40B4-BE49-F238E27FC236}">
                <a16:creationId xmlns:a16="http://schemas.microsoft.com/office/drawing/2014/main" id="{CC222C6D-B32D-F443-AFDD-4678E1164E6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856647" y="3530737"/>
            <a:ext cx="2111858" cy="1034379"/>
          </a:xfrm>
          <a:prstGeom prst="rect">
            <a:avLst/>
          </a:prstGeom>
          <a:effectLst/>
        </p:spPr>
      </p:pic>
      <p:cxnSp>
        <p:nvCxnSpPr>
          <p:cNvPr id="41" name="Conector recto de flecha 40">
            <a:extLst>
              <a:ext uri="{FF2B5EF4-FFF2-40B4-BE49-F238E27FC236}">
                <a16:creationId xmlns:a16="http://schemas.microsoft.com/office/drawing/2014/main" id="{F65F43CF-C450-1A4D-A537-63965CC00FEB}"/>
              </a:ext>
            </a:extLst>
          </p:cNvPr>
          <p:cNvCxnSpPr/>
          <p:nvPr/>
        </p:nvCxnSpPr>
        <p:spPr>
          <a:xfrm>
            <a:off x="4152006" y="2410439"/>
            <a:ext cx="1039558" cy="0"/>
          </a:xfrm>
          <a:prstGeom prst="straightConnector1">
            <a:avLst/>
          </a:prstGeom>
          <a:ln w="25400">
            <a:solidFill>
              <a:srgbClr val="49673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Conector recto de flecha 41">
            <a:extLst>
              <a:ext uri="{FF2B5EF4-FFF2-40B4-BE49-F238E27FC236}">
                <a16:creationId xmlns:a16="http://schemas.microsoft.com/office/drawing/2014/main" id="{A5FA5165-1A3E-1247-A3F4-719B272D78F7}"/>
              </a:ext>
            </a:extLst>
          </p:cNvPr>
          <p:cNvCxnSpPr/>
          <p:nvPr/>
        </p:nvCxnSpPr>
        <p:spPr>
          <a:xfrm>
            <a:off x="6242648" y="2409491"/>
            <a:ext cx="1039558" cy="0"/>
          </a:xfrm>
          <a:prstGeom prst="straightConnector1">
            <a:avLst/>
          </a:prstGeom>
          <a:ln w="25400">
            <a:solidFill>
              <a:srgbClr val="49673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83576B9C-A389-ED42-8211-DFEF715B509C}"/>
              </a:ext>
            </a:extLst>
          </p:cNvPr>
          <p:cNvCxnSpPr>
            <a:cxnSpLocks/>
            <a:endCxn id="39" idx="0"/>
          </p:cNvCxnSpPr>
          <p:nvPr/>
        </p:nvCxnSpPr>
        <p:spPr>
          <a:xfrm>
            <a:off x="7912576" y="3230376"/>
            <a:ext cx="0" cy="300361"/>
          </a:xfrm>
          <a:prstGeom prst="straightConnector1">
            <a:avLst/>
          </a:prstGeom>
          <a:ln w="25400">
            <a:solidFill>
              <a:srgbClr val="49673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A471E0BB-78A6-124B-A1F4-CEF6604B3CD0}"/>
              </a:ext>
            </a:extLst>
          </p:cNvPr>
          <p:cNvSpPr txBox="1"/>
          <p:nvPr/>
        </p:nvSpPr>
        <p:spPr>
          <a:xfrm>
            <a:off x="3510939" y="3983304"/>
            <a:ext cx="1317797" cy="276999"/>
          </a:xfrm>
          <a:prstGeom prst="rect">
            <a:avLst/>
          </a:prstGeom>
          <a:noFill/>
        </p:spPr>
        <p:txBody>
          <a:bodyPr wrap="none" numCol="1" rtlCol="0">
            <a:spAutoFit/>
          </a:bodyPr>
          <a:lstStyle/>
          <a:p>
            <a:r>
              <a:rPr lang="es-ES" sz="1200" b="1" dirty="0" err="1">
                <a:latin typeface="Arial" panose="020B0604020202020204" pitchFamily="34" charset="0"/>
                <a:cs typeface="Arial" panose="020B0604020202020204" pitchFamily="34" charset="0"/>
              </a:rPr>
              <a:t>Telangiectasias</a:t>
            </a:r>
            <a:endParaRPr lang="es-ES" sz="1200" b="1" dirty="0">
              <a:latin typeface="Arial" panose="020B0604020202020204" pitchFamily="34" charset="0"/>
              <a:cs typeface="Arial" panose="020B0604020202020204" pitchFamily="34" charset="0"/>
            </a:endParaRPr>
          </a:p>
        </p:txBody>
      </p:sp>
      <p:pic>
        <p:nvPicPr>
          <p:cNvPr id="45" name="Imagen 44">
            <a:extLst>
              <a:ext uri="{FF2B5EF4-FFF2-40B4-BE49-F238E27FC236}">
                <a16:creationId xmlns:a16="http://schemas.microsoft.com/office/drawing/2014/main" id="{7D2CC65F-9782-A445-A6C2-84C15D031F94}"/>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875265" y="3340676"/>
            <a:ext cx="724726" cy="491203"/>
          </a:xfrm>
          <a:prstGeom prst="rect">
            <a:avLst/>
          </a:prstGeom>
        </p:spPr>
      </p:pic>
      <p:sp>
        <p:nvSpPr>
          <p:cNvPr id="32" name="CuadroTexto 31">
            <a:extLst>
              <a:ext uri="{FF2B5EF4-FFF2-40B4-BE49-F238E27FC236}">
                <a16:creationId xmlns:a16="http://schemas.microsoft.com/office/drawing/2014/main" id="{4BA89B18-C5D3-3740-A935-C089FA7C5BD7}"/>
              </a:ext>
            </a:extLst>
          </p:cNvPr>
          <p:cNvSpPr txBox="1"/>
          <p:nvPr/>
        </p:nvSpPr>
        <p:spPr>
          <a:xfrm>
            <a:off x="1260000" y="252000"/>
            <a:ext cx="260475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RESULTADOS</a:t>
            </a:r>
          </a:p>
        </p:txBody>
      </p:sp>
      <p:pic>
        <p:nvPicPr>
          <p:cNvPr id="34" name="Imagen 33">
            <a:extLst>
              <a:ext uri="{FF2B5EF4-FFF2-40B4-BE49-F238E27FC236}">
                <a16:creationId xmlns:a16="http://schemas.microsoft.com/office/drawing/2014/main" id="{C331122C-92EE-6848-ACC8-D9CEAF03BAA3}"/>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36" name="Conector recto 35">
            <a:extLst>
              <a:ext uri="{FF2B5EF4-FFF2-40B4-BE49-F238E27FC236}">
                <a16:creationId xmlns:a16="http://schemas.microsoft.com/office/drawing/2014/main" id="{D8DCDD76-95E5-8E41-A3ED-51E9247C75CB}"/>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6" name="Imagen 45">
            <a:extLst>
              <a:ext uri="{FF2B5EF4-FFF2-40B4-BE49-F238E27FC236}">
                <a16:creationId xmlns:a16="http://schemas.microsoft.com/office/drawing/2014/main" id="{3BEAEC18-04E7-324E-9F82-2379E916C973}"/>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92901" y="1864020"/>
            <a:ext cx="2269869" cy="2666857"/>
          </a:xfrm>
          <a:prstGeom prst="rect">
            <a:avLst/>
          </a:prstGeom>
          <a:effectLst>
            <a:outerShdw blurRad="50800" dist="38100" dir="2700000" algn="tl" rotWithShape="0">
              <a:prstClr val="black">
                <a:alpha val="40000"/>
              </a:prstClr>
            </a:outerShdw>
          </a:effectLst>
        </p:spPr>
      </p:pic>
      <p:sp>
        <p:nvSpPr>
          <p:cNvPr id="47" name="Rectángulo redondeado 46">
            <a:extLst>
              <a:ext uri="{FF2B5EF4-FFF2-40B4-BE49-F238E27FC236}">
                <a16:creationId xmlns:a16="http://schemas.microsoft.com/office/drawing/2014/main" id="{F8BFD6BA-9C3F-C54B-AC43-2F0A7C5E532F}"/>
              </a:ext>
            </a:extLst>
          </p:cNvPr>
          <p:cNvSpPr/>
          <p:nvPr/>
        </p:nvSpPr>
        <p:spPr>
          <a:xfrm rot="20248349">
            <a:off x="33094" y="1750158"/>
            <a:ext cx="1187624" cy="27605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 name="Imagen 4" descr="Interfaz de usuario gráfica, Texto, Aplicación, Correo electrónico&#10;&#10;Descripción generada automáticamente">
            <a:extLst>
              <a:ext uri="{FF2B5EF4-FFF2-40B4-BE49-F238E27FC236}">
                <a16:creationId xmlns:a16="http://schemas.microsoft.com/office/drawing/2014/main" id="{5FF57BD6-E416-6744-82EF-AD07FE7EE801}"/>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054730" y="952144"/>
            <a:ext cx="4134470" cy="785175"/>
          </a:xfrm>
          <a:prstGeom prst="rect">
            <a:avLst/>
          </a:prstGeom>
          <a:ln w="19050">
            <a:solidFill>
              <a:schemeClr val="accent3">
                <a:lumMod val="60000"/>
                <a:lumOff val="40000"/>
              </a:schemeClr>
            </a:solidFill>
          </a:ln>
        </p:spPr>
      </p:pic>
      <p:sp>
        <p:nvSpPr>
          <p:cNvPr id="48" name="CuadroTexto 47">
            <a:extLst>
              <a:ext uri="{FF2B5EF4-FFF2-40B4-BE49-F238E27FC236}">
                <a16:creationId xmlns:a16="http://schemas.microsoft.com/office/drawing/2014/main" id="{4A2CAE04-A9B0-C84F-B8C1-0B35882AF346}"/>
              </a:ext>
            </a:extLst>
          </p:cNvPr>
          <p:cNvSpPr txBox="1"/>
          <p:nvPr/>
        </p:nvSpPr>
        <p:spPr>
          <a:xfrm>
            <a:off x="5352003" y="1099220"/>
            <a:ext cx="2109873" cy="523220"/>
          </a:xfrm>
          <a:prstGeom prst="rect">
            <a:avLst/>
          </a:prstGeom>
          <a:noFill/>
        </p:spPr>
        <p:txBody>
          <a:bodyPr wrap="none" rtlCol="0">
            <a:spAutoFit/>
          </a:bodyPr>
          <a:lstStyle/>
          <a:p>
            <a:pPr marL="285750" indent="-285750">
              <a:buFont typeface="Arial" panose="020B0604020202020204" pitchFamily="34" charset="0"/>
              <a:buChar char="•"/>
            </a:pPr>
            <a:r>
              <a:rPr lang="es-ES" sz="1400" i="0" dirty="0">
                <a:effectLst/>
                <a:latin typeface="Arial" panose="020B0604020202020204" pitchFamily="34" charset="0"/>
                <a:cs typeface="Arial" panose="020B0604020202020204" pitchFamily="34" charset="0"/>
              </a:rPr>
              <a:t>Cohorte </a:t>
            </a:r>
            <a:r>
              <a:rPr lang="es-ES" sz="1400" i="0" dirty="0" err="1">
                <a:effectLst/>
                <a:latin typeface="Arial" panose="020B0604020202020204" pitchFamily="34" charset="0"/>
                <a:cs typeface="Arial" panose="020B0604020202020204" pitchFamily="34" charset="0"/>
              </a:rPr>
              <a:t>SSc</a:t>
            </a:r>
            <a:r>
              <a:rPr lang="es-ES" sz="1400" i="0" dirty="0">
                <a:effectLst/>
                <a:latin typeface="Arial" panose="020B0604020202020204" pitchFamily="34" charset="0"/>
                <a:cs typeface="Arial" panose="020B0604020202020204" pitchFamily="34" charset="0"/>
              </a:rPr>
              <a:t> n=550</a:t>
            </a:r>
          </a:p>
          <a:p>
            <a:pPr marL="285750" indent="-285750">
              <a:buFont typeface="Arial" panose="020B0604020202020204" pitchFamily="34" charset="0"/>
              <a:buChar char="•"/>
            </a:pPr>
            <a:r>
              <a:rPr lang="es-ES" sz="1400" dirty="0">
                <a:latin typeface="Arial" panose="020B0604020202020204" pitchFamily="34" charset="0"/>
                <a:cs typeface="Arial" panose="020B0604020202020204" pitchFamily="34" charset="0"/>
              </a:rPr>
              <a:t>7% CFPE</a:t>
            </a:r>
            <a:r>
              <a:rPr lang="es-ES" sz="1400" i="0" dirty="0">
                <a:effectLst/>
                <a:latin typeface="Arial" panose="020B0604020202020204" pitchFamily="34"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108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P spid="19" grpId="0"/>
      <p:bldP spid="26" grpId="0"/>
      <p:bldP spid="27" grpId="0"/>
      <p:bldP spid="29" grpId="0"/>
      <p:bldP spid="33" grpId="0"/>
      <p:bldP spid="35" grpId="0"/>
      <p:bldP spid="28"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7DA631C8-F4B6-7742-A766-5C96C4BE7CCC}"/>
              </a:ext>
            </a:extLst>
          </p:cNvPr>
          <p:cNvSpPr txBox="1"/>
          <p:nvPr/>
        </p:nvSpPr>
        <p:spPr>
          <a:xfrm>
            <a:off x="1597306" y="3321934"/>
            <a:ext cx="184731" cy="369332"/>
          </a:xfrm>
          <a:prstGeom prst="rect">
            <a:avLst/>
          </a:prstGeom>
          <a:noFill/>
        </p:spPr>
        <p:txBody>
          <a:bodyPr wrap="none" rtlCol="0">
            <a:spAutoFit/>
          </a:bodyPr>
          <a:lstStyle/>
          <a:p>
            <a:endParaRPr lang="es-ES" dirty="0"/>
          </a:p>
        </p:txBody>
      </p:sp>
      <p:pic>
        <p:nvPicPr>
          <p:cNvPr id="17" name="Imagen 16">
            <a:extLst>
              <a:ext uri="{FF2B5EF4-FFF2-40B4-BE49-F238E27FC236}">
                <a16:creationId xmlns:a16="http://schemas.microsoft.com/office/drawing/2014/main" id="{A579C0CA-9B3F-CD4C-98AA-4F7A87F24D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20733798">
            <a:off x="6211040" y="4647299"/>
            <a:ext cx="391800" cy="489750"/>
          </a:xfrm>
          <a:prstGeom prst="rect">
            <a:avLst/>
          </a:prstGeom>
        </p:spPr>
      </p:pic>
      <p:sp>
        <p:nvSpPr>
          <p:cNvPr id="32" name="CuadroTexto 31">
            <a:extLst>
              <a:ext uri="{FF2B5EF4-FFF2-40B4-BE49-F238E27FC236}">
                <a16:creationId xmlns:a16="http://schemas.microsoft.com/office/drawing/2014/main" id="{A678E11E-BF0B-8C4F-B4F3-6E0E0EA63AFA}"/>
              </a:ext>
            </a:extLst>
          </p:cNvPr>
          <p:cNvSpPr txBox="1"/>
          <p:nvPr/>
        </p:nvSpPr>
        <p:spPr>
          <a:xfrm>
            <a:off x="1770613" y="853686"/>
            <a:ext cx="886268" cy="338554"/>
          </a:xfrm>
          <a:prstGeom prst="rect">
            <a:avLst/>
          </a:prstGeom>
          <a:noFill/>
        </p:spPr>
        <p:txBody>
          <a:bodyPr wrap="none" rtlCol="0">
            <a:spAutoFit/>
          </a:bodyPr>
          <a:lstStyle/>
          <a:p>
            <a:r>
              <a:rPr lang="es-ES" sz="1600" b="1" dirty="0">
                <a:solidFill>
                  <a:srgbClr val="496730"/>
                </a:solidFill>
                <a:latin typeface="Arial" panose="020B0604020202020204" pitchFamily="34" charset="0"/>
                <a:cs typeface="Arial" panose="020B0604020202020204" pitchFamily="34" charset="0"/>
              </a:rPr>
              <a:t>STEP 1</a:t>
            </a:r>
          </a:p>
        </p:txBody>
      </p:sp>
      <p:sp>
        <p:nvSpPr>
          <p:cNvPr id="34" name="CuadroTexto 33">
            <a:extLst>
              <a:ext uri="{FF2B5EF4-FFF2-40B4-BE49-F238E27FC236}">
                <a16:creationId xmlns:a16="http://schemas.microsoft.com/office/drawing/2014/main" id="{16609EE1-21D3-0042-B13A-EC3AA5EF2CB8}"/>
              </a:ext>
            </a:extLst>
          </p:cNvPr>
          <p:cNvSpPr txBox="1"/>
          <p:nvPr/>
        </p:nvSpPr>
        <p:spPr>
          <a:xfrm>
            <a:off x="3890324" y="886647"/>
            <a:ext cx="886781" cy="338554"/>
          </a:xfrm>
          <a:prstGeom prst="rect">
            <a:avLst/>
          </a:prstGeom>
          <a:noFill/>
        </p:spPr>
        <p:txBody>
          <a:bodyPr wrap="none" rtlCol="0">
            <a:spAutoFit/>
          </a:bodyPr>
          <a:lstStyle/>
          <a:p>
            <a:r>
              <a:rPr lang="es-ES" sz="1600" b="1" dirty="0">
                <a:solidFill>
                  <a:srgbClr val="496730"/>
                </a:solidFill>
                <a:latin typeface="Arial" panose="020B0604020202020204" pitchFamily="34" charset="0"/>
                <a:cs typeface="Arial" panose="020B0604020202020204" pitchFamily="34" charset="0"/>
              </a:rPr>
              <a:t>STEP 2</a:t>
            </a:r>
          </a:p>
        </p:txBody>
      </p:sp>
      <p:cxnSp>
        <p:nvCxnSpPr>
          <p:cNvPr id="40" name="Conector recto de flecha 39">
            <a:extLst>
              <a:ext uri="{FF2B5EF4-FFF2-40B4-BE49-F238E27FC236}">
                <a16:creationId xmlns:a16="http://schemas.microsoft.com/office/drawing/2014/main" id="{35B89359-9BE0-0446-9D6B-217A13AB57C2}"/>
              </a:ext>
            </a:extLst>
          </p:cNvPr>
          <p:cNvCxnSpPr>
            <a:cxnSpLocks/>
          </p:cNvCxnSpPr>
          <p:nvPr/>
        </p:nvCxnSpPr>
        <p:spPr>
          <a:xfrm flipV="1">
            <a:off x="2316847" y="2671155"/>
            <a:ext cx="1493201" cy="8086"/>
          </a:xfrm>
          <a:prstGeom prst="straightConnector1">
            <a:avLst/>
          </a:prstGeom>
          <a:ln w="47625">
            <a:solidFill>
              <a:srgbClr val="49673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5" name="Imagen 44">
            <a:extLst>
              <a:ext uri="{FF2B5EF4-FFF2-40B4-BE49-F238E27FC236}">
                <a16:creationId xmlns:a16="http://schemas.microsoft.com/office/drawing/2014/main" id="{2CA33EDA-0AEE-F343-BD04-6E70B6C3B2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7751" y="1328434"/>
            <a:ext cx="713251" cy="579516"/>
          </a:xfrm>
          <a:prstGeom prst="rect">
            <a:avLst/>
          </a:prstGeom>
        </p:spPr>
      </p:pic>
      <p:pic>
        <p:nvPicPr>
          <p:cNvPr id="46" name="Imagen 45">
            <a:extLst>
              <a:ext uri="{FF2B5EF4-FFF2-40B4-BE49-F238E27FC236}">
                <a16:creationId xmlns:a16="http://schemas.microsoft.com/office/drawing/2014/main" id="{4F82255E-8E4E-0C49-B14E-9930E41D7CB0}"/>
              </a:ext>
            </a:extLst>
          </p:cNvPr>
          <p:cNvPicPr>
            <a:picLocks noChangeAspect="1"/>
          </p:cNvPicPr>
          <p:nvPr/>
        </p:nvPicPr>
        <p:blipFill>
          <a:blip r:embed="rId5"/>
          <a:stretch>
            <a:fillRect/>
          </a:stretch>
        </p:blipFill>
        <p:spPr>
          <a:xfrm>
            <a:off x="803474" y="3490624"/>
            <a:ext cx="886268" cy="531761"/>
          </a:xfrm>
          <a:prstGeom prst="rect">
            <a:avLst/>
          </a:prstGeom>
        </p:spPr>
      </p:pic>
      <p:pic>
        <p:nvPicPr>
          <p:cNvPr id="47" name="Imagen 46">
            <a:extLst>
              <a:ext uri="{FF2B5EF4-FFF2-40B4-BE49-F238E27FC236}">
                <a16:creationId xmlns:a16="http://schemas.microsoft.com/office/drawing/2014/main" id="{75BE892F-16FE-C24F-A177-A79B31BD410A}"/>
              </a:ext>
            </a:extLst>
          </p:cNvPr>
          <p:cNvPicPr>
            <a:picLocks noChangeAspect="1"/>
          </p:cNvPicPr>
          <p:nvPr/>
        </p:nvPicPr>
        <p:blipFill>
          <a:blip r:embed="rId6"/>
          <a:stretch>
            <a:fillRect/>
          </a:stretch>
        </p:blipFill>
        <p:spPr>
          <a:xfrm>
            <a:off x="798767" y="2824844"/>
            <a:ext cx="890904" cy="679314"/>
          </a:xfrm>
          <a:prstGeom prst="rect">
            <a:avLst/>
          </a:prstGeom>
        </p:spPr>
      </p:pic>
      <p:pic>
        <p:nvPicPr>
          <p:cNvPr id="48" name="Imagen 47">
            <a:extLst>
              <a:ext uri="{FF2B5EF4-FFF2-40B4-BE49-F238E27FC236}">
                <a16:creationId xmlns:a16="http://schemas.microsoft.com/office/drawing/2014/main" id="{3DB0FBA0-1905-864F-A2F1-62655ADAFB0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4074" y="2260166"/>
            <a:ext cx="713251" cy="483425"/>
          </a:xfrm>
          <a:prstGeom prst="rect">
            <a:avLst/>
          </a:prstGeom>
        </p:spPr>
      </p:pic>
      <p:pic>
        <p:nvPicPr>
          <p:cNvPr id="6" name="Imagen 5">
            <a:extLst>
              <a:ext uri="{FF2B5EF4-FFF2-40B4-BE49-F238E27FC236}">
                <a16:creationId xmlns:a16="http://schemas.microsoft.com/office/drawing/2014/main" id="{D21AED60-39F4-1043-8759-A1D8C97A656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37068" y="1151661"/>
            <a:ext cx="1279657" cy="1115130"/>
          </a:xfrm>
          <a:prstGeom prst="rect">
            <a:avLst/>
          </a:prstGeom>
        </p:spPr>
      </p:pic>
      <p:pic>
        <p:nvPicPr>
          <p:cNvPr id="8" name="Imagen 7">
            <a:extLst>
              <a:ext uri="{FF2B5EF4-FFF2-40B4-BE49-F238E27FC236}">
                <a16:creationId xmlns:a16="http://schemas.microsoft.com/office/drawing/2014/main" id="{B8AA6D7B-D81E-6148-8E2E-C6219478680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81039" y="2824844"/>
            <a:ext cx="1279656" cy="1116298"/>
          </a:xfrm>
          <a:prstGeom prst="rect">
            <a:avLst/>
          </a:prstGeom>
        </p:spPr>
      </p:pic>
      <p:sp>
        <p:nvSpPr>
          <p:cNvPr id="50" name="CuadroTexto 49">
            <a:extLst>
              <a:ext uri="{FF2B5EF4-FFF2-40B4-BE49-F238E27FC236}">
                <a16:creationId xmlns:a16="http://schemas.microsoft.com/office/drawing/2014/main" id="{133F6228-F14C-E94C-994A-F4D7EA26ACFE}"/>
              </a:ext>
            </a:extLst>
          </p:cNvPr>
          <p:cNvSpPr txBox="1"/>
          <p:nvPr/>
        </p:nvSpPr>
        <p:spPr>
          <a:xfrm>
            <a:off x="2325289" y="2332601"/>
            <a:ext cx="1725337" cy="338554"/>
          </a:xfrm>
          <a:prstGeom prst="rect">
            <a:avLst/>
          </a:prstGeom>
          <a:noFill/>
        </p:spPr>
        <p:txBody>
          <a:bodyPr wrap="square">
            <a:spAutoFit/>
          </a:bodyPr>
          <a:lstStyle/>
          <a:p>
            <a:r>
              <a:rPr lang="es-ES" sz="1600" b="1" i="0" dirty="0">
                <a:effectLst/>
                <a:latin typeface="Arial" panose="020B0604020202020204" pitchFamily="34" charset="0"/>
                <a:cs typeface="Arial" panose="020B0604020202020204" pitchFamily="34" charset="0"/>
              </a:rPr>
              <a:t>330 ± 21 </a:t>
            </a:r>
            <a:r>
              <a:rPr lang="es-ES" sz="1600" b="1" i="0" dirty="0" err="1">
                <a:effectLst/>
                <a:latin typeface="Arial" panose="020B0604020202020204" pitchFamily="34" charset="0"/>
                <a:cs typeface="Arial" panose="020B0604020202020204" pitchFamily="34" charset="0"/>
              </a:rPr>
              <a:t>pts</a:t>
            </a:r>
            <a:endParaRPr lang="es-ES" sz="1600" b="1" dirty="0">
              <a:latin typeface="Arial" panose="020B0604020202020204" pitchFamily="34" charset="0"/>
              <a:cs typeface="Arial" panose="020B0604020202020204" pitchFamily="34" charset="0"/>
            </a:endParaRPr>
          </a:p>
        </p:txBody>
      </p:sp>
      <p:cxnSp>
        <p:nvCxnSpPr>
          <p:cNvPr id="51" name="Conector recto de flecha 50">
            <a:extLst>
              <a:ext uri="{FF2B5EF4-FFF2-40B4-BE49-F238E27FC236}">
                <a16:creationId xmlns:a16="http://schemas.microsoft.com/office/drawing/2014/main" id="{3AA6B925-7543-5F43-ADEB-1D6C333DC6BC}"/>
              </a:ext>
            </a:extLst>
          </p:cNvPr>
          <p:cNvCxnSpPr>
            <a:cxnSpLocks/>
          </p:cNvCxnSpPr>
          <p:nvPr/>
        </p:nvCxnSpPr>
        <p:spPr>
          <a:xfrm>
            <a:off x="4766469" y="2679241"/>
            <a:ext cx="1471658" cy="0"/>
          </a:xfrm>
          <a:prstGeom prst="straightConnector1">
            <a:avLst/>
          </a:prstGeom>
          <a:ln w="47625">
            <a:solidFill>
              <a:srgbClr val="49673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2" name="CuadroTexto 51">
            <a:extLst>
              <a:ext uri="{FF2B5EF4-FFF2-40B4-BE49-F238E27FC236}">
                <a16:creationId xmlns:a16="http://schemas.microsoft.com/office/drawing/2014/main" id="{8A81D4F8-C7BF-D54B-9A25-ECA4BE4D8693}"/>
              </a:ext>
            </a:extLst>
          </p:cNvPr>
          <p:cNvSpPr txBox="1"/>
          <p:nvPr/>
        </p:nvSpPr>
        <p:spPr>
          <a:xfrm>
            <a:off x="4816725" y="2347535"/>
            <a:ext cx="4572000" cy="338554"/>
          </a:xfrm>
          <a:prstGeom prst="rect">
            <a:avLst/>
          </a:prstGeom>
          <a:noFill/>
        </p:spPr>
        <p:txBody>
          <a:bodyPr wrap="square">
            <a:spAutoFit/>
          </a:bodyPr>
          <a:lstStyle/>
          <a:p>
            <a:r>
              <a:rPr lang="es-ES" sz="1600" b="1" i="0" dirty="0">
                <a:effectLst/>
                <a:latin typeface="Arial" panose="020B0604020202020204" pitchFamily="34" charset="0"/>
                <a:cs typeface="Arial" panose="020B0604020202020204" pitchFamily="34" charset="0"/>
              </a:rPr>
              <a:t>43 ± 14 </a:t>
            </a:r>
            <a:r>
              <a:rPr lang="es-ES" sz="1600" b="1" i="0" dirty="0" err="1">
                <a:effectLst/>
                <a:latin typeface="Arial" panose="020B0604020202020204" pitchFamily="34" charset="0"/>
                <a:cs typeface="Arial" panose="020B0604020202020204" pitchFamily="34" charset="0"/>
              </a:rPr>
              <a:t>pts</a:t>
            </a:r>
            <a:endParaRPr lang="es-ES" sz="1600" b="1" dirty="0">
              <a:latin typeface="Arial" panose="020B0604020202020204" pitchFamily="34" charset="0"/>
              <a:cs typeface="Arial" panose="020B0604020202020204" pitchFamily="34" charset="0"/>
            </a:endParaRPr>
          </a:p>
        </p:txBody>
      </p:sp>
      <p:sp>
        <p:nvSpPr>
          <p:cNvPr id="53" name="CuadroTexto 52">
            <a:extLst>
              <a:ext uri="{FF2B5EF4-FFF2-40B4-BE49-F238E27FC236}">
                <a16:creationId xmlns:a16="http://schemas.microsoft.com/office/drawing/2014/main" id="{AC1E2C00-09E1-C84D-9C34-67C294E112DA}"/>
              </a:ext>
            </a:extLst>
          </p:cNvPr>
          <p:cNvSpPr txBox="1"/>
          <p:nvPr/>
        </p:nvSpPr>
        <p:spPr>
          <a:xfrm>
            <a:off x="4697723" y="3594774"/>
            <a:ext cx="1822759" cy="307777"/>
          </a:xfrm>
          <a:prstGeom prst="rect">
            <a:avLst/>
          </a:prstGeom>
          <a:noFill/>
        </p:spPr>
        <p:txBody>
          <a:bodyPr wrap="square">
            <a:spAutoFit/>
          </a:bodyPr>
          <a:lstStyle/>
          <a:p>
            <a:r>
              <a:rPr lang="es-ES" sz="1400" dirty="0" err="1">
                <a:latin typeface="Arial" panose="020B0604020202020204" pitchFamily="34" charset="0"/>
                <a:cs typeface="Arial" panose="020B0604020202020204" pitchFamily="34" charset="0"/>
              </a:rPr>
              <a:t>sPAP</a:t>
            </a:r>
            <a:r>
              <a:rPr lang="es-ES" sz="1400" dirty="0">
                <a:latin typeface="Arial" panose="020B0604020202020204" pitchFamily="34" charset="0"/>
                <a:cs typeface="Arial" panose="020B0604020202020204" pitchFamily="34" charset="0"/>
              </a:rPr>
              <a:t> 34mmHg</a:t>
            </a:r>
          </a:p>
        </p:txBody>
      </p:sp>
      <p:sp>
        <p:nvSpPr>
          <p:cNvPr id="54" name="CuadroTexto 53">
            <a:extLst>
              <a:ext uri="{FF2B5EF4-FFF2-40B4-BE49-F238E27FC236}">
                <a16:creationId xmlns:a16="http://schemas.microsoft.com/office/drawing/2014/main" id="{55901135-D50D-644B-92D7-9D426C1AA2CE}"/>
              </a:ext>
            </a:extLst>
          </p:cNvPr>
          <p:cNvSpPr txBox="1"/>
          <p:nvPr/>
        </p:nvSpPr>
        <p:spPr>
          <a:xfrm>
            <a:off x="4633667" y="1225749"/>
            <a:ext cx="1311365" cy="307777"/>
          </a:xfrm>
          <a:prstGeom prst="rect">
            <a:avLst/>
          </a:prstGeom>
          <a:noFill/>
        </p:spPr>
        <p:txBody>
          <a:bodyPr wrap="square">
            <a:spAutoFit/>
          </a:bodyPr>
          <a:lstStyle/>
          <a:p>
            <a:r>
              <a:rPr lang="es-ES" sz="1400" dirty="0">
                <a:latin typeface="Arial" panose="020B0604020202020204" pitchFamily="34" charset="0"/>
                <a:cs typeface="Arial" panose="020B0604020202020204" pitchFamily="34" charset="0"/>
              </a:rPr>
              <a:t>AD 16 cm²</a:t>
            </a:r>
          </a:p>
        </p:txBody>
      </p:sp>
      <p:pic>
        <p:nvPicPr>
          <p:cNvPr id="55" name="Imagen 54">
            <a:extLst>
              <a:ext uri="{FF2B5EF4-FFF2-40B4-BE49-F238E27FC236}">
                <a16:creationId xmlns:a16="http://schemas.microsoft.com/office/drawing/2014/main" id="{1A80D35C-D828-1D44-B3CE-6B48DC4E1B4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807051" y="542488"/>
            <a:ext cx="1532183" cy="2029262"/>
          </a:xfrm>
          <a:prstGeom prst="rect">
            <a:avLst/>
          </a:prstGeom>
        </p:spPr>
      </p:pic>
      <p:sp>
        <p:nvSpPr>
          <p:cNvPr id="58" name="CuadroTexto 57">
            <a:extLst>
              <a:ext uri="{FF2B5EF4-FFF2-40B4-BE49-F238E27FC236}">
                <a16:creationId xmlns:a16="http://schemas.microsoft.com/office/drawing/2014/main" id="{5883C244-B3E2-9740-A26E-A6199EE975D7}"/>
              </a:ext>
            </a:extLst>
          </p:cNvPr>
          <p:cNvSpPr txBox="1"/>
          <p:nvPr/>
        </p:nvSpPr>
        <p:spPr>
          <a:xfrm>
            <a:off x="3923928" y="4803427"/>
            <a:ext cx="4572000" cy="246221"/>
          </a:xfrm>
          <a:prstGeom prst="rect">
            <a:avLst/>
          </a:prstGeom>
          <a:noFill/>
        </p:spPr>
        <p:txBody>
          <a:bodyPr wrap="square">
            <a:spAutoFit/>
          </a:bodyPr>
          <a:lstStyle/>
          <a:p>
            <a:pPr algn="r"/>
            <a:r>
              <a:rPr lang="es-ES" sz="1000" b="0" i="0" dirty="0" err="1">
                <a:solidFill>
                  <a:srgbClr val="4D4D4C"/>
                </a:solidFill>
                <a:effectLst/>
                <a:latin typeface="Arial" panose="020B0604020202020204" pitchFamily="34" charset="0"/>
                <a:cs typeface="Arial" panose="020B0604020202020204" pitchFamily="34" charset="0"/>
              </a:rPr>
              <a:t>Sauer</a:t>
            </a:r>
            <a:r>
              <a:rPr lang="es-ES" sz="1000" b="0" i="0" dirty="0">
                <a:solidFill>
                  <a:srgbClr val="4D4D4C"/>
                </a:solidFill>
                <a:effectLst/>
                <a:latin typeface="Arial" panose="020B0604020202020204" pitchFamily="34" charset="0"/>
                <a:cs typeface="Arial" panose="020B0604020202020204" pitchFamily="34" charset="0"/>
              </a:rPr>
              <a:t> et al. </a:t>
            </a:r>
            <a:r>
              <a:rPr lang="es-ES" sz="1000" b="0" i="0" dirty="0" err="1">
                <a:solidFill>
                  <a:srgbClr val="4D4D4C"/>
                </a:solidFill>
                <a:effectLst/>
                <a:latin typeface="Arial" panose="020B0604020202020204" pitchFamily="34" charset="0"/>
                <a:cs typeface="Arial" panose="020B0604020202020204" pitchFamily="34" charset="0"/>
              </a:rPr>
              <a:t>Rheumatology</a:t>
            </a:r>
            <a:r>
              <a:rPr lang="es-ES" sz="1000" b="0" i="0" dirty="0">
                <a:solidFill>
                  <a:srgbClr val="4D4D4C"/>
                </a:solidFill>
                <a:effectLst/>
                <a:latin typeface="Arial" panose="020B0604020202020204" pitchFamily="34" charset="0"/>
                <a:cs typeface="Arial" panose="020B0604020202020204" pitchFamily="34" charset="0"/>
              </a:rPr>
              <a:t> 2025</a:t>
            </a:r>
            <a:endParaRPr lang="es-ES" sz="1000" dirty="0">
              <a:latin typeface="Arial" panose="020B0604020202020204" pitchFamily="34" charset="0"/>
              <a:cs typeface="Arial" panose="020B0604020202020204" pitchFamily="34" charset="0"/>
            </a:endParaRPr>
          </a:p>
        </p:txBody>
      </p:sp>
      <p:sp>
        <p:nvSpPr>
          <p:cNvPr id="62" name="CuadroTexto 61">
            <a:extLst>
              <a:ext uri="{FF2B5EF4-FFF2-40B4-BE49-F238E27FC236}">
                <a16:creationId xmlns:a16="http://schemas.microsoft.com/office/drawing/2014/main" id="{820F90DE-DA10-9E45-88DA-BC948064CEBC}"/>
              </a:ext>
            </a:extLst>
          </p:cNvPr>
          <p:cNvSpPr txBox="1"/>
          <p:nvPr/>
        </p:nvSpPr>
        <p:spPr>
          <a:xfrm>
            <a:off x="6406940" y="2478057"/>
            <a:ext cx="2655689" cy="1077218"/>
          </a:xfrm>
          <a:prstGeom prst="rect">
            <a:avLst/>
          </a:prstGeom>
          <a:noFill/>
        </p:spPr>
        <p:txBody>
          <a:bodyPr wrap="square">
            <a:spAutoFit/>
          </a:bodyPr>
          <a:lstStyle/>
          <a:p>
            <a:pPr marL="285750" indent="-285750">
              <a:buFont typeface="Arial" panose="020B0604020202020204" pitchFamily="34" charset="0"/>
              <a:buChar char="•"/>
            </a:pPr>
            <a:r>
              <a:rPr lang="es-ES" sz="1600" b="1" i="0" dirty="0">
                <a:effectLst/>
                <a:latin typeface="Arial" panose="020B0604020202020204" pitchFamily="34" charset="0"/>
                <a:cs typeface="Arial" panose="020B0604020202020204" pitchFamily="34" charset="0"/>
              </a:rPr>
              <a:t>HTP= 67% </a:t>
            </a:r>
            <a:r>
              <a:rPr lang="es-ES" sz="1600" i="0" dirty="0">
                <a:effectLst/>
                <a:latin typeface="Arial" panose="020B0604020202020204" pitchFamily="34" charset="0"/>
                <a:cs typeface="Arial" panose="020B0604020202020204" pitchFamily="34" charset="0"/>
              </a:rPr>
              <a:t>(Vs 48% tasa global)</a:t>
            </a:r>
            <a:endParaRPr lang="es-E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ES" sz="1600" b="1" i="0" dirty="0">
                <a:effectLst/>
                <a:latin typeface="Arial" panose="020B0604020202020204" pitchFamily="34" charset="0"/>
                <a:cs typeface="Arial" panose="020B0604020202020204" pitchFamily="34" charset="0"/>
              </a:rPr>
              <a:t>FVC/</a:t>
            </a:r>
            <a:r>
              <a:rPr lang="es-ES" sz="1600" b="1" i="0" dirty="0" err="1">
                <a:effectLst/>
                <a:latin typeface="Arial" panose="020B0604020202020204" pitchFamily="34" charset="0"/>
                <a:cs typeface="Arial" panose="020B0604020202020204" pitchFamily="34" charset="0"/>
              </a:rPr>
              <a:t>Dlco</a:t>
            </a:r>
            <a:r>
              <a:rPr lang="es-ES" sz="1600" b="1" i="0" dirty="0">
                <a:effectLst/>
                <a:latin typeface="Arial" panose="020B0604020202020204" pitchFamily="34" charset="0"/>
                <a:cs typeface="Arial" panose="020B0604020202020204" pitchFamily="34" charset="0"/>
              </a:rPr>
              <a:t> no aumenta F+ </a:t>
            </a:r>
            <a:r>
              <a:rPr lang="es-ES" sz="1600" i="0" dirty="0">
                <a:effectLst/>
                <a:latin typeface="Arial" panose="020B0604020202020204" pitchFamily="34" charset="0"/>
                <a:cs typeface="Arial" panose="020B0604020202020204" pitchFamily="34" charset="0"/>
              </a:rPr>
              <a:t>(OR 0.68)</a:t>
            </a:r>
          </a:p>
        </p:txBody>
      </p:sp>
      <p:sp>
        <p:nvSpPr>
          <p:cNvPr id="64" name="CuadroTexto 63">
            <a:extLst>
              <a:ext uri="{FF2B5EF4-FFF2-40B4-BE49-F238E27FC236}">
                <a16:creationId xmlns:a16="http://schemas.microsoft.com/office/drawing/2014/main" id="{01D253E1-9F91-E74E-8A69-7979913E9BDC}"/>
              </a:ext>
            </a:extLst>
          </p:cNvPr>
          <p:cNvSpPr txBox="1"/>
          <p:nvPr/>
        </p:nvSpPr>
        <p:spPr>
          <a:xfrm>
            <a:off x="1534570" y="1299936"/>
            <a:ext cx="1725337" cy="954107"/>
          </a:xfrm>
          <a:prstGeom prst="rect">
            <a:avLst/>
          </a:prstGeom>
          <a:noFill/>
        </p:spPr>
        <p:txBody>
          <a:bodyPr wrap="square">
            <a:spAutoFit/>
          </a:bodyPr>
          <a:lstStyle/>
          <a:p>
            <a:r>
              <a:rPr lang="es-ES" sz="1400" b="1" i="0" dirty="0">
                <a:effectLst/>
                <a:latin typeface="Arial" panose="020B0604020202020204" pitchFamily="34" charset="0"/>
                <a:cs typeface="Arial" panose="020B0604020202020204" pitchFamily="34" charset="0"/>
              </a:rPr>
              <a:t>FVC/DLCO </a:t>
            </a:r>
            <a:r>
              <a:rPr lang="es-ES" sz="1400" b="0" i="0" dirty="0">
                <a:effectLst/>
                <a:latin typeface="Arial" panose="020B0604020202020204" pitchFamily="34" charset="0"/>
                <a:cs typeface="Arial" panose="020B0604020202020204" pitchFamily="34" charset="0"/>
              </a:rPr>
              <a:t>≈2.15 Vs 1.37 en ILD y 1.26 </a:t>
            </a:r>
            <a:r>
              <a:rPr lang="es-ES" sz="1400" b="0" i="0" dirty="0" err="1">
                <a:effectLst/>
                <a:latin typeface="Arial" panose="020B0604020202020204" pitchFamily="34" charset="0"/>
                <a:cs typeface="Arial" panose="020B0604020202020204" pitchFamily="34" charset="0"/>
              </a:rPr>
              <a:t>SSc</a:t>
            </a:r>
            <a:r>
              <a:rPr lang="es-ES" sz="1400" b="0" i="0" dirty="0">
                <a:effectLst/>
                <a:latin typeface="Arial" panose="020B0604020202020204" pitchFamily="34" charset="0"/>
                <a:cs typeface="Arial" panose="020B0604020202020204" pitchFamily="34" charset="0"/>
              </a:rPr>
              <a:t> sin EPID ni enfisema. </a:t>
            </a:r>
            <a:endParaRPr lang="es-ES" sz="1400" dirty="0">
              <a:latin typeface="Arial" panose="020B0604020202020204" pitchFamily="34" charset="0"/>
              <a:cs typeface="Arial" panose="020B0604020202020204" pitchFamily="34" charset="0"/>
            </a:endParaRPr>
          </a:p>
        </p:txBody>
      </p:sp>
      <p:sp>
        <p:nvSpPr>
          <p:cNvPr id="68" name="CuadroTexto 67">
            <a:extLst>
              <a:ext uri="{FF2B5EF4-FFF2-40B4-BE49-F238E27FC236}">
                <a16:creationId xmlns:a16="http://schemas.microsoft.com/office/drawing/2014/main" id="{66A477BB-E3B2-5543-A4E1-15492A266933}"/>
              </a:ext>
            </a:extLst>
          </p:cNvPr>
          <p:cNvSpPr txBox="1"/>
          <p:nvPr/>
        </p:nvSpPr>
        <p:spPr>
          <a:xfrm>
            <a:off x="565215" y="4110739"/>
            <a:ext cx="8136904" cy="830997"/>
          </a:xfrm>
          <a:prstGeom prst="rect">
            <a:avLst/>
          </a:prstGeom>
          <a:solidFill>
            <a:schemeClr val="bg1"/>
          </a:solidFill>
          <a:ln w="25400">
            <a:solidFill>
              <a:srgbClr val="496730"/>
            </a:solidFill>
          </a:ln>
          <a:effectLst>
            <a:outerShdw blurRad="50800" dist="38100" dir="2700000" algn="tl" rotWithShape="0">
              <a:prstClr val="black">
                <a:alpha val="40000"/>
              </a:prstClr>
            </a:outerShdw>
          </a:effectLst>
        </p:spPr>
        <p:txBody>
          <a:bodyPr wrap="square">
            <a:spAutoFit/>
          </a:bodyPr>
          <a:lstStyle/>
          <a:p>
            <a:pPr algn="ctr"/>
            <a:r>
              <a:rPr lang="es-ES" sz="1600" b="1" dirty="0">
                <a:latin typeface="Arial" panose="020B0604020202020204" pitchFamily="34" charset="0"/>
                <a:cs typeface="Arial" panose="020B0604020202020204" pitchFamily="34" charset="0"/>
              </a:rPr>
              <a:t>En CFPE, un coeficiente </a:t>
            </a:r>
            <a:r>
              <a:rPr lang="es-ES" sz="1600" b="1" i="0" dirty="0">
                <a:effectLst/>
                <a:latin typeface="Arial" panose="020B0604020202020204" pitchFamily="34" charset="0"/>
                <a:cs typeface="Arial" panose="020B0604020202020204" pitchFamily="34" charset="0"/>
              </a:rPr>
              <a:t>FVC/DLCO </a:t>
            </a:r>
            <a:r>
              <a:rPr lang="es-ES" sz="1600" b="0" i="0" dirty="0">
                <a:effectLst/>
                <a:latin typeface="Arial" panose="020B0604020202020204" pitchFamily="34" charset="0"/>
                <a:cs typeface="Arial" panose="020B0604020202020204" pitchFamily="34" charset="0"/>
              </a:rPr>
              <a:t>no es sólo un artefacto de distorsión mecánica, sino un </a:t>
            </a:r>
            <a:r>
              <a:rPr lang="es-ES" sz="1600" b="1" i="0" dirty="0">
                <a:effectLst/>
                <a:latin typeface="Arial" panose="020B0604020202020204" pitchFamily="34" charset="0"/>
                <a:cs typeface="Arial" panose="020B0604020202020204" pitchFamily="34" charset="0"/>
              </a:rPr>
              <a:t>marcador de riesgo vascular</a:t>
            </a:r>
            <a:r>
              <a:rPr lang="es-ES" sz="1600" b="0" i="0" dirty="0">
                <a:effectLst/>
                <a:latin typeface="Arial" panose="020B0604020202020204" pitchFamily="34" charset="0"/>
                <a:cs typeface="Arial" panose="020B0604020202020204" pitchFamily="34" charset="0"/>
              </a:rPr>
              <a:t> que merece ser integrado en algoritmos de cribado de HTP. </a:t>
            </a:r>
            <a:endParaRPr lang="es-ES" sz="1600" dirty="0">
              <a:latin typeface="Arial" panose="020B0604020202020204" pitchFamily="34" charset="0"/>
              <a:cs typeface="Arial" panose="020B0604020202020204" pitchFamily="34" charset="0"/>
            </a:endParaRPr>
          </a:p>
        </p:txBody>
      </p:sp>
      <p:sp>
        <p:nvSpPr>
          <p:cNvPr id="25" name="Rectángulo redondeado 24">
            <a:extLst>
              <a:ext uri="{FF2B5EF4-FFF2-40B4-BE49-F238E27FC236}">
                <a16:creationId xmlns:a16="http://schemas.microsoft.com/office/drawing/2014/main" id="{E9F93D92-AA0D-A247-B787-3E4AE87D677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CuadroTexto 25">
            <a:extLst>
              <a:ext uri="{FF2B5EF4-FFF2-40B4-BE49-F238E27FC236}">
                <a16:creationId xmlns:a16="http://schemas.microsoft.com/office/drawing/2014/main" id="{AE8702E9-049E-A64C-BBA6-EF0AD872A54C}"/>
              </a:ext>
            </a:extLst>
          </p:cNvPr>
          <p:cNvSpPr txBox="1"/>
          <p:nvPr/>
        </p:nvSpPr>
        <p:spPr>
          <a:xfrm>
            <a:off x="1260000" y="252000"/>
            <a:ext cx="260475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RESULTADOS</a:t>
            </a:r>
          </a:p>
        </p:txBody>
      </p:sp>
      <p:pic>
        <p:nvPicPr>
          <p:cNvPr id="27" name="Imagen 26">
            <a:extLst>
              <a:ext uri="{FF2B5EF4-FFF2-40B4-BE49-F238E27FC236}">
                <a16:creationId xmlns:a16="http://schemas.microsoft.com/office/drawing/2014/main" id="{124BF5E4-1F88-F742-9A64-0934A66BB1E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28" name="Conector recto 27">
            <a:extLst>
              <a:ext uri="{FF2B5EF4-FFF2-40B4-BE49-F238E27FC236}">
                <a16:creationId xmlns:a16="http://schemas.microsoft.com/office/drawing/2014/main" id="{ECB2C11F-96D0-0F40-9EFA-1920214E6F77}"/>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09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0" grpId="0"/>
      <p:bldP spid="52" grpId="0"/>
      <p:bldP spid="53" grpId="0"/>
      <p:bldP spid="54" grpId="0"/>
      <p:bldP spid="62" grpId="0"/>
      <p:bldP spid="6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ángulo redondeado 32">
            <a:extLst>
              <a:ext uri="{FF2B5EF4-FFF2-40B4-BE49-F238E27FC236}">
                <a16:creationId xmlns:a16="http://schemas.microsoft.com/office/drawing/2014/main" id="{E07E1AD6-13A5-4F43-8602-A793ABE28F40}"/>
              </a:ext>
            </a:extLst>
          </p:cNvPr>
          <p:cNvSpPr/>
          <p:nvPr/>
        </p:nvSpPr>
        <p:spPr>
          <a:xfrm>
            <a:off x="638088" y="1692649"/>
            <a:ext cx="7799766" cy="1506234"/>
          </a:xfrm>
          <a:prstGeom prst="roundRect">
            <a:avLst/>
          </a:prstGeom>
          <a:solidFill>
            <a:schemeClr val="bg1"/>
          </a:solidFill>
          <a:ln>
            <a:solidFill>
              <a:schemeClr val="bg1"/>
            </a:solid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redondeado 6">
            <a:extLst>
              <a:ext uri="{FF2B5EF4-FFF2-40B4-BE49-F238E27FC236}">
                <a16:creationId xmlns:a16="http://schemas.microsoft.com/office/drawing/2014/main" id="{7FE6BD48-4B86-B641-88CB-347DCF509E2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186A1845-9DB9-BE4A-AA9A-096AB4F7524A}"/>
              </a:ext>
            </a:extLst>
          </p:cNvPr>
          <p:cNvSpPr txBox="1"/>
          <p:nvPr/>
        </p:nvSpPr>
        <p:spPr>
          <a:xfrm>
            <a:off x="1260000" y="252000"/>
            <a:ext cx="217880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DISCUSIÓN</a:t>
            </a:r>
          </a:p>
        </p:txBody>
      </p:sp>
      <p:pic>
        <p:nvPicPr>
          <p:cNvPr id="9" name="Imagen 8">
            <a:extLst>
              <a:ext uri="{FF2B5EF4-FFF2-40B4-BE49-F238E27FC236}">
                <a16:creationId xmlns:a16="http://schemas.microsoft.com/office/drawing/2014/main" id="{A1DCDA4A-972D-C248-9338-7DC08345F9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10" name="Conector recto 9">
            <a:extLst>
              <a:ext uri="{FF2B5EF4-FFF2-40B4-BE49-F238E27FC236}">
                <a16:creationId xmlns:a16="http://schemas.microsoft.com/office/drawing/2014/main" id="{2C47677B-35C4-154A-A53C-79451B46DB13}"/>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uadroTexto 10">
            <a:extLst>
              <a:ext uri="{FF2B5EF4-FFF2-40B4-BE49-F238E27FC236}">
                <a16:creationId xmlns:a16="http://schemas.microsoft.com/office/drawing/2014/main" id="{F9003D6E-B7FA-B749-95D5-3730C616D9CD}"/>
              </a:ext>
            </a:extLst>
          </p:cNvPr>
          <p:cNvSpPr txBox="1"/>
          <p:nvPr/>
        </p:nvSpPr>
        <p:spPr>
          <a:xfrm>
            <a:off x="631929" y="1012535"/>
            <a:ext cx="7972519" cy="646331"/>
          </a:xfrm>
          <a:prstGeom prst="rect">
            <a:avLst/>
          </a:prstGeom>
          <a:noFill/>
        </p:spPr>
        <p:txBody>
          <a:bodyPr wrap="square">
            <a:spAutoFit/>
          </a:bodyPr>
          <a:lstStyle/>
          <a:p>
            <a:r>
              <a:rPr lang="es-ES" b="1" dirty="0">
                <a:solidFill>
                  <a:schemeClr val="accent6">
                    <a:lumMod val="75000"/>
                  </a:schemeClr>
                </a:solidFill>
                <a:latin typeface="Arial" panose="020B0604020202020204" pitchFamily="34" charset="0"/>
                <a:cs typeface="Arial" panose="020B0604020202020204" pitchFamily="34" charset="0"/>
              </a:rPr>
              <a:t>El coeficiente </a:t>
            </a:r>
            <a:r>
              <a:rPr lang="es-ES" b="1" i="0" dirty="0">
                <a:solidFill>
                  <a:schemeClr val="accent6">
                    <a:lumMod val="75000"/>
                  </a:schemeClr>
                </a:solidFill>
                <a:effectLst/>
                <a:latin typeface="Arial" panose="020B0604020202020204" pitchFamily="34" charset="0"/>
                <a:cs typeface="Arial" panose="020B0604020202020204" pitchFamily="34" charset="0"/>
              </a:rPr>
              <a:t>FVC/DLCO: de parámetro ambiguo a marcador potencial de riesgo vascular. </a:t>
            </a:r>
            <a:endParaRPr lang="es-ES" dirty="0">
              <a:solidFill>
                <a:schemeClr val="accent6">
                  <a:lumMod val="75000"/>
                </a:schemeClr>
              </a:solidFill>
              <a:latin typeface="Arial" panose="020B0604020202020204" pitchFamily="34" charset="0"/>
              <a:cs typeface="Arial" panose="020B0604020202020204" pitchFamily="34" charset="0"/>
            </a:endParaRPr>
          </a:p>
        </p:txBody>
      </p:sp>
      <p:sp>
        <p:nvSpPr>
          <p:cNvPr id="29" name="CuadroTexto 28">
            <a:extLst>
              <a:ext uri="{FF2B5EF4-FFF2-40B4-BE49-F238E27FC236}">
                <a16:creationId xmlns:a16="http://schemas.microsoft.com/office/drawing/2014/main" id="{80DC2F35-105D-0C4D-9A56-2A9CF4E39997}"/>
              </a:ext>
            </a:extLst>
          </p:cNvPr>
          <p:cNvSpPr txBox="1"/>
          <p:nvPr/>
        </p:nvSpPr>
        <p:spPr>
          <a:xfrm>
            <a:off x="863354" y="2373439"/>
            <a:ext cx="7734381" cy="825444"/>
          </a:xfrm>
          <a:prstGeom prst="rect">
            <a:avLst/>
          </a:prstGeom>
          <a:noFill/>
        </p:spPr>
        <p:txBody>
          <a:bodyPr wrap="square">
            <a:spAutoFit/>
          </a:bodyPr>
          <a:lstStyle/>
          <a:p>
            <a:pPr marL="285750" indent="-285750">
              <a:buFont typeface="Arial" panose="020B0604020202020204" pitchFamily="34" charset="0"/>
              <a:buChar char="•"/>
            </a:pPr>
            <a:r>
              <a:rPr lang="es-ES" sz="1600" b="1" i="0" dirty="0">
                <a:effectLst/>
                <a:latin typeface="Arial" panose="020B0604020202020204" pitchFamily="34" charset="0"/>
                <a:cs typeface="Arial" panose="020B0604020202020204" pitchFamily="34" charset="0"/>
              </a:rPr>
              <a:t>FVC/DLCO es significativamente mayor en SCFPE</a:t>
            </a:r>
            <a:r>
              <a:rPr lang="es-ES" sz="1600" b="0" i="0" dirty="0">
                <a:effectLst/>
                <a:latin typeface="Arial" panose="020B0604020202020204" pitchFamily="34" charset="0"/>
                <a:cs typeface="Arial" panose="020B0604020202020204" pitchFamily="34" charset="0"/>
              </a:rPr>
              <a:t> que en fibrosis sin enfisema</a:t>
            </a:r>
            <a:r>
              <a:rPr lang="es-ES" sz="1600" dirty="0">
                <a:latin typeface="Arial" panose="020B0604020202020204" pitchFamily="34" charset="0"/>
                <a:cs typeface="Arial" panose="020B0604020202020204" pitchFamily="34" charset="0"/>
              </a:rPr>
              <a:t> </a:t>
            </a:r>
            <a:r>
              <a:rPr lang="es-ES" sz="1600" b="0" i="0" dirty="0">
                <a:effectLst/>
                <a:latin typeface="Arial" panose="020B0604020202020204" pitchFamily="34" charset="0"/>
                <a:cs typeface="Arial" panose="020B0604020202020204" pitchFamily="34" charset="0"/>
              </a:rPr>
              <a:t>(2,6 vs. 1,9; p=0,014).</a:t>
            </a:r>
          </a:p>
          <a:p>
            <a:pPr marL="285750" indent="-285750">
              <a:buFont typeface="Arial" panose="020B0604020202020204" pitchFamily="34" charset="0"/>
              <a:buChar char="•"/>
            </a:pPr>
            <a:r>
              <a:rPr lang="es-ES" sz="1600" b="1" i="0" dirty="0">
                <a:effectLst/>
                <a:latin typeface="Arial" panose="020B0604020202020204" pitchFamily="34" charset="0"/>
                <a:cs typeface="Arial" panose="020B0604020202020204" pitchFamily="34" charset="0"/>
              </a:rPr>
              <a:t>FVC/DLCO se duplica en paciente con SCFPE-HTP </a:t>
            </a:r>
            <a:r>
              <a:rPr lang="es-ES" sz="1600" b="0" i="0" dirty="0">
                <a:effectLst/>
                <a:latin typeface="Arial" panose="020B0604020202020204" pitchFamily="34" charset="0"/>
                <a:cs typeface="Arial" panose="020B0604020202020204" pitchFamily="34" charset="0"/>
              </a:rPr>
              <a:t>(4,2 vs. 2,1; p=0,023)</a:t>
            </a:r>
            <a:endParaRPr lang="es-ES" sz="1600" dirty="0">
              <a:latin typeface="Arial" panose="020B0604020202020204" pitchFamily="34" charset="0"/>
              <a:cs typeface="Arial" panose="020B0604020202020204" pitchFamily="34" charset="0"/>
            </a:endParaRPr>
          </a:p>
        </p:txBody>
      </p:sp>
      <p:sp>
        <p:nvSpPr>
          <p:cNvPr id="32" name="CuadroTexto 31">
            <a:extLst>
              <a:ext uri="{FF2B5EF4-FFF2-40B4-BE49-F238E27FC236}">
                <a16:creationId xmlns:a16="http://schemas.microsoft.com/office/drawing/2014/main" id="{29C2FCC9-6F52-6E4A-98B6-6E777F6E6F00}"/>
              </a:ext>
            </a:extLst>
          </p:cNvPr>
          <p:cNvSpPr txBox="1"/>
          <p:nvPr/>
        </p:nvSpPr>
        <p:spPr>
          <a:xfrm>
            <a:off x="851858" y="2034231"/>
            <a:ext cx="5708614" cy="338554"/>
          </a:xfrm>
          <a:prstGeom prst="rect">
            <a:avLst/>
          </a:prstGeom>
          <a:noFill/>
        </p:spPr>
        <p:txBody>
          <a:bodyPr wrap="none" rtlCol="0">
            <a:spAutoFit/>
          </a:bodyPr>
          <a:lstStyle/>
          <a:p>
            <a:r>
              <a:rPr lang="es-ES" sz="1600" dirty="0">
                <a:latin typeface="Arial" panose="020B0604020202020204" pitchFamily="34" charset="0"/>
                <a:cs typeface="Arial" panose="020B0604020202020204" pitchFamily="34" charset="0"/>
              </a:rPr>
              <a:t>FVC/DLCO en SCFPE se relaciona con la presencia de HTP</a:t>
            </a:r>
          </a:p>
        </p:txBody>
      </p:sp>
      <p:sp>
        <p:nvSpPr>
          <p:cNvPr id="34" name="CuadroTexto 33">
            <a:extLst>
              <a:ext uri="{FF2B5EF4-FFF2-40B4-BE49-F238E27FC236}">
                <a16:creationId xmlns:a16="http://schemas.microsoft.com/office/drawing/2014/main" id="{3A9508D2-8AA6-F148-8481-C66A55241F3B}"/>
              </a:ext>
            </a:extLst>
          </p:cNvPr>
          <p:cNvSpPr txBox="1"/>
          <p:nvPr/>
        </p:nvSpPr>
        <p:spPr>
          <a:xfrm>
            <a:off x="605307" y="1695677"/>
            <a:ext cx="3592650" cy="338554"/>
          </a:xfrm>
          <a:prstGeom prst="rect">
            <a:avLst/>
          </a:prstGeom>
          <a:noFill/>
        </p:spPr>
        <p:txBody>
          <a:bodyPr wrap="none" rtlCol="0">
            <a:spAutoFit/>
          </a:bodyPr>
          <a:lstStyle/>
          <a:p>
            <a:r>
              <a:rPr lang="es-ES" sz="1600" b="1" dirty="0">
                <a:solidFill>
                  <a:srgbClr val="77933C"/>
                </a:solidFill>
                <a:latin typeface="Arial" panose="020B0604020202020204" pitchFamily="34" charset="0"/>
                <a:cs typeface="Arial" panose="020B0604020202020204" pitchFamily="34" charset="0"/>
              </a:rPr>
              <a:t>1. Respondiendo nuestra hipótesis</a:t>
            </a:r>
          </a:p>
        </p:txBody>
      </p:sp>
      <p:sp>
        <p:nvSpPr>
          <p:cNvPr id="37" name="Rectángulo redondeado 36">
            <a:extLst>
              <a:ext uri="{FF2B5EF4-FFF2-40B4-BE49-F238E27FC236}">
                <a16:creationId xmlns:a16="http://schemas.microsoft.com/office/drawing/2014/main" id="{58950CD0-8F27-D940-99B0-6B3D09842FE0}"/>
              </a:ext>
            </a:extLst>
          </p:cNvPr>
          <p:cNvSpPr/>
          <p:nvPr/>
        </p:nvSpPr>
        <p:spPr>
          <a:xfrm>
            <a:off x="697451" y="3385266"/>
            <a:ext cx="7799766" cy="1506234"/>
          </a:xfrm>
          <a:prstGeom prst="roundRect">
            <a:avLst/>
          </a:prstGeom>
          <a:solidFill>
            <a:schemeClr val="bg1"/>
          </a:solidFill>
          <a:ln>
            <a:solidFill>
              <a:schemeClr val="bg1"/>
            </a:solid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CuadroTexto 39">
            <a:extLst>
              <a:ext uri="{FF2B5EF4-FFF2-40B4-BE49-F238E27FC236}">
                <a16:creationId xmlns:a16="http://schemas.microsoft.com/office/drawing/2014/main" id="{867C26FF-3C97-3D46-A11B-060B83F24EF9}"/>
              </a:ext>
            </a:extLst>
          </p:cNvPr>
          <p:cNvSpPr txBox="1"/>
          <p:nvPr/>
        </p:nvSpPr>
        <p:spPr>
          <a:xfrm>
            <a:off x="664670" y="3388294"/>
            <a:ext cx="3062057" cy="338554"/>
          </a:xfrm>
          <a:prstGeom prst="rect">
            <a:avLst/>
          </a:prstGeom>
          <a:noFill/>
        </p:spPr>
        <p:txBody>
          <a:bodyPr wrap="none" rtlCol="0">
            <a:spAutoFit/>
          </a:bodyPr>
          <a:lstStyle/>
          <a:p>
            <a:r>
              <a:rPr lang="es-ES" sz="1600" b="1" dirty="0">
                <a:solidFill>
                  <a:srgbClr val="77933C"/>
                </a:solidFill>
                <a:latin typeface="Arial" panose="020B0604020202020204" pitchFamily="34" charset="0"/>
                <a:cs typeface="Arial" panose="020B0604020202020204" pitchFamily="34" charset="0"/>
              </a:rPr>
              <a:t>2. Posible integración clínica</a:t>
            </a:r>
          </a:p>
        </p:txBody>
      </p:sp>
      <p:sp>
        <p:nvSpPr>
          <p:cNvPr id="42" name="CuadroTexto 41">
            <a:extLst>
              <a:ext uri="{FF2B5EF4-FFF2-40B4-BE49-F238E27FC236}">
                <a16:creationId xmlns:a16="http://schemas.microsoft.com/office/drawing/2014/main" id="{54C849DA-5448-4C4B-828B-D35460037EC6}"/>
              </a:ext>
            </a:extLst>
          </p:cNvPr>
          <p:cNvSpPr txBox="1"/>
          <p:nvPr/>
        </p:nvSpPr>
        <p:spPr>
          <a:xfrm>
            <a:off x="777228" y="3807582"/>
            <a:ext cx="965544" cy="338554"/>
          </a:xfrm>
          <a:prstGeom prst="rect">
            <a:avLst/>
          </a:prstGeom>
          <a:noFill/>
          <a:ln w="25400">
            <a:noFill/>
          </a:ln>
          <a:effectLst>
            <a:softEdge rad="0"/>
          </a:effectLst>
          <a:scene3d>
            <a:camera prst="orthographicFront"/>
            <a:lightRig rig="threePt" dir="t"/>
          </a:scene3d>
          <a:sp3d extrusionH="12700"/>
        </p:spPr>
        <p:txBody>
          <a:bodyPr wrap="square" rtlCol="0">
            <a:spAutoFit/>
          </a:bodyPr>
          <a:lstStyle/>
          <a:p>
            <a:pPr algn="ctr"/>
            <a:r>
              <a:rPr lang="es-ES" sz="1600" dirty="0">
                <a:latin typeface="Arial" panose="020B0604020202020204" pitchFamily="34" charset="0"/>
                <a:cs typeface="Arial" panose="020B0604020202020204" pitchFamily="34" charset="0"/>
              </a:rPr>
              <a:t>SCFPE </a:t>
            </a:r>
          </a:p>
        </p:txBody>
      </p:sp>
      <p:pic>
        <p:nvPicPr>
          <p:cNvPr id="43" name="Imagen 42">
            <a:extLst>
              <a:ext uri="{FF2B5EF4-FFF2-40B4-BE49-F238E27FC236}">
                <a16:creationId xmlns:a16="http://schemas.microsoft.com/office/drawing/2014/main" id="{44D29FEF-DE3D-6F47-8E9F-B0BE6D2B83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4792" y="3740735"/>
            <a:ext cx="911220" cy="795296"/>
          </a:xfrm>
          <a:prstGeom prst="rect">
            <a:avLst/>
          </a:prstGeom>
        </p:spPr>
      </p:pic>
      <p:pic>
        <p:nvPicPr>
          <p:cNvPr id="44" name="Imagen 43">
            <a:extLst>
              <a:ext uri="{FF2B5EF4-FFF2-40B4-BE49-F238E27FC236}">
                <a16:creationId xmlns:a16="http://schemas.microsoft.com/office/drawing/2014/main" id="{FC68A652-D9DB-0146-821A-B3E7D6D22D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00258" y="3688331"/>
            <a:ext cx="559392" cy="915609"/>
          </a:xfrm>
          <a:prstGeom prst="rect">
            <a:avLst/>
          </a:prstGeom>
        </p:spPr>
      </p:pic>
      <p:pic>
        <p:nvPicPr>
          <p:cNvPr id="45" name="Imagen 44">
            <a:extLst>
              <a:ext uri="{FF2B5EF4-FFF2-40B4-BE49-F238E27FC236}">
                <a16:creationId xmlns:a16="http://schemas.microsoft.com/office/drawing/2014/main" id="{728CEA88-5410-1C4A-AAF2-82F2F77FD77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85648" y="3848661"/>
            <a:ext cx="580658" cy="678691"/>
          </a:xfrm>
          <a:prstGeom prst="rect">
            <a:avLst/>
          </a:prstGeom>
        </p:spPr>
      </p:pic>
      <p:pic>
        <p:nvPicPr>
          <p:cNvPr id="46" name="Imagen 45">
            <a:extLst>
              <a:ext uri="{FF2B5EF4-FFF2-40B4-BE49-F238E27FC236}">
                <a16:creationId xmlns:a16="http://schemas.microsoft.com/office/drawing/2014/main" id="{F954CE5F-F5A3-BC47-9245-6BE4065FA2F6}"/>
              </a:ext>
            </a:extLst>
          </p:cNvPr>
          <p:cNvPicPr>
            <a:picLocks noChangeAspect="1"/>
          </p:cNvPicPr>
          <p:nvPr/>
        </p:nvPicPr>
        <p:blipFill rotWithShape="1">
          <a:blip r:embed="rId7" cstate="email">
            <a:alphaModFix amt="75000"/>
            <a:extLst>
              <a:ext uri="{28A0092B-C50C-407E-A947-70E740481C1C}">
                <a14:useLocalDpi xmlns:a14="http://schemas.microsoft.com/office/drawing/2010/main"/>
              </a:ext>
            </a:extLst>
          </a:blip>
          <a:srcRect/>
          <a:stretch/>
        </p:blipFill>
        <p:spPr>
          <a:xfrm>
            <a:off x="2145390" y="3859242"/>
            <a:ext cx="682638" cy="657531"/>
          </a:xfrm>
          <a:prstGeom prst="rect">
            <a:avLst/>
          </a:prstGeom>
        </p:spPr>
      </p:pic>
      <p:pic>
        <p:nvPicPr>
          <p:cNvPr id="47" name="Imagen 46">
            <a:extLst>
              <a:ext uri="{FF2B5EF4-FFF2-40B4-BE49-F238E27FC236}">
                <a16:creationId xmlns:a16="http://schemas.microsoft.com/office/drawing/2014/main" id="{70096D6D-906C-F741-9FC4-A085AEF2080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78859" y="4087647"/>
            <a:ext cx="618582" cy="657531"/>
          </a:xfrm>
          <a:prstGeom prst="rect">
            <a:avLst/>
          </a:prstGeom>
        </p:spPr>
      </p:pic>
      <p:sp>
        <p:nvSpPr>
          <p:cNvPr id="48" name="CuadroTexto 47">
            <a:extLst>
              <a:ext uri="{FF2B5EF4-FFF2-40B4-BE49-F238E27FC236}">
                <a16:creationId xmlns:a16="http://schemas.microsoft.com/office/drawing/2014/main" id="{6280C8A2-D822-2D4F-81A4-F669DC62F7A2}"/>
              </a:ext>
            </a:extLst>
          </p:cNvPr>
          <p:cNvSpPr txBox="1"/>
          <p:nvPr/>
        </p:nvSpPr>
        <p:spPr>
          <a:xfrm>
            <a:off x="1701770" y="4511022"/>
            <a:ext cx="2945296" cy="338554"/>
          </a:xfrm>
          <a:prstGeom prst="rect">
            <a:avLst/>
          </a:prstGeom>
          <a:noFill/>
          <a:ln w="25400">
            <a:noFill/>
          </a:ln>
          <a:effectLst>
            <a:softEdge rad="0"/>
          </a:effectLst>
          <a:scene3d>
            <a:camera prst="orthographicFront"/>
            <a:lightRig rig="threePt" dir="t"/>
          </a:scene3d>
          <a:sp3d extrusionH="12700"/>
        </p:spPr>
        <p:txBody>
          <a:bodyPr wrap="square" rtlCol="0">
            <a:spAutoFit/>
          </a:bodyPr>
          <a:lstStyle/>
          <a:p>
            <a:pPr algn="ctr"/>
            <a:r>
              <a:rPr lang="es-ES" sz="1600" dirty="0">
                <a:latin typeface="Arial" panose="020B0604020202020204" pitchFamily="34" charset="0"/>
                <a:cs typeface="Arial" panose="020B0604020202020204" pitchFamily="34" charset="0"/>
              </a:rPr>
              <a:t>FVC/</a:t>
            </a:r>
            <a:r>
              <a:rPr lang="es-ES" sz="1600" dirty="0" err="1">
                <a:latin typeface="Arial" panose="020B0604020202020204" pitchFamily="34" charset="0"/>
                <a:cs typeface="Arial" panose="020B0604020202020204" pitchFamily="34" charset="0"/>
              </a:rPr>
              <a:t>Dlco</a:t>
            </a:r>
            <a:r>
              <a:rPr lang="es-ES" sz="1600" dirty="0">
                <a:latin typeface="Arial" panose="020B0604020202020204" pitchFamily="34" charset="0"/>
                <a:cs typeface="Arial" panose="020B0604020202020204" pitchFamily="34" charset="0"/>
              </a:rPr>
              <a:t> y/o ↑↑NT-</a:t>
            </a:r>
            <a:r>
              <a:rPr lang="es-ES" sz="1600" dirty="0" err="1">
                <a:latin typeface="Arial" panose="020B0604020202020204" pitchFamily="34" charset="0"/>
                <a:cs typeface="Arial" panose="020B0604020202020204" pitchFamily="34" charset="0"/>
              </a:rPr>
              <a:t>proBNP</a:t>
            </a:r>
            <a:endParaRPr lang="es-ES" sz="1600" dirty="0">
              <a:latin typeface="Arial" panose="020B0604020202020204" pitchFamily="34" charset="0"/>
              <a:cs typeface="Arial" panose="020B0604020202020204" pitchFamily="34" charset="0"/>
            </a:endParaRPr>
          </a:p>
        </p:txBody>
      </p:sp>
      <p:cxnSp>
        <p:nvCxnSpPr>
          <p:cNvPr id="50" name="Conector recto de flecha 49">
            <a:extLst>
              <a:ext uri="{FF2B5EF4-FFF2-40B4-BE49-F238E27FC236}">
                <a16:creationId xmlns:a16="http://schemas.microsoft.com/office/drawing/2014/main" id="{387E925C-1792-6B49-A3A6-1B5643A7E76E}"/>
              </a:ext>
            </a:extLst>
          </p:cNvPr>
          <p:cNvCxnSpPr/>
          <p:nvPr/>
        </p:nvCxnSpPr>
        <p:spPr>
          <a:xfrm>
            <a:off x="3854301" y="4190052"/>
            <a:ext cx="1161686" cy="0"/>
          </a:xfrm>
          <a:prstGeom prst="straightConnector1">
            <a:avLst/>
          </a:prstGeom>
          <a:ln w="15875">
            <a:solidFill>
              <a:schemeClr val="accent6">
                <a:lumMod val="7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1" name="CuadroTexto 50">
            <a:extLst>
              <a:ext uri="{FF2B5EF4-FFF2-40B4-BE49-F238E27FC236}">
                <a16:creationId xmlns:a16="http://schemas.microsoft.com/office/drawing/2014/main" id="{CFDC458C-E414-9D44-BFD2-1313C3AC5471}"/>
              </a:ext>
            </a:extLst>
          </p:cNvPr>
          <p:cNvSpPr txBox="1"/>
          <p:nvPr/>
        </p:nvSpPr>
        <p:spPr>
          <a:xfrm>
            <a:off x="4626028" y="4511022"/>
            <a:ext cx="2344334" cy="338554"/>
          </a:xfrm>
          <a:prstGeom prst="rect">
            <a:avLst/>
          </a:prstGeom>
          <a:noFill/>
          <a:ln w="25400">
            <a:noFill/>
          </a:ln>
          <a:effectLst>
            <a:softEdge rad="0"/>
          </a:effectLst>
          <a:scene3d>
            <a:camera prst="orthographicFront"/>
            <a:lightRig rig="threePt" dir="t"/>
          </a:scene3d>
          <a:sp3d extrusionH="12700"/>
        </p:spPr>
        <p:txBody>
          <a:bodyPr wrap="square" rtlCol="0">
            <a:spAutoFit/>
          </a:bodyPr>
          <a:lstStyle/>
          <a:p>
            <a:pPr algn="ctr"/>
            <a:r>
              <a:rPr lang="es-ES" sz="1600" dirty="0">
                <a:latin typeface="Arial" panose="020B0604020202020204" pitchFamily="34" charset="0"/>
                <a:cs typeface="Arial" panose="020B0604020202020204" pitchFamily="34" charset="0"/>
              </a:rPr>
              <a:t>% Intermedia/↑HTP</a:t>
            </a:r>
          </a:p>
        </p:txBody>
      </p:sp>
      <p:cxnSp>
        <p:nvCxnSpPr>
          <p:cNvPr id="52" name="Conector recto de flecha 51">
            <a:extLst>
              <a:ext uri="{FF2B5EF4-FFF2-40B4-BE49-F238E27FC236}">
                <a16:creationId xmlns:a16="http://schemas.microsoft.com/office/drawing/2014/main" id="{12534E29-D73A-424C-8242-68FB483215D9}"/>
              </a:ext>
            </a:extLst>
          </p:cNvPr>
          <p:cNvCxnSpPr/>
          <p:nvPr/>
        </p:nvCxnSpPr>
        <p:spPr>
          <a:xfrm>
            <a:off x="6389519" y="4222714"/>
            <a:ext cx="1161686" cy="0"/>
          </a:xfrm>
          <a:prstGeom prst="straightConnector1">
            <a:avLst/>
          </a:prstGeom>
          <a:ln w="15875">
            <a:solidFill>
              <a:schemeClr val="accent6">
                <a:lumMod val="7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3" name="CuadroTexto 52">
            <a:extLst>
              <a:ext uri="{FF2B5EF4-FFF2-40B4-BE49-F238E27FC236}">
                <a16:creationId xmlns:a16="http://schemas.microsoft.com/office/drawing/2014/main" id="{E60A8685-0E5A-FB45-BCC7-95A2CDC0C7B9}"/>
              </a:ext>
            </a:extLst>
          </p:cNvPr>
          <p:cNvSpPr txBox="1"/>
          <p:nvPr/>
        </p:nvSpPr>
        <p:spPr>
          <a:xfrm>
            <a:off x="6799666" y="4543684"/>
            <a:ext cx="2344334" cy="338554"/>
          </a:xfrm>
          <a:prstGeom prst="rect">
            <a:avLst/>
          </a:prstGeom>
          <a:noFill/>
          <a:ln w="25400">
            <a:noFill/>
          </a:ln>
          <a:effectLst>
            <a:softEdge rad="0"/>
          </a:effectLst>
          <a:scene3d>
            <a:camera prst="orthographicFront"/>
            <a:lightRig rig="threePt" dir="t"/>
          </a:scene3d>
          <a:sp3d extrusionH="12700"/>
        </p:spPr>
        <p:txBody>
          <a:bodyPr wrap="square" rtlCol="0">
            <a:spAutoFit/>
          </a:bodyPr>
          <a:lstStyle/>
          <a:p>
            <a:pPr algn="ctr"/>
            <a:r>
              <a:rPr lang="es-ES" sz="1600" dirty="0">
                <a:latin typeface="Arial" panose="020B0604020202020204" pitchFamily="34" charset="0"/>
                <a:cs typeface="Arial" panose="020B0604020202020204" pitchFamily="34" charset="0"/>
              </a:rPr>
              <a:t>CCD</a:t>
            </a:r>
          </a:p>
        </p:txBody>
      </p:sp>
      <p:pic>
        <p:nvPicPr>
          <p:cNvPr id="54" name="Imagen 53">
            <a:extLst>
              <a:ext uri="{FF2B5EF4-FFF2-40B4-BE49-F238E27FC236}">
                <a16:creationId xmlns:a16="http://schemas.microsoft.com/office/drawing/2014/main" id="{2E70C8A7-3655-694D-B8F1-78EC3B9F59C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048302" y="3588302"/>
            <a:ext cx="761542" cy="608538"/>
          </a:xfrm>
          <a:prstGeom prst="rect">
            <a:avLst/>
          </a:prstGeom>
        </p:spPr>
      </p:pic>
    </p:spTree>
    <p:extLst>
      <p:ext uri="{BB962C8B-B14F-4D97-AF65-F5344CB8AC3E}">
        <p14:creationId xmlns:p14="http://schemas.microsoft.com/office/powerpoint/2010/main" val="58783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0" grpId="0"/>
      <p:bldP spid="42" grpId="0"/>
      <p:bldP spid="48"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7FE6BD48-4B86-B641-88CB-347DCF509E29}"/>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a:extLst>
              <a:ext uri="{FF2B5EF4-FFF2-40B4-BE49-F238E27FC236}">
                <a16:creationId xmlns:a16="http://schemas.microsoft.com/office/drawing/2014/main" id="{186A1845-9DB9-BE4A-AA9A-096AB4F7524A}"/>
              </a:ext>
            </a:extLst>
          </p:cNvPr>
          <p:cNvSpPr txBox="1"/>
          <p:nvPr/>
        </p:nvSpPr>
        <p:spPr>
          <a:xfrm>
            <a:off x="1260000" y="252000"/>
            <a:ext cx="2178802"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DISCUSIÓN</a:t>
            </a:r>
          </a:p>
        </p:txBody>
      </p:sp>
      <p:pic>
        <p:nvPicPr>
          <p:cNvPr id="9" name="Imagen 8">
            <a:extLst>
              <a:ext uri="{FF2B5EF4-FFF2-40B4-BE49-F238E27FC236}">
                <a16:creationId xmlns:a16="http://schemas.microsoft.com/office/drawing/2014/main" id="{A1DCDA4A-972D-C248-9338-7DC08345F9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10" name="Conector recto 9">
            <a:extLst>
              <a:ext uri="{FF2B5EF4-FFF2-40B4-BE49-F238E27FC236}">
                <a16:creationId xmlns:a16="http://schemas.microsoft.com/office/drawing/2014/main" id="{2C47677B-35C4-154A-A53C-79451B46DB13}"/>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Rectángulo redondeado 22">
            <a:extLst>
              <a:ext uri="{FF2B5EF4-FFF2-40B4-BE49-F238E27FC236}">
                <a16:creationId xmlns:a16="http://schemas.microsoft.com/office/drawing/2014/main" id="{E727755D-728A-8F40-B4F8-4B4327F43920}"/>
              </a:ext>
            </a:extLst>
          </p:cNvPr>
          <p:cNvSpPr/>
          <p:nvPr/>
        </p:nvSpPr>
        <p:spPr>
          <a:xfrm>
            <a:off x="631929" y="1658866"/>
            <a:ext cx="7972519" cy="1506234"/>
          </a:xfrm>
          <a:prstGeom prst="roundRect">
            <a:avLst/>
          </a:prstGeom>
          <a:solidFill>
            <a:schemeClr val="bg1"/>
          </a:solidFill>
          <a:ln>
            <a:solidFill>
              <a:schemeClr val="bg1"/>
            </a:solidFill>
          </a:ln>
          <a:effectLst>
            <a:outerShdw blurRad="50800" dist="25400" dir="1200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dirty="0">
              <a:solidFill>
                <a:schemeClr val="tx1"/>
              </a:solidFill>
              <a:latin typeface="Arial" panose="020B0604020202020204" pitchFamily="34" charset="0"/>
              <a:cs typeface="Arial" panose="020B0604020202020204" pitchFamily="34" charset="0"/>
            </a:endParaRPr>
          </a:p>
        </p:txBody>
      </p:sp>
      <p:sp>
        <p:nvSpPr>
          <p:cNvPr id="26" name="CuadroTexto 25">
            <a:extLst>
              <a:ext uri="{FF2B5EF4-FFF2-40B4-BE49-F238E27FC236}">
                <a16:creationId xmlns:a16="http://schemas.microsoft.com/office/drawing/2014/main" id="{3ED9BB2C-8F52-AA40-89C8-B63600179FF6}"/>
              </a:ext>
            </a:extLst>
          </p:cNvPr>
          <p:cNvSpPr txBox="1"/>
          <p:nvPr/>
        </p:nvSpPr>
        <p:spPr>
          <a:xfrm>
            <a:off x="631929" y="1012535"/>
            <a:ext cx="7972519" cy="646331"/>
          </a:xfrm>
          <a:prstGeom prst="rect">
            <a:avLst/>
          </a:prstGeom>
          <a:noFill/>
        </p:spPr>
        <p:txBody>
          <a:bodyPr wrap="square">
            <a:spAutoFit/>
          </a:bodyPr>
          <a:lstStyle/>
          <a:p>
            <a:r>
              <a:rPr lang="es-ES" b="1" dirty="0">
                <a:solidFill>
                  <a:schemeClr val="accent6">
                    <a:lumMod val="75000"/>
                  </a:schemeClr>
                </a:solidFill>
                <a:latin typeface="Arial" panose="020B0604020202020204" pitchFamily="34" charset="0"/>
                <a:cs typeface="Arial" panose="020B0604020202020204" pitchFamily="34" charset="0"/>
              </a:rPr>
              <a:t>El coeficiente </a:t>
            </a:r>
            <a:r>
              <a:rPr lang="es-ES" b="1" i="0" dirty="0">
                <a:solidFill>
                  <a:schemeClr val="accent6">
                    <a:lumMod val="75000"/>
                  </a:schemeClr>
                </a:solidFill>
                <a:effectLst/>
                <a:latin typeface="Arial" panose="020B0604020202020204" pitchFamily="34" charset="0"/>
                <a:cs typeface="Arial" panose="020B0604020202020204" pitchFamily="34" charset="0"/>
              </a:rPr>
              <a:t>FVC/DLCO: de parámetro ambiguo a marcador potencial de riesgo vascular. </a:t>
            </a:r>
            <a:endParaRPr lang="es-ES" dirty="0">
              <a:solidFill>
                <a:schemeClr val="accent6">
                  <a:lumMod val="75000"/>
                </a:schemeClr>
              </a:solidFill>
              <a:latin typeface="Arial" panose="020B0604020202020204" pitchFamily="34" charset="0"/>
              <a:cs typeface="Arial" panose="020B0604020202020204" pitchFamily="34" charset="0"/>
            </a:endParaRPr>
          </a:p>
        </p:txBody>
      </p:sp>
      <p:sp>
        <p:nvSpPr>
          <p:cNvPr id="27" name="CuadroTexto 26">
            <a:extLst>
              <a:ext uri="{FF2B5EF4-FFF2-40B4-BE49-F238E27FC236}">
                <a16:creationId xmlns:a16="http://schemas.microsoft.com/office/drawing/2014/main" id="{09B5553A-D2AE-8242-A584-FBE8844C5852}"/>
              </a:ext>
            </a:extLst>
          </p:cNvPr>
          <p:cNvSpPr txBox="1"/>
          <p:nvPr/>
        </p:nvSpPr>
        <p:spPr>
          <a:xfrm>
            <a:off x="706327" y="1742997"/>
            <a:ext cx="1669047" cy="338554"/>
          </a:xfrm>
          <a:prstGeom prst="rect">
            <a:avLst/>
          </a:prstGeom>
          <a:noFill/>
        </p:spPr>
        <p:txBody>
          <a:bodyPr wrap="none" rtlCol="0">
            <a:spAutoFit/>
          </a:bodyPr>
          <a:lstStyle/>
          <a:p>
            <a:r>
              <a:rPr lang="es-ES" sz="1600" b="1" dirty="0">
                <a:solidFill>
                  <a:srgbClr val="77933C"/>
                </a:solidFill>
                <a:latin typeface="Arial" panose="020B0604020202020204" pitchFamily="34" charset="0"/>
                <a:cs typeface="Arial" panose="020B0604020202020204" pitchFamily="34" charset="0"/>
              </a:rPr>
              <a:t>3. Limitaciones</a:t>
            </a:r>
          </a:p>
        </p:txBody>
      </p:sp>
      <p:sp>
        <p:nvSpPr>
          <p:cNvPr id="28" name="Rectángulo redondeado 27">
            <a:extLst>
              <a:ext uri="{FF2B5EF4-FFF2-40B4-BE49-F238E27FC236}">
                <a16:creationId xmlns:a16="http://schemas.microsoft.com/office/drawing/2014/main" id="{3C0D0086-7B94-A641-A17B-83E55344AE4B}"/>
              </a:ext>
            </a:extLst>
          </p:cNvPr>
          <p:cNvSpPr/>
          <p:nvPr/>
        </p:nvSpPr>
        <p:spPr>
          <a:xfrm>
            <a:off x="684441" y="3376317"/>
            <a:ext cx="7972519" cy="1506234"/>
          </a:xfrm>
          <a:prstGeom prst="roundRect">
            <a:avLst/>
          </a:prstGeom>
          <a:solidFill>
            <a:schemeClr val="bg1"/>
          </a:solidFill>
          <a:ln>
            <a:solidFill>
              <a:schemeClr val="bg1"/>
            </a:solidFill>
          </a:ln>
          <a:effectLst>
            <a:outerShdw blurRad="50800" dist="25400" dir="1200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CuadroTexto 28">
            <a:extLst>
              <a:ext uri="{FF2B5EF4-FFF2-40B4-BE49-F238E27FC236}">
                <a16:creationId xmlns:a16="http://schemas.microsoft.com/office/drawing/2014/main" id="{03ACA9F2-ABFB-B24F-9AA1-8170FCFEA7BF}"/>
              </a:ext>
            </a:extLst>
          </p:cNvPr>
          <p:cNvSpPr txBox="1"/>
          <p:nvPr/>
        </p:nvSpPr>
        <p:spPr>
          <a:xfrm>
            <a:off x="706327" y="3460448"/>
            <a:ext cx="2432076" cy="338554"/>
          </a:xfrm>
          <a:prstGeom prst="rect">
            <a:avLst/>
          </a:prstGeom>
          <a:noFill/>
        </p:spPr>
        <p:txBody>
          <a:bodyPr wrap="none" rtlCol="0">
            <a:spAutoFit/>
          </a:bodyPr>
          <a:lstStyle/>
          <a:p>
            <a:r>
              <a:rPr lang="es-ES" sz="1600" b="1" dirty="0">
                <a:solidFill>
                  <a:srgbClr val="77933C"/>
                </a:solidFill>
                <a:latin typeface="Arial" panose="020B0604020202020204" pitchFamily="34" charset="0"/>
                <a:cs typeface="Arial" panose="020B0604020202020204" pitchFamily="34" charset="0"/>
              </a:rPr>
              <a:t>4. Perspectivas futuras</a:t>
            </a:r>
          </a:p>
        </p:txBody>
      </p:sp>
      <p:pic>
        <p:nvPicPr>
          <p:cNvPr id="5" name="Imagen 4">
            <a:extLst>
              <a:ext uri="{FF2B5EF4-FFF2-40B4-BE49-F238E27FC236}">
                <a16:creationId xmlns:a16="http://schemas.microsoft.com/office/drawing/2014/main" id="{5031FF36-6985-A444-81B3-314D01159E3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5566" y="2157794"/>
            <a:ext cx="242901" cy="242901"/>
          </a:xfrm>
          <a:prstGeom prst="rect">
            <a:avLst/>
          </a:prstGeom>
        </p:spPr>
      </p:pic>
      <p:sp>
        <p:nvSpPr>
          <p:cNvPr id="6" name="CuadroTexto 5">
            <a:extLst>
              <a:ext uri="{FF2B5EF4-FFF2-40B4-BE49-F238E27FC236}">
                <a16:creationId xmlns:a16="http://schemas.microsoft.com/office/drawing/2014/main" id="{DA1E6C30-ED2C-4448-85F0-07E236E87CC4}"/>
              </a:ext>
            </a:extLst>
          </p:cNvPr>
          <p:cNvSpPr txBox="1"/>
          <p:nvPr/>
        </p:nvSpPr>
        <p:spPr>
          <a:xfrm>
            <a:off x="1181229" y="2096531"/>
            <a:ext cx="7330842" cy="584775"/>
          </a:xfrm>
          <a:prstGeom prst="rect">
            <a:avLst/>
          </a:prstGeom>
          <a:noFill/>
        </p:spPr>
        <p:txBody>
          <a:bodyPr wrap="square" rtlCol="0">
            <a:spAutoFit/>
          </a:bodyPr>
          <a:lstStyle/>
          <a:p>
            <a:r>
              <a:rPr lang="es-ES" sz="1600" dirty="0">
                <a:latin typeface="Arial" panose="020B0604020202020204" pitchFamily="34" charset="0"/>
                <a:cs typeface="Arial" panose="020B0604020202020204" pitchFamily="34" charset="0"/>
              </a:rPr>
              <a:t>D</a:t>
            </a:r>
            <a:r>
              <a:rPr lang="es-ES" sz="1600" i="0" dirty="0">
                <a:solidFill>
                  <a:schemeClr val="tx1"/>
                </a:solidFill>
                <a:effectLst/>
                <a:latin typeface="Arial" panose="020B0604020202020204" pitchFamily="34" charset="0"/>
                <a:cs typeface="Arial" panose="020B0604020202020204" pitchFamily="34" charset="0"/>
              </a:rPr>
              <a:t>efinir puntos de corte  de FVC/DLCO o NT‑</a:t>
            </a:r>
            <a:r>
              <a:rPr lang="es-ES" sz="1600" i="0" dirty="0" err="1">
                <a:solidFill>
                  <a:schemeClr val="tx1"/>
                </a:solidFill>
                <a:effectLst/>
                <a:latin typeface="Arial" panose="020B0604020202020204" pitchFamily="34" charset="0"/>
                <a:cs typeface="Arial" panose="020B0604020202020204" pitchFamily="34" charset="0"/>
              </a:rPr>
              <a:t>proBNP</a:t>
            </a:r>
            <a:r>
              <a:rPr lang="es-ES" sz="1600" i="0" dirty="0">
                <a:solidFill>
                  <a:schemeClr val="tx1"/>
                </a:solidFill>
                <a:effectLst/>
                <a:latin typeface="Arial" panose="020B0604020202020204" pitchFamily="34" charset="0"/>
                <a:cs typeface="Arial" panose="020B0604020202020204" pitchFamily="34" charset="0"/>
              </a:rPr>
              <a:t> (tamaño </a:t>
            </a:r>
            <a:r>
              <a:rPr lang="es-ES" sz="1600" i="0" dirty="0" err="1">
                <a:solidFill>
                  <a:schemeClr val="tx1"/>
                </a:solidFill>
                <a:effectLst/>
                <a:latin typeface="Arial" panose="020B0604020202020204" pitchFamily="34" charset="0"/>
                <a:cs typeface="Arial" panose="020B0604020202020204" pitchFamily="34" charset="0"/>
              </a:rPr>
              <a:t>muestral</a:t>
            </a:r>
            <a:r>
              <a:rPr lang="es-ES" sz="1600" i="0" dirty="0">
                <a:solidFill>
                  <a:schemeClr val="tx1"/>
                </a:solidFill>
                <a:effectLst/>
                <a:latin typeface="Arial" panose="020B0604020202020204" pitchFamily="34" charset="0"/>
                <a:cs typeface="Arial" panose="020B0604020202020204" pitchFamily="34" charset="0"/>
              </a:rPr>
              <a:t> y diseño transversal).</a:t>
            </a:r>
          </a:p>
        </p:txBody>
      </p:sp>
      <p:pic>
        <p:nvPicPr>
          <p:cNvPr id="30" name="Imagen 29">
            <a:extLst>
              <a:ext uri="{FF2B5EF4-FFF2-40B4-BE49-F238E27FC236}">
                <a16:creationId xmlns:a16="http://schemas.microsoft.com/office/drawing/2014/main" id="{3CCEEB1B-E666-764B-95DA-F1424B5561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5566" y="2802984"/>
            <a:ext cx="242901" cy="242901"/>
          </a:xfrm>
          <a:prstGeom prst="rect">
            <a:avLst/>
          </a:prstGeom>
        </p:spPr>
      </p:pic>
      <p:sp>
        <p:nvSpPr>
          <p:cNvPr id="31" name="CuadroTexto 30">
            <a:extLst>
              <a:ext uri="{FF2B5EF4-FFF2-40B4-BE49-F238E27FC236}">
                <a16:creationId xmlns:a16="http://schemas.microsoft.com/office/drawing/2014/main" id="{732F5B65-D8B0-184F-84BE-CC83F6B8F825}"/>
              </a:ext>
            </a:extLst>
          </p:cNvPr>
          <p:cNvSpPr txBox="1"/>
          <p:nvPr/>
        </p:nvSpPr>
        <p:spPr>
          <a:xfrm>
            <a:off x="1187624" y="2765437"/>
            <a:ext cx="7330842" cy="338554"/>
          </a:xfrm>
          <a:prstGeom prst="rect">
            <a:avLst/>
          </a:prstGeom>
          <a:noFill/>
        </p:spPr>
        <p:txBody>
          <a:bodyPr wrap="square">
            <a:spAutoFit/>
          </a:bodyPr>
          <a:lstStyle/>
          <a:p>
            <a:r>
              <a:rPr lang="es-ES" sz="1600" i="0" dirty="0">
                <a:effectLst/>
                <a:latin typeface="Arial" panose="020B0604020202020204" pitchFamily="34" charset="0"/>
                <a:cs typeface="Arial" panose="020B0604020202020204" pitchFamily="34" charset="0"/>
              </a:rPr>
              <a:t>No conocemos (aún) el valor predictivo longitudinal de estos parámetro</a:t>
            </a:r>
            <a:r>
              <a:rPr lang="es-ES" sz="1600" dirty="0">
                <a:latin typeface="Arial" panose="020B0604020202020204" pitchFamily="34" charset="0"/>
                <a:cs typeface="Arial" panose="020B0604020202020204" pitchFamily="34" charset="0"/>
              </a:rPr>
              <a:t>s. </a:t>
            </a:r>
            <a:endParaRPr lang="es-ES" sz="1600" dirty="0">
              <a:solidFill>
                <a:schemeClr val="tx1"/>
              </a:solidFill>
              <a:latin typeface="Arial" panose="020B0604020202020204" pitchFamily="34" charset="0"/>
              <a:cs typeface="Arial" panose="020B0604020202020204" pitchFamily="34" charset="0"/>
            </a:endParaRPr>
          </a:p>
        </p:txBody>
      </p:sp>
      <p:pic>
        <p:nvPicPr>
          <p:cNvPr id="32" name="Imagen 31">
            <a:extLst>
              <a:ext uri="{FF2B5EF4-FFF2-40B4-BE49-F238E27FC236}">
                <a16:creationId xmlns:a16="http://schemas.microsoft.com/office/drawing/2014/main" id="{C9FB0686-8E10-354A-80FE-0B9A808FBFF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0951" y="3746887"/>
            <a:ext cx="987558" cy="658372"/>
          </a:xfrm>
          <a:prstGeom prst="rect">
            <a:avLst/>
          </a:prstGeom>
        </p:spPr>
      </p:pic>
      <p:pic>
        <p:nvPicPr>
          <p:cNvPr id="33" name="Imagen 32">
            <a:extLst>
              <a:ext uri="{FF2B5EF4-FFF2-40B4-BE49-F238E27FC236}">
                <a16:creationId xmlns:a16="http://schemas.microsoft.com/office/drawing/2014/main" id="{A3B25A7D-A9C1-154D-A501-AA91F50B43E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3812" y="4233128"/>
            <a:ext cx="987558" cy="658372"/>
          </a:xfrm>
          <a:prstGeom prst="rect">
            <a:avLst/>
          </a:prstGeom>
        </p:spPr>
      </p:pic>
      <p:sp>
        <p:nvSpPr>
          <p:cNvPr id="35" name="CuadroTexto 34">
            <a:extLst>
              <a:ext uri="{FF2B5EF4-FFF2-40B4-BE49-F238E27FC236}">
                <a16:creationId xmlns:a16="http://schemas.microsoft.com/office/drawing/2014/main" id="{C7F58E9D-FC26-0947-ACFD-9AE0E7427DE7}"/>
              </a:ext>
            </a:extLst>
          </p:cNvPr>
          <p:cNvSpPr txBox="1"/>
          <p:nvPr/>
        </p:nvSpPr>
        <p:spPr>
          <a:xfrm>
            <a:off x="1338997" y="3860148"/>
            <a:ext cx="7317963" cy="1077218"/>
          </a:xfrm>
          <a:prstGeom prst="rect">
            <a:avLst/>
          </a:prstGeom>
          <a:noFill/>
        </p:spPr>
        <p:txBody>
          <a:bodyPr wrap="square">
            <a:spAutoFit/>
          </a:bodyPr>
          <a:lstStyle/>
          <a:p>
            <a:pPr algn="l"/>
            <a:r>
              <a:rPr lang="es-ES" sz="1600" b="1" i="0" dirty="0">
                <a:effectLst/>
                <a:latin typeface="Arial" panose="020B0604020202020204" pitchFamily="34" charset="0"/>
                <a:cs typeface="Arial" panose="020B0604020202020204" pitchFamily="34" charset="0"/>
              </a:rPr>
              <a:t>Estudio de casos y controles</a:t>
            </a:r>
            <a:r>
              <a:rPr lang="es-ES" sz="1600" b="0" i="0" dirty="0">
                <a:effectLst/>
                <a:latin typeface="Arial" panose="020B0604020202020204" pitchFamily="34" charset="0"/>
                <a:cs typeface="Arial" panose="020B0604020202020204" pitchFamily="34" charset="0"/>
              </a:rPr>
              <a:t> (SCFPE con vs. sin HTP por CCD) para definir puntos de corte.</a:t>
            </a:r>
          </a:p>
          <a:p>
            <a:pPr algn="l"/>
            <a:r>
              <a:rPr lang="es-ES" sz="1600" b="1" i="0" dirty="0">
                <a:effectLst/>
                <a:latin typeface="Arial" panose="020B0604020202020204" pitchFamily="34" charset="0"/>
                <a:cs typeface="Arial" panose="020B0604020202020204" pitchFamily="34" charset="0"/>
              </a:rPr>
              <a:t>Cohortes prospectivas </a:t>
            </a:r>
            <a:r>
              <a:rPr lang="es-ES" sz="1600" b="1" i="0" dirty="0" err="1">
                <a:effectLst/>
                <a:latin typeface="Arial" panose="020B0604020202020204" pitchFamily="34" charset="0"/>
                <a:cs typeface="Arial" panose="020B0604020202020204" pitchFamily="34" charset="0"/>
              </a:rPr>
              <a:t>multicéntricas</a:t>
            </a:r>
            <a:r>
              <a:rPr lang="es-ES" sz="1600" b="0" i="0" dirty="0">
                <a:effectLst/>
                <a:latin typeface="Arial" panose="020B0604020202020204" pitchFamily="34" charset="0"/>
                <a:cs typeface="Arial" panose="020B0604020202020204" pitchFamily="34" charset="0"/>
              </a:rPr>
              <a:t> para validar un algoritmo de cribado específico para SCFPE.</a:t>
            </a:r>
          </a:p>
        </p:txBody>
      </p:sp>
    </p:spTree>
    <p:extLst>
      <p:ext uri="{BB962C8B-B14F-4D97-AF65-F5344CB8AC3E}">
        <p14:creationId xmlns:p14="http://schemas.microsoft.com/office/powerpoint/2010/main" val="272064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BAA34F14-D287-724F-9D1A-13592F9CEEB4}"/>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tretch>
            <a:fillRect/>
          </a:stretch>
        </p:blipFill>
        <p:spPr>
          <a:xfrm>
            <a:off x="676173" y="497489"/>
            <a:ext cx="7896456" cy="5266875"/>
          </a:xfrm>
          <a:prstGeom prst="rect">
            <a:avLst/>
          </a:prstGeom>
        </p:spPr>
      </p:pic>
      <p:sp>
        <p:nvSpPr>
          <p:cNvPr id="6" name="Rectángulo redondeado 5">
            <a:extLst>
              <a:ext uri="{FF2B5EF4-FFF2-40B4-BE49-F238E27FC236}">
                <a16:creationId xmlns:a16="http://schemas.microsoft.com/office/drawing/2014/main" id="{828B17EA-FAC5-7F4B-937F-EDF14DD424A8}"/>
              </a:ext>
            </a:extLst>
          </p:cNvPr>
          <p:cNvSpPr/>
          <p:nvPr/>
        </p:nvSpPr>
        <p:spPr>
          <a:xfrm>
            <a:off x="0" y="-1"/>
            <a:ext cx="1187624" cy="132843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CuadroTexto 6">
            <a:extLst>
              <a:ext uri="{FF2B5EF4-FFF2-40B4-BE49-F238E27FC236}">
                <a16:creationId xmlns:a16="http://schemas.microsoft.com/office/drawing/2014/main" id="{9D5E0CD6-AF6A-324D-BE96-E79AA142B01D}"/>
              </a:ext>
            </a:extLst>
          </p:cNvPr>
          <p:cNvSpPr txBox="1"/>
          <p:nvPr/>
        </p:nvSpPr>
        <p:spPr>
          <a:xfrm>
            <a:off x="1260000" y="252000"/>
            <a:ext cx="3076483" cy="523220"/>
          </a:xfrm>
          <a:prstGeom prst="rect">
            <a:avLst/>
          </a:prstGeom>
          <a:solidFill>
            <a:schemeClr val="bg1"/>
          </a:solidFill>
        </p:spPr>
        <p:txBody>
          <a:bodyPr wrap="none" rtlCol="0">
            <a:spAutoFit/>
          </a:bodyPr>
          <a:lstStyle/>
          <a:p>
            <a:r>
              <a:rPr lang="es-ES" sz="2800" b="1" dirty="0">
                <a:solidFill>
                  <a:srgbClr val="397217"/>
                </a:solidFill>
                <a:latin typeface="Arial" panose="020B0604020202020204" pitchFamily="34" charset="0"/>
                <a:cs typeface="Arial" panose="020B0604020202020204" pitchFamily="34" charset="0"/>
              </a:rPr>
              <a:t>CONCLUSIONES</a:t>
            </a:r>
          </a:p>
        </p:txBody>
      </p:sp>
      <p:pic>
        <p:nvPicPr>
          <p:cNvPr id="8" name="Imagen 7">
            <a:extLst>
              <a:ext uri="{FF2B5EF4-FFF2-40B4-BE49-F238E27FC236}">
                <a16:creationId xmlns:a16="http://schemas.microsoft.com/office/drawing/2014/main" id="{F5F7607E-0A0E-AB4F-B4FC-56B5BF648D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cxnSp>
        <p:nvCxnSpPr>
          <p:cNvPr id="9" name="Conector recto 8">
            <a:extLst>
              <a:ext uri="{FF2B5EF4-FFF2-40B4-BE49-F238E27FC236}">
                <a16:creationId xmlns:a16="http://schemas.microsoft.com/office/drawing/2014/main" id="{E5F8416E-7608-A241-9112-344AB9EF2B44}"/>
              </a:ext>
            </a:extLst>
          </p:cNvPr>
          <p:cNvCxnSpPr>
            <a:cxnSpLocks/>
          </p:cNvCxnSpPr>
          <p:nvPr/>
        </p:nvCxnSpPr>
        <p:spPr>
          <a:xfrm flipV="1">
            <a:off x="1054730" y="816906"/>
            <a:ext cx="6037549" cy="8537"/>
          </a:xfrm>
          <a:prstGeom prst="line">
            <a:avLst/>
          </a:prstGeom>
          <a:ln w="1905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Rectángulo redondeado 12">
            <a:extLst>
              <a:ext uri="{FF2B5EF4-FFF2-40B4-BE49-F238E27FC236}">
                <a16:creationId xmlns:a16="http://schemas.microsoft.com/office/drawing/2014/main" id="{9CBC23AC-DEB2-3A4C-AEED-B09D4C0D3C26}"/>
              </a:ext>
            </a:extLst>
          </p:cNvPr>
          <p:cNvSpPr/>
          <p:nvPr/>
        </p:nvSpPr>
        <p:spPr>
          <a:xfrm>
            <a:off x="743963" y="947965"/>
            <a:ext cx="7760877" cy="805312"/>
          </a:xfrm>
          <a:prstGeom prst="roundRect">
            <a:avLst/>
          </a:prstGeom>
          <a:solidFill>
            <a:schemeClr val="bg1"/>
          </a:solidFill>
          <a:ln>
            <a:solidFill>
              <a:schemeClr val="bg1"/>
            </a:solidFill>
          </a:ln>
          <a:effectLst>
            <a:outerShdw blurRad="63500" dist="127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El SCFPE constituye un fenotipo de muy alto riesgo vascular, donde la HTP tiene un impacto pronóstico especialmente desfavorable.</a:t>
            </a:r>
          </a:p>
        </p:txBody>
      </p:sp>
      <p:sp>
        <p:nvSpPr>
          <p:cNvPr id="14" name="Rectángulo redondeado 13">
            <a:extLst>
              <a:ext uri="{FF2B5EF4-FFF2-40B4-BE49-F238E27FC236}">
                <a16:creationId xmlns:a16="http://schemas.microsoft.com/office/drawing/2014/main" id="{70F58B5E-BDFB-2945-AD82-07AC669BA64B}"/>
              </a:ext>
            </a:extLst>
          </p:cNvPr>
          <p:cNvSpPr/>
          <p:nvPr/>
        </p:nvSpPr>
        <p:spPr>
          <a:xfrm>
            <a:off x="743963" y="1944936"/>
            <a:ext cx="7760877" cy="805312"/>
          </a:xfrm>
          <a:prstGeom prst="roundRect">
            <a:avLst/>
          </a:prstGeom>
          <a:solidFill>
            <a:schemeClr val="bg1"/>
          </a:solidFill>
          <a:ln>
            <a:solidFill>
              <a:schemeClr val="bg1"/>
            </a:solidFill>
          </a:ln>
          <a:effectLst>
            <a:outerShdw blurRad="63500" dist="127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El cociente FVC/DLCO se perfila como un candidato a biomarcador funcional sencillo para la estratificación de riesgo de HTP en SCFPE.</a:t>
            </a:r>
          </a:p>
        </p:txBody>
      </p:sp>
      <p:sp>
        <p:nvSpPr>
          <p:cNvPr id="15" name="Rectángulo redondeado 14">
            <a:extLst>
              <a:ext uri="{FF2B5EF4-FFF2-40B4-BE49-F238E27FC236}">
                <a16:creationId xmlns:a16="http://schemas.microsoft.com/office/drawing/2014/main" id="{874D3C0F-FDA5-8540-AD6C-7CB5E8081791}"/>
              </a:ext>
            </a:extLst>
          </p:cNvPr>
          <p:cNvSpPr/>
          <p:nvPr/>
        </p:nvSpPr>
        <p:spPr>
          <a:xfrm>
            <a:off x="743963" y="2927710"/>
            <a:ext cx="7760877" cy="974042"/>
          </a:xfrm>
          <a:prstGeom prst="roundRect">
            <a:avLst/>
          </a:prstGeom>
          <a:solidFill>
            <a:schemeClr val="bg1"/>
          </a:solidFill>
          <a:ln>
            <a:solidFill>
              <a:schemeClr val="bg1"/>
            </a:solidFill>
          </a:ln>
          <a:effectLst>
            <a:outerShdw blurRad="63500" dist="127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Incorporar parámetros funcionales como FVC/DLCO y NT‑</a:t>
            </a:r>
            <a:r>
              <a:rPr lang="es-ES" dirty="0" err="1">
                <a:solidFill>
                  <a:schemeClr val="tx1"/>
                </a:solidFill>
                <a:latin typeface="Arial" panose="020B0604020202020204" pitchFamily="34" charset="0"/>
                <a:cs typeface="Arial" panose="020B0604020202020204" pitchFamily="34" charset="0"/>
              </a:rPr>
              <a:t>proBNP</a:t>
            </a:r>
            <a:r>
              <a:rPr lang="es-ES" dirty="0">
                <a:solidFill>
                  <a:schemeClr val="tx1"/>
                </a:solidFill>
                <a:latin typeface="Arial" panose="020B0604020202020204" pitchFamily="34" charset="0"/>
                <a:cs typeface="Arial" panose="020B0604020202020204" pitchFamily="34" charset="0"/>
              </a:rPr>
              <a:t> a algoritmos de cribado podría optimizar la selección de pacientes para estudios hemodinámicos.</a:t>
            </a:r>
          </a:p>
        </p:txBody>
      </p:sp>
      <p:sp>
        <p:nvSpPr>
          <p:cNvPr id="18" name="Rectángulo redondeado 17">
            <a:extLst>
              <a:ext uri="{FF2B5EF4-FFF2-40B4-BE49-F238E27FC236}">
                <a16:creationId xmlns:a16="http://schemas.microsoft.com/office/drawing/2014/main" id="{4C7E14D3-7109-A942-8450-F9CEDB2F6D9D}"/>
              </a:ext>
            </a:extLst>
          </p:cNvPr>
          <p:cNvSpPr/>
          <p:nvPr/>
        </p:nvSpPr>
        <p:spPr>
          <a:xfrm>
            <a:off x="743962" y="3988560"/>
            <a:ext cx="7760878" cy="974042"/>
          </a:xfrm>
          <a:prstGeom prst="roundRect">
            <a:avLst/>
          </a:prstGeom>
          <a:solidFill>
            <a:schemeClr val="bg1"/>
          </a:solidFill>
          <a:ln>
            <a:solidFill>
              <a:schemeClr val="bg1"/>
            </a:solidFill>
          </a:ln>
          <a:effectLst>
            <a:outerShdw blurRad="63500" dist="127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s-ES" dirty="0">
                <a:solidFill>
                  <a:schemeClr val="tx1"/>
                </a:solidFill>
                <a:latin typeface="Arial" panose="020B0604020202020204" pitchFamily="34" charset="0"/>
                <a:cs typeface="Arial" panose="020B0604020202020204" pitchFamily="34" charset="0"/>
              </a:rPr>
              <a:t>Son imprescindibles estudios de validación específicos en SCFPE que definan puntos de corte y confirmen el valor pronóstico y de cribado de estos biomarcadores. </a:t>
            </a:r>
          </a:p>
        </p:txBody>
      </p:sp>
    </p:spTree>
    <p:extLst>
      <p:ext uri="{BB962C8B-B14F-4D97-AF65-F5344CB8AC3E}">
        <p14:creationId xmlns:p14="http://schemas.microsoft.com/office/powerpoint/2010/main" val="207665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CCBF1402-CC61-6A4A-A3A6-640DDA1D2882}"/>
              </a:ext>
            </a:extLst>
          </p:cNvPr>
          <p:cNvPicPr>
            <a:picLocks noChangeAspect="1"/>
          </p:cNvPicPr>
          <p:nvPr/>
        </p:nvPicPr>
        <p:blipFill rotWithShape="1">
          <a:blip r:embed="rId3" cstate="email">
            <a:alphaModFix amt="50000"/>
            <a:extLst>
              <a:ext uri="{28A0092B-C50C-407E-A947-70E740481C1C}">
                <a14:useLocalDpi xmlns:a14="http://schemas.microsoft.com/office/drawing/2010/main"/>
              </a:ext>
            </a:extLst>
          </a:blip>
          <a:srcRect/>
          <a:stretch/>
        </p:blipFill>
        <p:spPr>
          <a:xfrm>
            <a:off x="4809446" y="201870"/>
            <a:ext cx="3898557" cy="4648074"/>
          </a:xfrm>
          <a:prstGeom prst="rect">
            <a:avLst/>
          </a:prstGeom>
        </p:spPr>
      </p:pic>
      <p:sp>
        <p:nvSpPr>
          <p:cNvPr id="8" name="Rectángulo redondeado 7">
            <a:extLst>
              <a:ext uri="{FF2B5EF4-FFF2-40B4-BE49-F238E27FC236}">
                <a16:creationId xmlns:a16="http://schemas.microsoft.com/office/drawing/2014/main" id="{58EB61F0-8320-2747-ACB0-43006AE62F2B}"/>
              </a:ext>
            </a:extLst>
          </p:cNvPr>
          <p:cNvSpPr/>
          <p:nvPr/>
        </p:nvSpPr>
        <p:spPr>
          <a:xfrm>
            <a:off x="0" y="-3731"/>
            <a:ext cx="1187624" cy="133216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7619068B-142D-E94B-A6A1-5F65A3A96A45}"/>
              </a:ext>
            </a:extLst>
          </p:cNvPr>
          <p:cNvSpPr txBox="1"/>
          <p:nvPr/>
        </p:nvSpPr>
        <p:spPr>
          <a:xfrm>
            <a:off x="435997" y="995954"/>
            <a:ext cx="4624530" cy="1938992"/>
          </a:xfrm>
          <a:prstGeom prst="rect">
            <a:avLst/>
          </a:prstGeom>
          <a:noFill/>
          <a:effectLst/>
        </p:spPr>
        <p:txBody>
          <a:bodyPr wrap="square">
            <a:spAutoFit/>
          </a:bodyPr>
          <a:lstStyle/>
          <a:p>
            <a:pPr algn="ctr"/>
            <a:r>
              <a:rPr lang="es-ES" sz="2000" b="1" i="0" dirty="0">
                <a:solidFill>
                  <a:schemeClr val="accent2">
                    <a:lumMod val="60000"/>
                    <a:lumOff val="40000"/>
                  </a:schemeClr>
                </a:solidFill>
                <a:effectLst/>
                <a:latin typeface="Arial" panose="020B0604020202020204" pitchFamily="34" charset="0"/>
              </a:rPr>
              <a:t>Evaluación </a:t>
            </a:r>
            <a:r>
              <a:rPr lang="es-ES" sz="2000" b="1" i="0" dirty="0" err="1">
                <a:solidFill>
                  <a:schemeClr val="accent2">
                    <a:lumMod val="60000"/>
                    <a:lumOff val="40000"/>
                  </a:schemeClr>
                </a:solidFill>
                <a:effectLst/>
                <a:latin typeface="Arial" panose="020B0604020202020204" pitchFamily="34" charset="0"/>
              </a:rPr>
              <a:t>Morfofuncional</a:t>
            </a:r>
            <a:r>
              <a:rPr lang="es-ES" sz="2000" b="1" i="0" dirty="0">
                <a:solidFill>
                  <a:schemeClr val="accent2">
                    <a:lumMod val="60000"/>
                    <a:lumOff val="40000"/>
                  </a:schemeClr>
                </a:solidFill>
                <a:effectLst/>
                <a:latin typeface="Arial" panose="020B0604020202020204" pitchFamily="34" charset="0"/>
              </a:rPr>
              <a:t> y Perfil de Riesgo Vascular en el Síndrome de Combinación Fibrosis Pulmonar-Enfisema. FVC/DLCO como prometedor predictor de Hipertensión Pulmonar.</a:t>
            </a:r>
            <a:endParaRPr lang="es-ES" sz="2000" dirty="0">
              <a:solidFill>
                <a:schemeClr val="accent2">
                  <a:lumMod val="60000"/>
                  <a:lumOff val="40000"/>
                </a:schemeClr>
              </a:solidFill>
            </a:endParaRPr>
          </a:p>
        </p:txBody>
      </p:sp>
      <p:sp>
        <p:nvSpPr>
          <p:cNvPr id="5" name="CuadroTexto 4">
            <a:extLst>
              <a:ext uri="{FF2B5EF4-FFF2-40B4-BE49-F238E27FC236}">
                <a16:creationId xmlns:a16="http://schemas.microsoft.com/office/drawing/2014/main" id="{4E5F887C-456D-CC4C-B999-EA02DDB2E834}"/>
              </a:ext>
            </a:extLst>
          </p:cNvPr>
          <p:cNvSpPr txBox="1"/>
          <p:nvPr/>
        </p:nvSpPr>
        <p:spPr>
          <a:xfrm>
            <a:off x="754317" y="3158829"/>
            <a:ext cx="3790909" cy="738664"/>
          </a:xfrm>
          <a:prstGeom prst="rect">
            <a:avLst/>
          </a:prstGeom>
          <a:noFill/>
        </p:spPr>
        <p:txBody>
          <a:bodyPr wrap="square">
            <a:spAutoFit/>
          </a:bodyPr>
          <a:lstStyle/>
          <a:p>
            <a:pPr algn="ctr"/>
            <a:r>
              <a:rPr lang="es-ES" sz="1400" b="1" dirty="0">
                <a:solidFill>
                  <a:schemeClr val="bg1">
                    <a:lumMod val="75000"/>
                  </a:schemeClr>
                </a:solidFill>
                <a:effectLst/>
                <a:latin typeface="Arial" panose="020B0604020202020204" pitchFamily="34" charset="0"/>
                <a:cs typeface="Arial" panose="020B0604020202020204" pitchFamily="34" charset="0"/>
              </a:rPr>
              <a:t>A. </a:t>
            </a:r>
            <a:r>
              <a:rPr lang="es-ES" sz="1400" b="1" dirty="0" err="1">
                <a:solidFill>
                  <a:schemeClr val="bg1">
                    <a:lumMod val="75000"/>
                  </a:schemeClr>
                </a:solidFill>
                <a:effectLst/>
                <a:latin typeface="Arial" panose="020B0604020202020204" pitchFamily="34" charset="0"/>
                <a:cs typeface="Arial" panose="020B0604020202020204" pitchFamily="34" charset="0"/>
              </a:rPr>
              <a:t>López</a:t>
            </a:r>
            <a:r>
              <a:rPr lang="es-ES" sz="1400" b="1" dirty="0">
                <a:solidFill>
                  <a:schemeClr val="bg1">
                    <a:lumMod val="75000"/>
                  </a:schemeClr>
                </a:solidFill>
                <a:effectLst/>
                <a:latin typeface="Arial" panose="020B0604020202020204" pitchFamily="34" charset="0"/>
                <a:cs typeface="Arial" panose="020B0604020202020204" pitchFamily="34" charset="0"/>
              </a:rPr>
              <a:t> Bauzá, </a:t>
            </a:r>
            <a:r>
              <a:rPr lang="es-ES" sz="1400" dirty="0">
                <a:solidFill>
                  <a:schemeClr val="bg1">
                    <a:lumMod val="75000"/>
                  </a:schemeClr>
                </a:solidFill>
                <a:effectLst/>
                <a:latin typeface="Arial" panose="020B0604020202020204" pitchFamily="34" charset="0"/>
                <a:cs typeface="Arial" panose="020B0604020202020204" pitchFamily="34" charset="0"/>
              </a:rPr>
              <a:t>N. Castelo Branco Carvajal, C. </a:t>
            </a:r>
            <a:r>
              <a:rPr lang="es-ES" sz="1400" dirty="0" err="1">
                <a:solidFill>
                  <a:schemeClr val="bg1">
                    <a:lumMod val="75000"/>
                  </a:schemeClr>
                </a:solidFill>
                <a:effectLst/>
                <a:latin typeface="Arial" panose="020B0604020202020204" pitchFamily="34" charset="0"/>
                <a:cs typeface="Arial" panose="020B0604020202020204" pitchFamily="34" charset="0"/>
              </a:rPr>
              <a:t>López</a:t>
            </a:r>
            <a:r>
              <a:rPr lang="es-ES" sz="1400" dirty="0">
                <a:solidFill>
                  <a:schemeClr val="bg1">
                    <a:lumMod val="75000"/>
                  </a:schemeClr>
                </a:solidFill>
                <a:effectLst/>
                <a:latin typeface="Arial" panose="020B0604020202020204" pitchFamily="34" charset="0"/>
                <a:cs typeface="Arial" panose="020B0604020202020204" pitchFamily="34" charset="0"/>
              </a:rPr>
              <a:t> </a:t>
            </a:r>
            <a:r>
              <a:rPr lang="es-ES" sz="1400" dirty="0" err="1">
                <a:solidFill>
                  <a:schemeClr val="bg1">
                    <a:lumMod val="75000"/>
                  </a:schemeClr>
                </a:solidFill>
                <a:effectLst/>
                <a:latin typeface="Arial" panose="020B0604020202020204" pitchFamily="34" charset="0"/>
                <a:cs typeface="Arial" panose="020B0604020202020204" pitchFamily="34" charset="0"/>
              </a:rPr>
              <a:t>Ramírez</a:t>
            </a:r>
            <a:r>
              <a:rPr lang="es-ES" sz="1400" dirty="0">
                <a:solidFill>
                  <a:schemeClr val="bg1">
                    <a:lumMod val="75000"/>
                  </a:schemeClr>
                </a:solidFill>
                <a:effectLst/>
                <a:latin typeface="Arial" panose="020B0604020202020204" pitchFamily="34" charset="0"/>
                <a:cs typeface="Arial" panose="020B0604020202020204" pitchFamily="34" charset="0"/>
              </a:rPr>
              <a:t>, J. L. </a:t>
            </a:r>
            <a:r>
              <a:rPr lang="es-ES" sz="1400" dirty="0" err="1">
                <a:solidFill>
                  <a:schemeClr val="bg1">
                    <a:lumMod val="75000"/>
                  </a:schemeClr>
                </a:solidFill>
                <a:effectLst/>
                <a:latin typeface="Arial" panose="020B0604020202020204" pitchFamily="34" charset="0"/>
                <a:cs typeface="Arial" panose="020B0604020202020204" pitchFamily="34" charset="0"/>
              </a:rPr>
              <a:t>López</a:t>
            </a:r>
            <a:r>
              <a:rPr lang="es-ES" sz="1400" dirty="0">
                <a:solidFill>
                  <a:schemeClr val="bg1">
                    <a:lumMod val="75000"/>
                  </a:schemeClr>
                </a:solidFill>
                <a:effectLst/>
                <a:latin typeface="Arial" panose="020B0604020202020204" pitchFamily="34" charset="0"/>
                <a:cs typeface="Arial" panose="020B0604020202020204" pitchFamily="34" charset="0"/>
              </a:rPr>
              <a:t> Campos, , A. </a:t>
            </a:r>
            <a:r>
              <a:rPr lang="es-ES" sz="1400" dirty="0" err="1">
                <a:solidFill>
                  <a:schemeClr val="bg1">
                    <a:lumMod val="75000"/>
                  </a:schemeClr>
                </a:solidFill>
                <a:effectLst/>
                <a:latin typeface="Arial" panose="020B0604020202020204" pitchFamily="34" charset="0"/>
                <a:cs typeface="Arial" panose="020B0604020202020204" pitchFamily="34" charset="0"/>
              </a:rPr>
              <a:t>Fernández</a:t>
            </a:r>
            <a:r>
              <a:rPr lang="es-ES" sz="1400" dirty="0">
                <a:solidFill>
                  <a:schemeClr val="bg1">
                    <a:lumMod val="75000"/>
                  </a:schemeClr>
                </a:solidFill>
                <a:effectLst/>
                <a:latin typeface="Arial" panose="020B0604020202020204" pitchFamily="34" charset="0"/>
                <a:cs typeface="Arial" panose="020B0604020202020204" pitchFamily="34" charset="0"/>
              </a:rPr>
              <a:t> Boza, J. A. </a:t>
            </a:r>
            <a:r>
              <a:rPr lang="es-ES" sz="1400" dirty="0" err="1">
                <a:solidFill>
                  <a:schemeClr val="bg1">
                    <a:lumMod val="75000"/>
                  </a:schemeClr>
                </a:solidFill>
                <a:effectLst/>
                <a:latin typeface="Arial" panose="020B0604020202020204" pitchFamily="34" charset="0"/>
                <a:cs typeface="Arial" panose="020B0604020202020204" pitchFamily="34" charset="0"/>
              </a:rPr>
              <a:t>Rodríguez</a:t>
            </a:r>
            <a:r>
              <a:rPr lang="es-ES" sz="1400" dirty="0">
                <a:solidFill>
                  <a:schemeClr val="bg1">
                    <a:lumMod val="75000"/>
                  </a:schemeClr>
                </a:solidFill>
                <a:effectLst/>
                <a:latin typeface="Arial" panose="020B0604020202020204" pitchFamily="34" charset="0"/>
                <a:cs typeface="Arial" panose="020B0604020202020204" pitchFamily="34" charset="0"/>
              </a:rPr>
              <a:t> Portal. </a:t>
            </a:r>
            <a:endParaRPr lang="es-ES" sz="1400" dirty="0">
              <a:solidFill>
                <a:schemeClr val="bg1">
                  <a:lumMod val="75000"/>
                </a:schemeClr>
              </a:solidFill>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4511BEC3-D851-E34A-B692-080844B1DE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8520" y="4177523"/>
            <a:ext cx="1750873" cy="1164553"/>
          </a:xfrm>
          <a:prstGeom prst="rect">
            <a:avLst/>
          </a:prstGeom>
        </p:spPr>
      </p:pic>
      <p:cxnSp>
        <p:nvCxnSpPr>
          <p:cNvPr id="7" name="Conector recto 6">
            <a:extLst>
              <a:ext uri="{FF2B5EF4-FFF2-40B4-BE49-F238E27FC236}">
                <a16:creationId xmlns:a16="http://schemas.microsoft.com/office/drawing/2014/main" id="{E96F60DF-E925-ED4D-94E1-0A2864F183EC}"/>
              </a:ext>
            </a:extLst>
          </p:cNvPr>
          <p:cNvCxnSpPr>
            <a:cxnSpLocks/>
          </p:cNvCxnSpPr>
          <p:nvPr/>
        </p:nvCxnSpPr>
        <p:spPr>
          <a:xfrm>
            <a:off x="1098000" y="4914000"/>
            <a:ext cx="7290424" cy="0"/>
          </a:xfrm>
          <a:prstGeom prst="line">
            <a:avLst/>
          </a:prstGeom>
          <a:ln w="73025" cap="sq">
            <a:solidFill>
              <a:srgbClr val="1A682F"/>
            </a:solidFill>
            <a:tailEnd type="none"/>
          </a:ln>
          <a:effectLst>
            <a:innerShdw blurRad="63500" dist="50800" dir="5400000">
              <a:prstClr val="black">
                <a:alpha val="50000"/>
              </a:prstClr>
            </a:innerShdw>
          </a:effectLst>
          <a:scene3d>
            <a:camera prst="orthographicFront"/>
            <a:lightRig rig="flat" dir="t"/>
          </a:scene3d>
          <a:sp3d extrusionH="88900">
            <a:bevelT w="12700"/>
            <a:bevelB w="12700"/>
            <a:contourClr>
              <a:schemeClr val="tx1"/>
            </a:contourClr>
          </a:sp3d>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F1D4561B-3B88-AE42-8751-322BFD0557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5991" y="70572"/>
            <a:ext cx="731203" cy="805311"/>
          </a:xfrm>
          <a:prstGeom prst="rect">
            <a:avLst/>
          </a:prstGeom>
        </p:spPr>
      </p:pic>
    </p:spTree>
    <p:extLst>
      <p:ext uri="{BB962C8B-B14F-4D97-AF65-F5344CB8AC3E}">
        <p14:creationId xmlns:p14="http://schemas.microsoft.com/office/powerpoint/2010/main" val="17014293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7197</TotalTime>
  <Words>3856</Words>
  <Application>Microsoft Macintosh PowerPoint</Application>
  <PresentationFormat>Presentación en pantalla (16:9)</PresentationFormat>
  <Paragraphs>342</Paragraphs>
  <Slides>17</Slides>
  <Notes>16</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17</vt:i4>
      </vt:variant>
    </vt:vector>
  </HeadingPairs>
  <TitlesOfParts>
    <vt:vector size="27" baseType="lpstr">
      <vt:lpstr>Arial</vt:lpstr>
      <vt:lpstr>Calibri</vt:lpstr>
      <vt:lpstr>fkGroteskNeue</vt:lpstr>
      <vt:lpstr>pplxSerif</vt:lpstr>
      <vt:lpstr>Symbol</vt:lpstr>
      <vt:lpstr>Tahoma</vt:lpstr>
      <vt:lpstr>Times New Roman</vt:lpstr>
      <vt:lpstr>TimesNewRomanPSMT</vt:lpstr>
      <vt:lpstr>var(--pplx-mono)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Microsoft Office User</cp:lastModifiedBy>
  <cp:revision>17</cp:revision>
  <dcterms:created xsi:type="dcterms:W3CDTF">2025-10-16T09:08:13Z</dcterms:created>
  <dcterms:modified xsi:type="dcterms:W3CDTF">2026-03-02T13:23:43Z</dcterms:modified>
</cp:coreProperties>
</file>