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0" r:id="rId5"/>
    <p:sldId id="264" r:id="rId6"/>
    <p:sldId id="265" r:id="rId7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62DC338-1113-37DF-DBA8-298EE471C212}" name="Roncero, Ana" initials="AR" userId="S::kpkn674@astrazeneca.net::119b7d36-e69b-45f7-9d4a-c24519b9c799" providerId="AD"/>
  <p188:author id="{64CA543D-57C9-0B7D-F0EA-154A2EEBC2FD}" name="de la Vega, Aloia" initials="dlVA" userId="S::kkqb813@astrazeneca.net::a18ac46b-2d6e-4ac6-8f2d-8029c0775b9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959"/>
    <p:restoredTop sz="94631"/>
  </p:normalViewPr>
  <p:slideViewPr>
    <p:cSldViewPr>
      <p:cViewPr varScale="1">
        <p:scale>
          <a:sx n="104" d="100"/>
          <a:sy n="104" d="100"/>
        </p:scale>
        <p:origin x="208" y="11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20/2/26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E042DF-1182-8BA1-098A-C1B33BE2A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32" y="1347614"/>
            <a:ext cx="8424936" cy="1440160"/>
          </a:xfrm>
        </p:spPr>
        <p:txBody>
          <a:bodyPr>
            <a:normAutofit fontScale="90000"/>
          </a:bodyPr>
          <a:lstStyle/>
          <a:p>
            <a:r>
              <a:rPr lang="es-ES" sz="3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 asistencial y tendencia de las hospitalizaciones no programadas</a:t>
            </a:r>
            <a:br>
              <a:rPr lang="es-ES" sz="3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3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por asma en Andalucía (2016–2023) en el contexto del patrón nacional.</a:t>
            </a:r>
            <a:b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F849096-8364-48DF-351E-32A0167C35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552" y="3075806"/>
            <a:ext cx="7632848" cy="1296144"/>
          </a:xfrm>
        </p:spPr>
        <p:txBody>
          <a:bodyPr>
            <a:normAutofit fontScale="47500" lnSpcReduction="20000"/>
          </a:bodyPr>
          <a:lstStyle/>
          <a:p>
            <a:pPr algn="ctr"/>
            <a:r>
              <a:rPr lang="es-ES" sz="2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J.López</a:t>
            </a:r>
            <a:r>
              <a:rPr lang="es-ES" sz="2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Garcia</a:t>
            </a:r>
            <a:r>
              <a:rPr lang="es-ES" sz="2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s-ES" sz="2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H.U.Virgen</a:t>
            </a:r>
            <a:r>
              <a:rPr lang="es-ES" sz="2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la Victoria), J.L. Velasco Garrido (</a:t>
            </a:r>
            <a:r>
              <a:rPr lang="es-ES" sz="2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H.U.Virgen</a:t>
            </a:r>
            <a:r>
              <a:rPr lang="es-ES" sz="2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la Victoria)</a:t>
            </a:r>
            <a:r>
              <a:rPr lang="es-ES" sz="2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</a:p>
          <a:p>
            <a:pPr algn="ctr"/>
            <a:r>
              <a:rPr lang="es-ES" sz="2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J.G. Soto Campos (H.U. Jerez), L.F. Cassini Gómez De Cádiz (HUC San Cecilio), </a:t>
            </a:r>
          </a:p>
          <a:p>
            <a:pPr algn="ctr"/>
            <a:r>
              <a:rPr lang="es-ES" sz="2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de la Vega </a:t>
            </a:r>
            <a:r>
              <a:rPr lang="es-ES" sz="28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Alvarez</a:t>
            </a:r>
            <a:r>
              <a:rPr lang="es-ES" sz="2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G</a:t>
            </a:r>
            <a:r>
              <a:rPr lang="es-ES" sz="2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Niza Fresno, </a:t>
            </a:r>
            <a:r>
              <a:rPr lang="es-ES" sz="280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J.Nuevo</a:t>
            </a:r>
            <a:r>
              <a:rPr lang="es-ES" sz="2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Rivero, A. de las Heras Gaite (</a:t>
            </a:r>
            <a:r>
              <a:rPr lang="es-ES" sz="280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Astrazeneca</a:t>
            </a:r>
            <a:r>
              <a:rPr lang="es-ES" sz="2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 algn="ctr"/>
            <a:br>
              <a:rPr lang="es-ES" sz="3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3400" dirty="0"/>
              <a:t>Comunicación preparada en colaboración con AstraZeneca</a:t>
            </a:r>
            <a:endParaRPr lang="es-ES" sz="1100" dirty="0">
              <a:solidFill>
                <a:srgbClr val="0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20EFCCE5-56D9-0F5E-EC9D-98D8AA2CC7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D2F5E26-051F-9C93-664F-E446657684A0}"/>
              </a:ext>
            </a:extLst>
          </p:cNvPr>
          <p:cNvSpPr txBox="1"/>
          <p:nvPr/>
        </p:nvSpPr>
        <p:spPr>
          <a:xfrm>
            <a:off x="1269317" y="4834025"/>
            <a:ext cx="6135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 de datos: Ministerio de Sanidad – RAE‑CMBD; INE  </a:t>
            </a:r>
            <a:b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 </a:t>
            </a:r>
            <a:r>
              <a:rPr lang="es-ES" sz="7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pestadistico.inteligenciadegestion.sanidad.gob.es</a:t>
            </a:r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/PUBLICOSNS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C3E41D85-E21D-9076-A918-70CC0DCD0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267493"/>
            <a:ext cx="7715200" cy="795735"/>
          </a:xfrm>
        </p:spPr>
        <p:txBody>
          <a:bodyPr>
            <a:noAutofit/>
          </a:bodyPr>
          <a:lstStyle/>
          <a:p>
            <a:pPr algn="r"/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 asistencial y tendencia de las hospitalizaciones </a:t>
            </a:r>
            <a:b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programadas por asma en Andalucía.</a:t>
            </a:r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58742498-FC89-DDA9-85DD-D145A3C947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51519" y="1767468"/>
            <a:ext cx="8342583" cy="3277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800" dirty="0">
                <a:solidFill>
                  <a:srgbClr val="373A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MATERIALES Y METODOS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" altLang="es-ES" sz="1200" dirty="0">
              <a:solidFill>
                <a:srgbClr val="373A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100" dirty="0">
                <a:solidFill>
                  <a:srgbClr val="373A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Fuentes de datos: Ministerio de Sanidad (Subdirección Gral. de Información Sanitaria, RAE‑CMBD) e INE (cifras poblacionales), obtenido en mayo de 2025.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" altLang="es-ES" sz="1100" dirty="0">
              <a:solidFill>
                <a:srgbClr val="373A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" altLang="es-ES" sz="1100" dirty="0">
              <a:solidFill>
                <a:srgbClr val="373A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100" dirty="0">
                <a:solidFill>
                  <a:srgbClr val="373A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Periodo: último año disponible 2023 y serie 2016–2023 para Andalucía.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" altLang="es-ES" sz="1100" dirty="0">
              <a:solidFill>
                <a:srgbClr val="373A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100" dirty="0">
                <a:solidFill>
                  <a:srgbClr val="373A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Ámbito geográfico: España, Andalucía y provincias andaluzas (distribución intra autonómica).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" altLang="es-ES" sz="1100" dirty="0">
              <a:solidFill>
                <a:srgbClr val="373A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100" dirty="0">
                <a:solidFill>
                  <a:srgbClr val="373A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Indicadores: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100" dirty="0">
                <a:solidFill>
                  <a:srgbClr val="373A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Número de hospitalizaciones por 10.000 habitantes no programadas por asma ICD-10.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" altLang="es-ES" sz="1100" dirty="0">
              <a:solidFill>
                <a:srgbClr val="373A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100" dirty="0">
                <a:solidFill>
                  <a:srgbClr val="373A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Serie para Andalucía (2016–2023): tasa de hospitalizaciones no programadas y estancia media.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" altLang="es-ES" sz="1100" dirty="0">
              <a:solidFill>
                <a:srgbClr val="373A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100" dirty="0">
                <a:solidFill>
                  <a:srgbClr val="373A4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Clasificación diagnóstica: desagregada por subcategorías de asma; se destaca la proporción de asma no especificada (sin complicaciones, con exacerbaciones y estado asmático).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" altLang="es-ES" sz="1200" dirty="0">
              <a:solidFill>
                <a:srgbClr val="373A4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C3DA27-B94D-00E0-4697-204BBC3A706B}"/>
              </a:ext>
            </a:extLst>
          </p:cNvPr>
          <p:cNvSpPr txBox="1"/>
          <p:nvPr/>
        </p:nvSpPr>
        <p:spPr>
          <a:xfrm>
            <a:off x="366584" y="1236290"/>
            <a:ext cx="8198567" cy="584775"/>
          </a:xfrm>
          <a:prstGeom prst="rect">
            <a:avLst/>
          </a:prstGeom>
          <a:gradFill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es-ES" sz="1600" dirty="0"/>
              <a:t>Objetivo: Describir la carga y la tendencia reciente de las hospitalizaciones no programadas por asma (CIE‑10 J45) en el Sistema de Salud de Andalucía y contrastar con patrón nacional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D92EB5D-F8F5-9DF0-E2ED-907F38E600DD}"/>
              </a:ext>
            </a:extLst>
          </p:cNvPr>
          <p:cNvSpPr txBox="1"/>
          <p:nvPr/>
        </p:nvSpPr>
        <p:spPr>
          <a:xfrm>
            <a:off x="1269317" y="4834025"/>
            <a:ext cx="6135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 de datos: Ministerio de Sanidad – RAE‑CMBD; INE  </a:t>
            </a:r>
            <a:b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 </a:t>
            </a:r>
            <a:r>
              <a:rPr lang="es-ES" sz="7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pestadistico.inteligenciadegestion.sanidad.gob.es</a:t>
            </a:r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/PUBLICOSNS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4">
            <a:extLst>
              <a:ext uri="{FF2B5EF4-FFF2-40B4-BE49-F238E27FC236}">
                <a16:creationId xmlns:a16="http://schemas.microsoft.com/office/drawing/2014/main" id="{CE3E97AA-C744-EE3A-E9B6-F3E5BE504E2E}"/>
              </a:ext>
            </a:extLst>
          </p:cNvPr>
          <p:cNvSpPr txBox="1">
            <a:spLocks/>
          </p:cNvSpPr>
          <p:nvPr/>
        </p:nvSpPr>
        <p:spPr>
          <a:xfrm>
            <a:off x="2843808" y="1211733"/>
            <a:ext cx="5770984" cy="32262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10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Hospitalizaciones no programadas por asma (CIE-10 J45) y sus variantes en Andalucía, 2023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520E46C6-4529-5155-B4F0-BBF7639705E0}"/>
              </a:ext>
            </a:extLst>
          </p:cNvPr>
          <p:cNvSpPr>
            <a:spLocks noGrp="1" noChangeArrowheads="1"/>
          </p:cNvSpPr>
          <p:nvPr>
            <p:ph sz="quarter" idx="4"/>
          </p:nvPr>
        </p:nvSpPr>
        <p:spPr bwMode="auto">
          <a:xfrm>
            <a:off x="130968" y="3222878"/>
            <a:ext cx="2712840" cy="15091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400" dirty="0">
                <a:solidFill>
                  <a:srgbClr val="3F44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Asma no especificada (J45.90)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" altLang="es-ES" sz="1400" dirty="0">
              <a:solidFill>
                <a:srgbClr val="3F444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1400" dirty="0">
                <a:solidFill>
                  <a:srgbClr val="3F44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72% de ingresos andaluces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s-ES" altLang="es-ES" sz="1400" dirty="0">
              <a:solidFill>
                <a:srgbClr val="3F444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400" dirty="0">
                <a:solidFill>
                  <a:srgbClr val="3F44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87,6% exacerbaciones.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400" dirty="0">
                <a:solidFill>
                  <a:srgbClr val="3F44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9,16% sin complicaciones.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400" dirty="0">
                <a:solidFill>
                  <a:srgbClr val="3F444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3,22% estado asmático</a:t>
            </a:r>
            <a:r>
              <a:rPr lang="es-ES" altLang="es-ES" sz="1400" dirty="0">
                <a:solidFill>
                  <a:srgbClr val="00640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0F341BE-3481-582C-A170-C5DC4D890EE4}"/>
              </a:ext>
            </a:extLst>
          </p:cNvPr>
          <p:cNvSpPr txBox="1"/>
          <p:nvPr/>
        </p:nvSpPr>
        <p:spPr>
          <a:xfrm>
            <a:off x="130968" y="1836357"/>
            <a:ext cx="2552667" cy="138499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Hospitalizaciones no programadas (J45.90) por 10.000 hab.</a:t>
            </a:r>
          </a:p>
          <a:p>
            <a:pPr algn="ctr"/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ANDALUCÍA:1,85/10.000 </a:t>
            </a:r>
          </a:p>
          <a:p>
            <a:pPr algn="ctr"/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NACIONAL 3,57/10.000</a:t>
            </a:r>
          </a:p>
        </p:txBody>
      </p:sp>
      <p:pic>
        <p:nvPicPr>
          <p:cNvPr id="8" name="Gráfico 7" descr="Impaciente contorno">
            <a:extLst>
              <a:ext uri="{FF2B5EF4-FFF2-40B4-BE49-F238E27FC236}">
                <a16:creationId xmlns:a16="http://schemas.microsoft.com/office/drawing/2014/main" id="{829E319D-FD18-7EDF-CD2A-524BAF0E2C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7584" y="1219301"/>
            <a:ext cx="883467" cy="775241"/>
          </a:xfrm>
          <a:prstGeom prst="rect">
            <a:avLst/>
          </a:prstGeom>
        </p:spPr>
      </p:pic>
      <p:pic>
        <p:nvPicPr>
          <p:cNvPr id="14" name="Imagen 13" descr="Gráfico&#10;&#10;El contenido generado por IA puede ser incorrecto.">
            <a:extLst>
              <a:ext uri="{FF2B5EF4-FFF2-40B4-BE49-F238E27FC236}">
                <a16:creationId xmlns:a16="http://schemas.microsoft.com/office/drawing/2014/main" id="{6695F769-54BA-DE3F-60AD-79CFB1278B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798" y="1534355"/>
            <a:ext cx="5783360" cy="3341652"/>
          </a:xfrm>
          <a:prstGeom prst="rect">
            <a:avLst/>
          </a:prstGeom>
        </p:spPr>
      </p:pic>
      <p:sp>
        <p:nvSpPr>
          <p:cNvPr id="23" name="Título 5">
            <a:extLst>
              <a:ext uri="{FF2B5EF4-FFF2-40B4-BE49-F238E27FC236}">
                <a16:creationId xmlns:a16="http://schemas.microsoft.com/office/drawing/2014/main" id="{CA759C9C-26D3-000E-58D6-3430C1C7BEBD}"/>
              </a:ext>
            </a:extLst>
          </p:cNvPr>
          <p:cNvSpPr txBox="1">
            <a:spLocks/>
          </p:cNvSpPr>
          <p:nvPr/>
        </p:nvSpPr>
        <p:spPr>
          <a:xfrm>
            <a:off x="971600" y="267493"/>
            <a:ext cx="7715200" cy="795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 asistencial y tendencia de las hospitalizaciones </a:t>
            </a:r>
            <a:b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programadas por asma en Andalucía.</a:t>
            </a:r>
          </a:p>
          <a:p>
            <a:pPr algn="r"/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1A732-3606-477D-FE2F-43C2AD27988E}"/>
              </a:ext>
            </a:extLst>
          </p:cNvPr>
          <p:cNvSpPr txBox="1"/>
          <p:nvPr/>
        </p:nvSpPr>
        <p:spPr>
          <a:xfrm>
            <a:off x="1269317" y="4834025"/>
            <a:ext cx="6135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 de datos: Ministerio de Sanidad – RAE‑CMBD; INE  </a:t>
            </a:r>
            <a:b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 </a:t>
            </a:r>
            <a:r>
              <a:rPr lang="es-ES" sz="7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pestadistico.inteligenciadegestion.sanidad.gob.es</a:t>
            </a:r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/PUBLICOSNS </a:t>
            </a:r>
          </a:p>
        </p:txBody>
      </p:sp>
    </p:spTree>
    <p:extLst>
      <p:ext uri="{BB962C8B-B14F-4D97-AF65-F5344CB8AC3E}">
        <p14:creationId xmlns:p14="http://schemas.microsoft.com/office/powerpoint/2010/main" val="1388915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5">
            <a:extLst>
              <a:ext uri="{FF2B5EF4-FFF2-40B4-BE49-F238E27FC236}">
                <a16:creationId xmlns:a16="http://schemas.microsoft.com/office/drawing/2014/main" id="{8EECF2D5-FEC4-7BCD-0F07-54289C4A6A49}"/>
              </a:ext>
            </a:extLst>
          </p:cNvPr>
          <p:cNvSpPr txBox="1">
            <a:spLocks/>
          </p:cNvSpPr>
          <p:nvPr/>
        </p:nvSpPr>
        <p:spPr>
          <a:xfrm>
            <a:off x="971600" y="267493"/>
            <a:ext cx="7715200" cy="795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 asistencial y tendencia de las hospitalizaciones </a:t>
            </a:r>
            <a:b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programadas por asma en Andalucía.</a:t>
            </a:r>
          </a:p>
          <a:p>
            <a:pPr algn="r"/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pic>
        <p:nvPicPr>
          <p:cNvPr id="4" name="Imagen 3" descr="Tabla&#10;&#10;El contenido generado por IA puede ser incorrecto.">
            <a:extLst>
              <a:ext uri="{FF2B5EF4-FFF2-40B4-BE49-F238E27FC236}">
                <a16:creationId xmlns:a16="http://schemas.microsoft.com/office/drawing/2014/main" id="{9D2105A1-AAE5-D4D6-78C1-EC505867E2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951405"/>
            <a:ext cx="5482952" cy="3043072"/>
          </a:xfrm>
          <a:prstGeom prst="rect">
            <a:avLst/>
          </a:prstGeom>
        </p:spPr>
      </p:pic>
      <p:pic>
        <p:nvPicPr>
          <p:cNvPr id="8" name="Imagen 7" descr="Mapa&#10;&#10;El contenido generado por IA puede ser incorrecto.">
            <a:extLst>
              <a:ext uri="{FF2B5EF4-FFF2-40B4-BE49-F238E27FC236}">
                <a16:creationId xmlns:a16="http://schemas.microsoft.com/office/drawing/2014/main" id="{86824A31-D7FB-7717-BAC8-1EAF59A2BC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528" y="1802857"/>
            <a:ext cx="2293912" cy="1653751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39CD42B7-2FE8-9B7A-4A72-96793F4F2FEB}"/>
              </a:ext>
            </a:extLst>
          </p:cNvPr>
          <p:cNvSpPr txBox="1"/>
          <p:nvPr/>
        </p:nvSpPr>
        <p:spPr>
          <a:xfrm>
            <a:off x="6372200" y="2110085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Variación provincial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tasas heterogéneas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6E4DB52-F8B5-9A74-2062-03E3950D9C19}"/>
              </a:ext>
            </a:extLst>
          </p:cNvPr>
          <p:cNvSpPr txBox="1"/>
          <p:nvPr/>
        </p:nvSpPr>
        <p:spPr>
          <a:xfrm>
            <a:off x="323528" y="1347614"/>
            <a:ext cx="5400600" cy="936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Hospitalizaciones no programadas por asma (J45) en Andalucía en 2023.</a:t>
            </a:r>
          </a:p>
          <a:p>
            <a:endParaRPr lang="es-ES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D1A81463-4203-4252-243C-897BB25764EF}"/>
              </a:ext>
            </a:extLst>
          </p:cNvPr>
          <p:cNvSpPr/>
          <p:nvPr/>
        </p:nvSpPr>
        <p:spPr>
          <a:xfrm>
            <a:off x="179512" y="3113418"/>
            <a:ext cx="5832648" cy="2136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FCB892A-251C-B43F-C2AE-7948A1B4FB20}"/>
              </a:ext>
            </a:extLst>
          </p:cNvPr>
          <p:cNvSpPr/>
          <p:nvPr/>
        </p:nvSpPr>
        <p:spPr>
          <a:xfrm>
            <a:off x="179512" y="4551508"/>
            <a:ext cx="5832648" cy="46074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AA80837-446B-96AF-21AC-F6C7296F7F35}"/>
              </a:ext>
            </a:extLst>
          </p:cNvPr>
          <p:cNvSpPr/>
          <p:nvPr/>
        </p:nvSpPr>
        <p:spPr>
          <a:xfrm>
            <a:off x="179512" y="3871471"/>
            <a:ext cx="5832648" cy="62672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4E0E050-E3A5-AF15-C61C-2F88737D2D6F}"/>
              </a:ext>
            </a:extLst>
          </p:cNvPr>
          <p:cNvSpPr/>
          <p:nvPr/>
        </p:nvSpPr>
        <p:spPr>
          <a:xfrm>
            <a:off x="179512" y="3403330"/>
            <a:ext cx="5832648" cy="39189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 descr="Imagen que contiene botella, tráfico, gente, firmar&#10;&#10;El contenido generado por IA puede ser incorrecto.">
            <a:extLst>
              <a:ext uri="{FF2B5EF4-FFF2-40B4-BE49-F238E27FC236}">
                <a16:creationId xmlns:a16="http://schemas.microsoft.com/office/drawing/2014/main" id="{3A11874E-94B5-48AF-814B-9AC041B51D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1966242"/>
            <a:ext cx="1440160" cy="71120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CFE58CBA-1E48-6F8F-97F2-E7129CA14F48}"/>
              </a:ext>
            </a:extLst>
          </p:cNvPr>
          <p:cNvSpPr txBox="1"/>
          <p:nvPr/>
        </p:nvSpPr>
        <p:spPr>
          <a:xfrm rot="5400000">
            <a:off x="5845623" y="2879526"/>
            <a:ext cx="6135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 de datos: Ministerio de Sanidad – RAE‑CMBD; INE  </a:t>
            </a:r>
            <a:b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 </a:t>
            </a:r>
            <a:r>
              <a:rPr lang="es-ES" sz="7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pestadistico.inteligenciadegestion.sanidad.gob.es</a:t>
            </a:r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/PUBLICOSNS 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C50DF-0247-F2C3-45E8-1F321CF18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2">
            <a:extLst>
              <a:ext uri="{FF2B5EF4-FFF2-40B4-BE49-F238E27FC236}">
                <a16:creationId xmlns:a16="http://schemas.microsoft.com/office/drawing/2014/main" id="{AC1EEA86-B1A0-E7D9-C33A-4E7E04B1FD53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4865446" y="3076242"/>
            <a:ext cx="3455366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Marcador de texto 4">
            <a:extLst>
              <a:ext uri="{FF2B5EF4-FFF2-40B4-BE49-F238E27FC236}">
                <a16:creationId xmlns:a16="http://schemas.microsoft.com/office/drawing/2014/main" id="{7A028D04-1AC0-800F-D720-6D0C12BF0D80}"/>
              </a:ext>
            </a:extLst>
          </p:cNvPr>
          <p:cNvSpPr txBox="1">
            <a:spLocks/>
          </p:cNvSpPr>
          <p:nvPr/>
        </p:nvSpPr>
        <p:spPr>
          <a:xfrm>
            <a:off x="4162422" y="2373329"/>
            <a:ext cx="2679528" cy="5269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b="0" dirty="0"/>
          </a:p>
        </p:txBody>
      </p:sp>
      <p:pic>
        <p:nvPicPr>
          <p:cNvPr id="3" name="Imagen 2" descr="Gráfico, Gráfico de líneas&#10;&#10;El contenido generado por IA puede ser incorrecto.">
            <a:extLst>
              <a:ext uri="{FF2B5EF4-FFF2-40B4-BE49-F238E27FC236}">
                <a16:creationId xmlns:a16="http://schemas.microsoft.com/office/drawing/2014/main" id="{8E0DA9C0-2B0D-1CC8-3CAB-2A150985D2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260" y="1563638"/>
            <a:ext cx="5144900" cy="3069127"/>
          </a:xfrm>
          <a:prstGeom prst="rect">
            <a:avLst/>
          </a:prstGeom>
        </p:spPr>
      </p:pic>
      <p:sp>
        <p:nvSpPr>
          <p:cNvPr id="11" name="Título 5">
            <a:extLst>
              <a:ext uri="{FF2B5EF4-FFF2-40B4-BE49-F238E27FC236}">
                <a16:creationId xmlns:a16="http://schemas.microsoft.com/office/drawing/2014/main" id="{EF3BF97F-0C89-AACF-DE24-4E61FC5DC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267493"/>
            <a:ext cx="7715200" cy="795735"/>
          </a:xfrm>
        </p:spPr>
        <p:txBody>
          <a:bodyPr>
            <a:noAutofit/>
          </a:bodyPr>
          <a:lstStyle/>
          <a:p>
            <a:pPr algn="r"/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 asistencial y tendencia de las hospitalizaciones </a:t>
            </a:r>
            <a:b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programadas por asma en Andalucía.</a:t>
            </a:r>
            <a:b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1E2D92F-A5BA-5596-24AD-EA8DDD64A22C}"/>
              </a:ext>
            </a:extLst>
          </p:cNvPr>
          <p:cNvSpPr txBox="1"/>
          <p:nvPr/>
        </p:nvSpPr>
        <p:spPr>
          <a:xfrm>
            <a:off x="141146" y="2792439"/>
            <a:ext cx="39255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Nº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 HOSPITALIZACIONES NO PROGRAMADAS POR ASMA (J45.90)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2016 y 2018: incremento (de 1,78 a 2,13 por 10.000).</a:t>
            </a:r>
          </a:p>
          <a:p>
            <a:r>
              <a:rPr lang="es-ES" alt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alt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2019 y 2021: descenso (de 2,09 a 1,13),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altLang="es-E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alt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2022–2023 : nuevo aumento en 2022–2023 (1,51 y 1,85) valores próximos a niveles prepandémicos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EAFFE8FD-14E8-0691-5184-B051A3D89420}"/>
              </a:ext>
            </a:extLst>
          </p:cNvPr>
          <p:cNvSpPr/>
          <p:nvPr/>
        </p:nvSpPr>
        <p:spPr>
          <a:xfrm>
            <a:off x="237384" y="1336656"/>
            <a:ext cx="3440984" cy="138667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</a:rPr>
              <a:t>Estancia media</a:t>
            </a:r>
          </a:p>
          <a:p>
            <a:pPr algn="ctr"/>
            <a:r>
              <a:rPr lang="es-ES" sz="1400" dirty="0">
                <a:solidFill>
                  <a:schemeClr val="tx1"/>
                </a:solidFill>
              </a:rPr>
              <a:t>5,90 y 6,67 días: </a:t>
            </a:r>
          </a:p>
          <a:p>
            <a:pPr algn="ctr"/>
            <a:r>
              <a:rPr lang="es-ES" sz="1400" dirty="0">
                <a:solidFill>
                  <a:schemeClr val="tx1"/>
                </a:solidFill>
              </a:rPr>
              <a:t>máximos en 2016–2017  </a:t>
            </a:r>
          </a:p>
          <a:p>
            <a:pPr algn="ctr"/>
            <a:r>
              <a:rPr lang="es-ES" sz="1400" dirty="0">
                <a:solidFill>
                  <a:schemeClr val="tx1"/>
                </a:solidFill>
              </a:rPr>
              <a:t>descendió en 2020–2021 </a:t>
            </a:r>
          </a:p>
          <a:p>
            <a:pPr algn="ctr"/>
            <a:r>
              <a:rPr lang="es-ES" sz="1400" dirty="0">
                <a:solidFill>
                  <a:schemeClr val="tx1"/>
                </a:solidFill>
              </a:rPr>
              <a:t>repuntó en 2022–2023</a:t>
            </a:r>
          </a:p>
        </p:txBody>
      </p:sp>
      <p:pic>
        <p:nvPicPr>
          <p:cNvPr id="18" name="Gráfico 17" descr="Calendario contorno">
            <a:extLst>
              <a:ext uri="{FF2B5EF4-FFF2-40B4-BE49-F238E27FC236}">
                <a16:creationId xmlns:a16="http://schemas.microsoft.com/office/drawing/2014/main" id="{EEEAD4E9-F0E6-D592-0F3B-87269F372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00676" y="675133"/>
            <a:ext cx="914400" cy="9144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7B806B9-47BC-00F0-F205-8D3B11BEC9E9}"/>
              </a:ext>
            </a:extLst>
          </p:cNvPr>
          <p:cNvSpPr txBox="1"/>
          <p:nvPr/>
        </p:nvSpPr>
        <p:spPr>
          <a:xfrm>
            <a:off x="1269317" y="4834025"/>
            <a:ext cx="6135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Fuente de datos: Ministerio de Sanidad – RAE‑CMBD; INE  </a:t>
            </a:r>
            <a:b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 </a:t>
            </a:r>
            <a:r>
              <a:rPr lang="es-ES" sz="7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pestadistico.inteligenciadegestion.sanidad.gob.es</a:t>
            </a:r>
            <a:r>
              <a:rPr lang="es-ES" sz="7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/PUBLICOSNS </a:t>
            </a:r>
          </a:p>
        </p:txBody>
      </p:sp>
    </p:spTree>
    <p:extLst>
      <p:ext uri="{BB962C8B-B14F-4D97-AF65-F5344CB8AC3E}">
        <p14:creationId xmlns:p14="http://schemas.microsoft.com/office/powerpoint/2010/main" val="1604766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089D0E2E-E065-288D-7427-FB395B0B9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5890"/>
            <a:ext cx="8003232" cy="2451719"/>
          </a:xfrm>
        </p:spPr>
        <p:txBody>
          <a:bodyPr>
            <a:normAutofit fontScale="47500" lnSpcReduction="20000"/>
          </a:bodyPr>
          <a:lstStyle/>
          <a:p>
            <a:pPr algn="just">
              <a:buFont typeface="Wingdings" pitchFamily="2" charset="2"/>
              <a:buChar char="v"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Andalucía mantiene una </a:t>
            </a:r>
            <a:r>
              <a:rPr lang="es-ES" dirty="0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 relevante de hospitalizaciones por asma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aunque con </a:t>
            </a:r>
            <a:r>
              <a:rPr lang="es-ES" dirty="0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tasas inferiores al promedio nacional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>
              <a:buFont typeface="Wingdings" pitchFamily="2" charset="2"/>
              <a:buChar char="v"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Existe </a:t>
            </a:r>
            <a:r>
              <a:rPr lang="es-ES" dirty="0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heterogeneidad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provincial; Granada presenta la tasa más alta, lo que sugiere necesidades diferenciadas por territorio.</a:t>
            </a:r>
          </a:p>
          <a:p>
            <a:pPr algn="just">
              <a:buFont typeface="Wingdings" pitchFamily="2" charset="2"/>
              <a:buChar char="v"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Predomina el </a:t>
            </a:r>
            <a:r>
              <a:rPr lang="es-ES" dirty="0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asma no especificada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(J45.90), mayoritariamente por </a:t>
            </a:r>
            <a:r>
              <a:rPr lang="es-ES" dirty="0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exacerbaciones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indicando oportunidad de mejora en diagnóstico, prevención y control.</a:t>
            </a:r>
          </a:p>
          <a:p>
            <a:pPr algn="just">
              <a:buFont typeface="Wingdings" pitchFamily="2" charset="2"/>
              <a:buChar char="v"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Tendencia post‑COVID: Tras la caída en la pandemia, </a:t>
            </a:r>
            <a:r>
              <a:rPr lang="es-ES" dirty="0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ingresos y estancia media muestran repunte hacia niveles prepandemia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>
              <a:buFont typeface="Wingdings" pitchFamily="2" charset="2"/>
              <a:buChar char="v"/>
            </a:pP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Oportunidad de implantación de </a:t>
            </a:r>
            <a:r>
              <a:rPr lang="es-ES" dirty="0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estrategias integrales </a:t>
            </a:r>
            <a:r>
              <a:rPr lang="es-E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(prevención de exacerbaciones, optimización del manejo y continuidad asistencial) para </a:t>
            </a:r>
            <a:r>
              <a:rPr lang="es-ES" dirty="0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reducir ingresos y días de estancia</a:t>
            </a:r>
            <a:r>
              <a:rPr lang="es-ES" dirty="0">
                <a:solidFill>
                  <a:srgbClr val="92D050"/>
                </a:solidFill>
              </a:rPr>
              <a:t>. </a:t>
            </a:r>
          </a:p>
        </p:txBody>
      </p:sp>
      <p:pic>
        <p:nvPicPr>
          <p:cNvPr id="17" name="Gráfico 16" descr="Preguntas contorno">
            <a:extLst>
              <a:ext uri="{FF2B5EF4-FFF2-40B4-BE49-F238E27FC236}">
                <a16:creationId xmlns:a16="http://schemas.microsoft.com/office/drawing/2014/main" id="{C465B757-40AC-DD92-3B3C-87DB327925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56176" y="3569369"/>
            <a:ext cx="1368152" cy="1368152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0C49D8F8-70F2-CD75-C3FA-DF773DBC5C37}"/>
              </a:ext>
            </a:extLst>
          </p:cNvPr>
          <p:cNvSpPr txBox="1"/>
          <p:nvPr/>
        </p:nvSpPr>
        <p:spPr>
          <a:xfrm>
            <a:off x="3203848" y="4459631"/>
            <a:ext cx="3131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Muchas gracias por su atención</a:t>
            </a:r>
          </a:p>
        </p:txBody>
      </p:sp>
      <p:sp>
        <p:nvSpPr>
          <p:cNvPr id="4" name="Título 5">
            <a:extLst>
              <a:ext uri="{FF2B5EF4-FFF2-40B4-BE49-F238E27FC236}">
                <a16:creationId xmlns:a16="http://schemas.microsoft.com/office/drawing/2014/main" id="{B1FAACE9-A98E-227D-3AA1-A5774762C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441597"/>
            <a:ext cx="7715200" cy="795735"/>
          </a:xfrm>
        </p:spPr>
        <p:txBody>
          <a:bodyPr>
            <a:noAutofit/>
          </a:bodyPr>
          <a:lstStyle/>
          <a:p>
            <a:pPr algn="r"/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Carga asistencial y tendencia de las hospitalizaciones </a:t>
            </a:r>
            <a:b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programadas por asma en Andalucía. </a:t>
            </a:r>
            <a:b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  <a:br>
              <a:rPr lang="es-ES" sz="2000" dirty="0"/>
            </a:br>
            <a:endParaRPr lang="es-E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2448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1294</TotalTime>
  <Words>737</Words>
  <Application>Microsoft Macintosh PowerPoint</Application>
  <PresentationFormat>Presentación en pantalla (16:9)</PresentationFormat>
  <Paragraphs>65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Calibri</vt:lpstr>
      <vt:lpstr>Tahoma</vt:lpstr>
      <vt:lpstr>Wingdings</vt:lpstr>
      <vt:lpstr>Tema de Office</vt:lpstr>
      <vt:lpstr>Carga asistencial y tendencia de las hospitalizaciones no programadas por asma en Andalucía (2016–2023) en el contexto del patrón nacional. </vt:lpstr>
      <vt:lpstr>Carga asistencial y tendencia de las hospitalizaciones  no programadas por asma en Andalucía.</vt:lpstr>
      <vt:lpstr>Presentación de PowerPoint</vt:lpstr>
      <vt:lpstr>Presentación de PowerPoint</vt:lpstr>
      <vt:lpstr>Carga asistencial y tendencia de las hospitalizaciones  no programadas por asma en Andalucía. RESULTADOS</vt:lpstr>
      <vt:lpstr>Carga asistencial y tendencia de las hospitalizaciones  no programadas por asma en Andalucía.  CONCLUSIONES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de la Vega, Aloia</cp:lastModifiedBy>
  <cp:revision>6</cp:revision>
  <dcterms:created xsi:type="dcterms:W3CDTF">2025-10-16T09:08:13Z</dcterms:created>
  <dcterms:modified xsi:type="dcterms:W3CDTF">2026-02-20T10:05:57Z</dcterms:modified>
</cp:coreProperties>
</file>