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  <p:sldId id="263" r:id="rId4"/>
    <p:sldId id="261" r:id="rId5"/>
    <p:sldId id="264" r:id="rId6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B257102-1345-5275-619F-ED08C32124C3}" name="de las Heras, Alejandra (IQVIA)" initials="Ad" userId="S::kmfs101@astrazeneca.net::be174e30-edc1-4452-90b5-0413c294ba0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4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99"/>
    <p:restoredTop sz="94667"/>
  </p:normalViewPr>
  <p:slideViewPr>
    <p:cSldViewPr>
      <p:cViewPr varScale="1">
        <p:scale>
          <a:sx n="82" d="100"/>
          <a:sy n="82" d="100"/>
        </p:scale>
        <p:origin x="176" y="122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8/10/relationships/authors" Target="authors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20/2/26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20/2/26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20/2/26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20/2/26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20/2/26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20/2/26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20/2/26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20/2/26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20/2/26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20/2/26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20/2/26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20/2/26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E042DF-1182-8BA1-098A-C1B33BE2A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885" y="1583468"/>
            <a:ext cx="7772400" cy="1021556"/>
          </a:xfrm>
        </p:spPr>
        <p:txBody>
          <a:bodyPr>
            <a:normAutofit fontScale="90000"/>
          </a:bodyPr>
          <a:lstStyle/>
          <a:p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Uso de recursos sanitarios por asma en Andalucía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20EFCCE5-56D9-0F5E-EC9D-98D8AA2CC7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Marcador de texto 2">
            <a:extLst>
              <a:ext uri="{FF2B5EF4-FFF2-40B4-BE49-F238E27FC236}">
                <a16:creationId xmlns:a16="http://schemas.microsoft.com/office/drawing/2014/main" id="{EB188A4B-835C-D5B8-87C9-A5766D241C1C}"/>
              </a:ext>
            </a:extLst>
          </p:cNvPr>
          <p:cNvSpPr txBox="1">
            <a:spLocks/>
          </p:cNvSpPr>
          <p:nvPr/>
        </p:nvSpPr>
        <p:spPr>
          <a:xfrm>
            <a:off x="184731" y="3075806"/>
            <a:ext cx="8275701" cy="108012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00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2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 Romero Falcón (</a:t>
            </a:r>
            <a:r>
              <a:rPr lang="es-ES" sz="28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H.Virgen</a:t>
            </a:r>
            <a:r>
              <a:rPr lang="es-ES" sz="2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del Rocío), J.G. Soto Campos (H.U. Jerez), L.F. Cassini Gómez De Cádiz (HUC San Cecilio), </a:t>
            </a:r>
          </a:p>
          <a:p>
            <a:pPr algn="ctr"/>
            <a:r>
              <a:rPr lang="es-ES" sz="28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J.López</a:t>
            </a:r>
            <a:r>
              <a:rPr lang="es-ES" sz="2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Garcia</a:t>
            </a:r>
            <a:r>
              <a:rPr lang="es-ES" sz="2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es-ES" sz="28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H.U.Virgen</a:t>
            </a:r>
            <a:r>
              <a:rPr lang="es-ES" sz="2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la Victoria), J.L. Velasco Garrido (</a:t>
            </a:r>
            <a:r>
              <a:rPr lang="es-ES" sz="28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H.U.Virgen</a:t>
            </a:r>
            <a:r>
              <a:rPr lang="es-ES" sz="2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la Victoria),</a:t>
            </a:r>
          </a:p>
          <a:p>
            <a:pPr algn="ctr"/>
            <a:r>
              <a:rPr lang="es-ES" sz="2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 de la Vega </a:t>
            </a:r>
            <a:r>
              <a:rPr lang="es-ES" sz="28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Alvarez</a:t>
            </a:r>
            <a:r>
              <a:rPr lang="es-ES" sz="2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G. Niza Fresno, </a:t>
            </a:r>
            <a:r>
              <a:rPr lang="es-ES" sz="28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J.Nuevo</a:t>
            </a:r>
            <a:r>
              <a:rPr lang="es-ES" sz="2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Rivero, A. de las Heras Gaite (</a:t>
            </a:r>
            <a:r>
              <a:rPr lang="es-ES" sz="28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Astrazeneca</a:t>
            </a:r>
            <a:r>
              <a:rPr lang="es-ES" sz="2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algn="ctr"/>
            <a:br>
              <a:rPr lang="es-ES" sz="3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3400" dirty="0"/>
              <a:t>Comunicación preparada en colaboración con AstraZeneca.</a:t>
            </a:r>
            <a:endParaRPr lang="es-ES" sz="11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0739482-4A6E-0488-947D-DE101317FF20}"/>
              </a:ext>
            </a:extLst>
          </p:cNvPr>
          <p:cNvSpPr txBox="1"/>
          <p:nvPr/>
        </p:nvSpPr>
        <p:spPr>
          <a:xfrm>
            <a:off x="1269317" y="4834025"/>
            <a:ext cx="6135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Fuente de datos: Ministerio de Sanidad – RAE‑CMBD; INE  </a:t>
            </a:r>
            <a:br>
              <a:rPr lang="es-ES" sz="7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7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 </a:t>
            </a:r>
            <a:r>
              <a:rPr lang="es-ES" sz="7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pestadistico.inteligenciadegestion.sanidad.gob.es</a:t>
            </a:r>
            <a:r>
              <a:rPr lang="es-ES" sz="7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/PUBLICOSNS 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C3E41D85-E21D-9076-A918-70CC0DCD0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Uso de recursos sanitarios por asma en Andalucía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9B058D97-A5B5-6CC0-5700-EC4B555D6A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4124" y="1330530"/>
            <a:ext cx="3525788" cy="437909"/>
          </a:xfrm>
        </p:spPr>
        <p:txBody>
          <a:bodyPr>
            <a:normAutofit fontScale="77500" lnSpcReduction="20000"/>
          </a:bodyPr>
          <a:lstStyle/>
          <a:p>
            <a:r>
              <a:rPr lang="es-E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INTRODUCCIÓN		</a:t>
            </a:r>
          </a:p>
        </p:txBody>
      </p:sp>
      <p:sp>
        <p:nvSpPr>
          <p:cNvPr id="15" name="Rectangle 5">
            <a:extLst>
              <a:ext uri="{FF2B5EF4-FFF2-40B4-BE49-F238E27FC236}">
                <a16:creationId xmlns:a16="http://schemas.microsoft.com/office/drawing/2014/main" id="{58742498-FC89-DDA9-85DD-D145A3C947B9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4381727" y="1657206"/>
            <a:ext cx="4251337" cy="3077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s-ES" alt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utilizaron los últimos datos públicos disponibles </a:t>
            </a:r>
            <a:r>
              <a:rPr kumimoji="0" lang="es-ES" altLang="es-ES" sz="1400" b="0" i="0" u="none" strike="noStrike" cap="none" normalizeH="0" baseline="0" dirty="0">
                <a:ln>
                  <a:noFill/>
                </a:ln>
                <a:solidFill>
                  <a:srgbClr val="373A4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RAE‑CMBD (Ministerio de Sanidad.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es-ES" altLang="es-ES" sz="1400" b="0" i="0" u="none" strike="noStrike" cap="none" normalizeH="0" baseline="0" dirty="0">
                <a:ln>
                  <a:noFill/>
                </a:ln>
                <a:solidFill>
                  <a:srgbClr val="373A4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Variables: número de hospitalizaciones, estancia media (días), coste medio APR.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es-ES" altLang="es-ES" sz="1400" b="0" i="0" u="none" strike="noStrike" cap="none" normalizeH="0" baseline="0" dirty="0">
                <a:ln>
                  <a:noFill/>
                </a:ln>
                <a:solidFill>
                  <a:srgbClr val="373A4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Periodo: 2016–2023.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ES" altLang="es-ES" sz="1400" b="0" i="0" u="none" strike="noStrike" cap="none" normalizeH="0" baseline="0" dirty="0">
              <a:ln>
                <a:noFill/>
              </a:ln>
              <a:solidFill>
                <a:srgbClr val="373A4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" altLang="es-ES" sz="1400" dirty="0">
                <a:solidFill>
                  <a:srgbClr val="373A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Objetivo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es-ES" sz="1400" dirty="0">
                <a:solidFill>
                  <a:srgbClr val="373A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Número de hospitalizaciones no programadas en Andalucía causadas por: </a:t>
            </a:r>
          </a:p>
          <a:p>
            <a:pPr marL="457200" lvl="1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" altLang="es-ES" sz="1400" dirty="0">
                <a:solidFill>
                  <a:srgbClr val="373A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CIE‑10: J45.x (asma); análisis por subcategorías de severidad.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es-ES" sz="1400" dirty="0">
                <a:solidFill>
                  <a:srgbClr val="373A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Estancia media y coste medio APR por año y severidad.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ES" altLang="es-ES" sz="1200" b="0" i="0" u="none" strike="noStrike" cap="none" normalizeH="0" baseline="0" dirty="0">
              <a:ln>
                <a:noFill/>
              </a:ln>
              <a:solidFill>
                <a:srgbClr val="373A40"/>
              </a:solidFill>
              <a:effectLst/>
            </a:endParaRP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96EB33F0-4023-FFB5-7EB1-087384297B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38821" y="1029681"/>
            <a:ext cx="4041775" cy="479822"/>
          </a:xfrm>
        </p:spPr>
        <p:txBody>
          <a:bodyPr>
            <a:normAutofit fontScale="77500" lnSpcReduction="20000"/>
          </a:bodyPr>
          <a:lstStyle/>
          <a:p>
            <a:r>
              <a:rPr lang="es-E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MATERIALES Y METODOS</a:t>
            </a:r>
          </a:p>
        </p:txBody>
      </p:sp>
      <p:pic>
        <p:nvPicPr>
          <p:cNvPr id="50" name="Imagen 49" descr="Diagrama&#10;&#10;El contenido generado por IA puede ser incorrecto.">
            <a:extLst>
              <a:ext uri="{FF2B5EF4-FFF2-40B4-BE49-F238E27FC236}">
                <a16:creationId xmlns:a16="http://schemas.microsoft.com/office/drawing/2014/main" id="{6422F98F-4135-FAC4-2B79-D6881A00DD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32" y="1851670"/>
            <a:ext cx="3942588" cy="1607290"/>
          </a:xfrm>
          <a:prstGeom prst="rect">
            <a:avLst/>
          </a:prstGeom>
        </p:spPr>
      </p:pic>
      <p:sp>
        <p:nvSpPr>
          <p:cNvPr id="51" name="CuadroTexto 50">
            <a:extLst>
              <a:ext uri="{FF2B5EF4-FFF2-40B4-BE49-F238E27FC236}">
                <a16:creationId xmlns:a16="http://schemas.microsoft.com/office/drawing/2014/main" id="{563F2460-1C3D-B87E-E486-2E6BD93F1D9B}"/>
              </a:ext>
            </a:extLst>
          </p:cNvPr>
          <p:cNvSpPr txBox="1"/>
          <p:nvPr/>
        </p:nvSpPr>
        <p:spPr>
          <a:xfrm>
            <a:off x="342830" y="3651870"/>
            <a:ext cx="3437082" cy="738664"/>
          </a:xfrm>
          <a:prstGeom prst="rect">
            <a:avLst/>
          </a:prstGeom>
          <a:noFill/>
          <a:ln w="50800">
            <a:solidFill>
              <a:srgbClr val="006404">
                <a:alpha val="99000"/>
              </a:srgbClr>
            </a:solidFill>
          </a:ln>
          <a:scene3d>
            <a:camera prst="orthographicFront"/>
            <a:lightRig rig="threePt" dir="t"/>
          </a:scene3d>
          <a:sp3d prstMaterial="powder"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rgbClr val="00640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asma constituye una enfermedad con impacto significativo en la utilización de</a:t>
            </a:r>
          </a:p>
          <a:p>
            <a:r>
              <a:rPr lang="es-ES" sz="1400" dirty="0">
                <a:solidFill>
                  <a:srgbClr val="00640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recursos asistenciales.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1FC143F-9380-F863-421F-462805A6B01A}"/>
              </a:ext>
            </a:extLst>
          </p:cNvPr>
          <p:cNvSpPr txBox="1"/>
          <p:nvPr/>
        </p:nvSpPr>
        <p:spPr>
          <a:xfrm>
            <a:off x="1269317" y="4834025"/>
            <a:ext cx="6135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Fuente de datos: Ministerio de Sanidad – RAE‑CMBD; INE  </a:t>
            </a:r>
            <a:br>
              <a:rPr lang="es-ES" sz="7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7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 </a:t>
            </a:r>
            <a:r>
              <a:rPr lang="es-ES" sz="7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pestadistico.inteligenciadegestion.sanidad.gob.es</a:t>
            </a:r>
            <a:r>
              <a:rPr lang="es-ES" sz="7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/PUBLICOSNS 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D0A960-5390-95CD-EEC4-542531AC7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Uso de recursos sanitarios por asma en Andalucía</a:t>
            </a:r>
            <a:b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</a:t>
            </a:r>
            <a:endParaRPr lang="es-E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Marcador de contenido 9" descr="Gráfico, Gráfico en cascada&#10;&#10;El contenido generado por IA puede ser incorrecto.">
            <a:extLst>
              <a:ext uri="{FF2B5EF4-FFF2-40B4-BE49-F238E27FC236}">
                <a16:creationId xmlns:a16="http://schemas.microsoft.com/office/drawing/2014/main" id="{8B93C3FA-ACC1-99B8-C266-D83110AF79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6853" y="1705104"/>
            <a:ext cx="4188736" cy="2882869"/>
          </a:xfrm>
          <a:prstGeom prst="rect">
            <a:avLst/>
          </a:prstGeom>
          <a:effectLst>
            <a:outerShdw blurRad="50800" dist="50800" dir="5400000" algn="ctr" rotWithShape="0">
              <a:schemeClr val="bg1">
                <a:lumMod val="75000"/>
              </a:schemeClr>
            </a:outerShdw>
          </a:effectLst>
        </p:spPr>
      </p:pic>
      <p:sp>
        <p:nvSpPr>
          <p:cNvPr id="7" name="Marcador de texto 4">
            <a:extLst>
              <a:ext uri="{FF2B5EF4-FFF2-40B4-BE49-F238E27FC236}">
                <a16:creationId xmlns:a16="http://schemas.microsoft.com/office/drawing/2014/main" id="{CE3E97AA-C744-EE3A-E9B6-F3E5BE504E2E}"/>
              </a:ext>
            </a:extLst>
          </p:cNvPr>
          <p:cNvSpPr txBox="1">
            <a:spLocks/>
          </p:cNvSpPr>
          <p:nvPr/>
        </p:nvSpPr>
        <p:spPr>
          <a:xfrm>
            <a:off x="4513158" y="1241681"/>
            <a:ext cx="4188736" cy="3939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Estancia media y coste medio APR por severidad de asma en Andalucía, año 2023.</a:t>
            </a:r>
          </a:p>
          <a:p>
            <a:pPr marL="0" indent="0">
              <a:buNone/>
            </a:pPr>
            <a:endParaRPr lang="es-E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520E46C6-4529-5155-B4F0-BBF7639705E0}"/>
              </a:ext>
            </a:extLst>
          </p:cNvPr>
          <p:cNvSpPr>
            <a:spLocks noGrp="1" noChangeArrowheads="1"/>
          </p:cNvSpPr>
          <p:nvPr>
            <p:ph sz="quarter" idx="4"/>
          </p:nvPr>
        </p:nvSpPr>
        <p:spPr bwMode="auto">
          <a:xfrm>
            <a:off x="258754" y="2884580"/>
            <a:ext cx="4126406" cy="19389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s-ES" altLang="es-ES" sz="1400" dirty="0">
                <a:solidFill>
                  <a:srgbClr val="00640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ANDALUCÍA – ASMA PERSISTENTE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s-ES" altLang="es-ES" sz="1400" b="0" i="0" u="none" strike="noStrike" cap="none" normalizeH="0" baseline="0" dirty="0">
                <a:ln>
                  <a:noFill/>
                </a:ln>
                <a:solidFill>
                  <a:srgbClr val="373A4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J45.3 leve: coste medio 2.884,84 €; estancia media 5,23 días.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s-ES" altLang="es-ES" sz="1400" b="0" i="0" u="none" strike="noStrike" cap="none" normalizeH="0" baseline="0" dirty="0">
                <a:ln>
                  <a:noFill/>
                </a:ln>
                <a:solidFill>
                  <a:srgbClr val="373A4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J45.4 moderada: coste medio 2.989,85 €; estancia media 6,99 días.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s-ES" altLang="es-ES" sz="1400" b="0" i="0" u="none" strike="noStrike" cap="none" normalizeH="0" baseline="0" dirty="0">
                <a:ln>
                  <a:noFill/>
                </a:ln>
                <a:solidFill>
                  <a:srgbClr val="373A4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J45.5 grave: mayor impacto en coste y estancia.</a:t>
            </a:r>
            <a:endParaRPr lang="es-ES" altLang="es-ES" sz="1400" dirty="0">
              <a:solidFill>
                <a:srgbClr val="373A4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715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s-ES" altLang="es-ES" sz="1400" b="0" i="0" u="none" strike="noStrike" cap="none" normalizeH="0" baseline="0" dirty="0">
                <a:ln>
                  <a:noFill/>
                </a:ln>
                <a:solidFill>
                  <a:srgbClr val="373A4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consumo de recursos aumenta con la gravedad del asma en esta CCAA.</a:t>
            </a:r>
          </a:p>
        </p:txBody>
      </p:sp>
      <p:pic>
        <p:nvPicPr>
          <p:cNvPr id="16" name="Imagen 15" descr="Forma, Patrón de fondo, Cuadrado&#10;&#10;El contenido generado por IA puede ser incorrecto.">
            <a:extLst>
              <a:ext uri="{FF2B5EF4-FFF2-40B4-BE49-F238E27FC236}">
                <a16:creationId xmlns:a16="http://schemas.microsoft.com/office/drawing/2014/main" id="{97DAD236-6D72-293B-05D1-06313E142E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702" y="890999"/>
            <a:ext cx="2036509" cy="1334773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DF3ED19F-2B6E-F717-6CB0-B75F610192E9}"/>
              </a:ext>
            </a:extLst>
          </p:cNvPr>
          <p:cNvSpPr txBox="1"/>
          <p:nvPr/>
        </p:nvSpPr>
        <p:spPr>
          <a:xfrm>
            <a:off x="2653747" y="1957143"/>
            <a:ext cx="1704719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226 </a:t>
            </a:r>
            <a:r>
              <a:rPr lang="es-ES" sz="1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Hosp</a:t>
            </a:r>
            <a:endParaRPr lang="es-E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Estancia media 7,24 d.</a:t>
            </a:r>
            <a:b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Coste medio 3.184,03€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20F341BE-3481-582C-A170-C5DC4D890EE4}"/>
              </a:ext>
            </a:extLst>
          </p:cNvPr>
          <p:cNvSpPr txBox="1"/>
          <p:nvPr/>
        </p:nvSpPr>
        <p:spPr>
          <a:xfrm>
            <a:off x="1355501" y="1509983"/>
            <a:ext cx="170471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DATOS DE ASMA PERSISTENTE GRAVE </a:t>
            </a:r>
          </a:p>
          <a:p>
            <a:pPr algn="ctr"/>
            <a:r>
              <a:rPr lang="es-ES" sz="10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(J45.5)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58CF8778-57ED-97B7-2CC6-C1CF72D566A3}"/>
              </a:ext>
            </a:extLst>
          </p:cNvPr>
          <p:cNvSpPr txBox="1"/>
          <p:nvPr/>
        </p:nvSpPr>
        <p:spPr>
          <a:xfrm>
            <a:off x="64762" y="1957143"/>
            <a:ext cx="1704719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1.628 </a:t>
            </a:r>
            <a:r>
              <a:rPr lang="es-ES" sz="1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Hosp</a:t>
            </a:r>
            <a:endParaRPr lang="es-E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Estancia media 7,65 d.</a:t>
            </a:r>
            <a:b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Coste medio 3.567,22€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30B8E77-0CA2-0029-BEBB-988103750A72}"/>
              </a:ext>
            </a:extLst>
          </p:cNvPr>
          <p:cNvSpPr txBox="1"/>
          <p:nvPr/>
        </p:nvSpPr>
        <p:spPr>
          <a:xfrm>
            <a:off x="1269317" y="4834025"/>
            <a:ext cx="6135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Fuente de datos: Ministerio de Sanidad – RAE‑CMBD; INE  </a:t>
            </a:r>
            <a:br>
              <a:rPr lang="es-ES" sz="7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7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 </a:t>
            </a:r>
            <a:r>
              <a:rPr lang="es-ES" sz="7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pestadistico.inteligenciadegestion.sanidad.gob.es</a:t>
            </a:r>
            <a:r>
              <a:rPr lang="es-ES" sz="7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/PUBLICOSNS </a:t>
            </a:r>
          </a:p>
        </p:txBody>
      </p:sp>
    </p:spTree>
    <p:extLst>
      <p:ext uri="{BB962C8B-B14F-4D97-AF65-F5344CB8AC3E}">
        <p14:creationId xmlns:p14="http://schemas.microsoft.com/office/powerpoint/2010/main" val="1388915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3C50DF-0247-F2C3-45E8-1F321CF18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6C46467A-9F04-8088-4B17-D0F2424D7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0568"/>
            <a:ext cx="8229600" cy="857250"/>
          </a:xfrm>
        </p:spPr>
        <p:txBody>
          <a:bodyPr>
            <a:normAutofit/>
          </a:bodyPr>
          <a:lstStyle/>
          <a:p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Uso de recursos sanitarios por asma en Andalucía</a:t>
            </a:r>
            <a:b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</a:t>
            </a:r>
            <a:endParaRPr lang="es-E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3" name="Marcador de texto 42">
            <a:extLst>
              <a:ext uri="{FF2B5EF4-FFF2-40B4-BE49-F238E27FC236}">
                <a16:creationId xmlns:a16="http://schemas.microsoft.com/office/drawing/2014/main" id="{15AA5ECC-958A-C235-8DF4-95DF87B796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05808" y="2158040"/>
            <a:ext cx="4415004" cy="267241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r>
              <a:rPr lang="es-ES" sz="10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Hospitalizaciones no programadas por asma persistente grave (j45.5)</a:t>
            </a:r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AC1EEA86-B1A0-E7D9-C33A-4E7E04B1FD53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4865446" y="3076242"/>
            <a:ext cx="3455366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3" name="Imagen 32" descr="Mapa&#10;&#10;El contenido generado por IA puede ser incorrecto.">
            <a:extLst>
              <a:ext uri="{FF2B5EF4-FFF2-40B4-BE49-F238E27FC236}">
                <a16:creationId xmlns:a16="http://schemas.microsoft.com/office/drawing/2014/main" id="{8EA6F13C-0B54-A358-CBAE-655FD7B698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1001" y="2425281"/>
            <a:ext cx="4171256" cy="2396255"/>
          </a:xfrm>
          <a:prstGeom prst="rect">
            <a:avLst/>
          </a:prstGeom>
        </p:spPr>
      </p:pic>
      <p:sp>
        <p:nvSpPr>
          <p:cNvPr id="37" name="Marcador de texto 4">
            <a:extLst>
              <a:ext uri="{FF2B5EF4-FFF2-40B4-BE49-F238E27FC236}">
                <a16:creationId xmlns:a16="http://schemas.microsoft.com/office/drawing/2014/main" id="{7A028D04-1AC0-800F-D720-6D0C12BF0D80}"/>
              </a:ext>
            </a:extLst>
          </p:cNvPr>
          <p:cNvSpPr txBox="1">
            <a:spLocks/>
          </p:cNvSpPr>
          <p:nvPr/>
        </p:nvSpPr>
        <p:spPr>
          <a:xfrm>
            <a:off x="4162422" y="2373329"/>
            <a:ext cx="2679528" cy="5269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b="0" dirty="0"/>
          </a:p>
        </p:txBody>
      </p:sp>
      <p:pic>
        <p:nvPicPr>
          <p:cNvPr id="46" name="Imagen 45">
            <a:extLst>
              <a:ext uri="{FF2B5EF4-FFF2-40B4-BE49-F238E27FC236}">
                <a16:creationId xmlns:a16="http://schemas.microsoft.com/office/drawing/2014/main" id="{67D1E3CE-775F-7818-981D-050D8128F5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54953" y="2505070"/>
            <a:ext cx="303080" cy="2029336"/>
          </a:xfrm>
          <a:prstGeom prst="rect">
            <a:avLst/>
          </a:prstGeom>
        </p:spPr>
      </p:pic>
      <p:sp>
        <p:nvSpPr>
          <p:cNvPr id="48" name="Rectangle 3">
            <a:extLst>
              <a:ext uri="{FF2B5EF4-FFF2-40B4-BE49-F238E27FC236}">
                <a16:creationId xmlns:a16="http://schemas.microsoft.com/office/drawing/2014/main" id="{0ACA1E72-7F90-34C3-10F3-E193C09462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917" y="1283764"/>
            <a:ext cx="8094515" cy="73866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Las hospitalizaciones por asma persistente grave se concentran en las provincias andaluzas con mayor población, reflejando una mayor presión asistencial en esos núcleos.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 duración media de ingreso varía notablemente entre provincias, indicando diferencias en complejidad de casos y en la organización de los cuidados. </a:t>
            </a:r>
          </a:p>
        </p:txBody>
      </p:sp>
      <p:pic>
        <p:nvPicPr>
          <p:cNvPr id="52" name="Imagen 51" descr="Tabla&#10;&#10;El contenido generado por IA puede ser incorrecto.">
            <a:extLst>
              <a:ext uri="{FF2B5EF4-FFF2-40B4-BE49-F238E27FC236}">
                <a16:creationId xmlns:a16="http://schemas.microsoft.com/office/drawing/2014/main" id="{5A10984C-14B4-E3BF-4D76-22011A5D62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17" y="2111852"/>
            <a:ext cx="3502670" cy="2788533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EAD43141-7046-F7BE-6ED8-72FE25389735}"/>
              </a:ext>
            </a:extLst>
          </p:cNvPr>
          <p:cNvSpPr txBox="1"/>
          <p:nvPr/>
        </p:nvSpPr>
        <p:spPr>
          <a:xfrm>
            <a:off x="1269317" y="4834025"/>
            <a:ext cx="6135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Fuente de datos: Ministerio de Sanidad – RAE‑CMBD; INE  </a:t>
            </a:r>
            <a:br>
              <a:rPr lang="es-ES" sz="7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7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 </a:t>
            </a:r>
            <a:r>
              <a:rPr lang="es-ES" sz="7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pestadistico.inteligenciadegestion.sanidad.gob.es</a:t>
            </a:r>
            <a:r>
              <a:rPr lang="es-ES" sz="7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/PUBLICOSNS </a:t>
            </a:r>
          </a:p>
        </p:txBody>
      </p:sp>
    </p:spTree>
    <p:extLst>
      <p:ext uri="{BB962C8B-B14F-4D97-AF65-F5344CB8AC3E}">
        <p14:creationId xmlns:p14="http://schemas.microsoft.com/office/powerpoint/2010/main" val="1604766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BFA26A25-5577-0091-9FEE-B138C0BE8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Uso de recursos sanitarios por asma en Andalucía</a:t>
            </a:r>
            <a:b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CONCLUSIONES</a:t>
            </a:r>
            <a:endParaRPr lang="es-E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id="{089D0E2E-E065-288D-7427-FB395B0B9F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5890"/>
            <a:ext cx="8003232" cy="2451719"/>
          </a:xfrm>
        </p:spPr>
        <p:txBody>
          <a:bodyPr>
            <a:normAutofit fontScale="92500"/>
          </a:bodyPr>
          <a:lstStyle/>
          <a:p>
            <a:r>
              <a:rPr lang="es-ES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 hospitalaria 2023 en Andalucía: concentrada en asma persistente, especialmente grave, con mayor peso en provincias más pobladas.</a:t>
            </a:r>
          </a:p>
          <a:p>
            <a:r>
              <a:rPr lang="es-ES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Estancias y costes: inferiores al promedio nacional, con variabilidad provincial marcada; gradiente creciente de estancia y coste desde leve a grave.</a:t>
            </a:r>
          </a:p>
          <a:p>
            <a:r>
              <a:rPr lang="es-ES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Implicación asistencial: aplicar y reforzar estrategias de manejo y prevención efectivas a nivel autonómico y provincial, focalizando en uso eficiente de recursos y en los casos de mayor severidad.</a:t>
            </a:r>
            <a:endParaRPr lang="es-E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17" name="Gráfico 16" descr="Preguntas contorno">
            <a:extLst>
              <a:ext uri="{FF2B5EF4-FFF2-40B4-BE49-F238E27FC236}">
                <a16:creationId xmlns:a16="http://schemas.microsoft.com/office/drawing/2014/main" id="{C465B757-40AC-DD92-3B3C-87DB327925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56176" y="3569369"/>
            <a:ext cx="1368152" cy="1368152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0C49D8F8-70F2-CD75-C3FA-DF773DBC5C37}"/>
              </a:ext>
            </a:extLst>
          </p:cNvPr>
          <p:cNvSpPr txBox="1"/>
          <p:nvPr/>
        </p:nvSpPr>
        <p:spPr>
          <a:xfrm>
            <a:off x="3203848" y="4459631"/>
            <a:ext cx="31312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Muchas gracias por su atención</a:t>
            </a:r>
          </a:p>
        </p:txBody>
      </p:sp>
    </p:spTree>
    <p:extLst>
      <p:ext uri="{BB962C8B-B14F-4D97-AF65-F5344CB8AC3E}">
        <p14:creationId xmlns:p14="http://schemas.microsoft.com/office/powerpoint/2010/main" val="196824489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359</TotalTime>
  <Words>593</Words>
  <Application>Microsoft Macintosh PowerPoint</Application>
  <PresentationFormat>Presentación en pantalla (16:9)</PresentationFormat>
  <Paragraphs>44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0" baseType="lpstr">
      <vt:lpstr>Arial</vt:lpstr>
      <vt:lpstr>Calibri</vt:lpstr>
      <vt:lpstr>Tahoma</vt:lpstr>
      <vt:lpstr>Wingdings</vt:lpstr>
      <vt:lpstr>Tema de Office</vt:lpstr>
      <vt:lpstr>Uso de recursos sanitarios por asma en Andalucía</vt:lpstr>
      <vt:lpstr>Uso de recursos sanitarios por asma en Andalucía</vt:lpstr>
      <vt:lpstr>Uso de recursos sanitarios por asma en Andalucía RESULTADOS</vt:lpstr>
      <vt:lpstr>Uso de recursos sanitarios por asma en Andalucía RESULTADOS</vt:lpstr>
      <vt:lpstr>Uso de recursos sanitarios por asma en Andalucía CONCLUSIONES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de la Vega, Aloia</cp:lastModifiedBy>
  <cp:revision>8</cp:revision>
  <dcterms:created xsi:type="dcterms:W3CDTF">2025-10-16T09:08:13Z</dcterms:created>
  <dcterms:modified xsi:type="dcterms:W3CDTF">2026-02-20T12:01:06Z</dcterms:modified>
</cp:coreProperties>
</file>