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64" r:id="rId3"/>
    <p:sldId id="266" r:id="rId4"/>
    <p:sldId id="260" r:id="rId5"/>
    <p:sldId id="262" r:id="rId6"/>
    <p:sldId id="263" r:id="rId7"/>
    <p:sldId id="265" r:id="rId8"/>
    <p:sldId id="268" r:id="rId9"/>
    <p:sldId id="267" r:id="rId10"/>
    <p:sldId id="269" r:id="rId11"/>
    <p:sldId id="270" r:id="rId12"/>
    <p:sldId id="274" r:id="rId13"/>
    <p:sldId id="272" r:id="rId14"/>
    <p:sldId id="271" r:id="rId15"/>
    <p:sldId id="273" r:id="rId16"/>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940" y="5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95167E-CC4D-40A8-A1BA-55FF888661EA}" type="datetimeFigureOut">
              <a:rPr lang="es-ES" smtClean="0"/>
              <a:t>02/03/2026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3DAB0B-A66F-441B-A60D-1BBBE4E36246}" type="slidenum">
              <a:rPr lang="es-ES" smtClean="0"/>
              <a:t>‹Nº›</a:t>
            </a:fld>
            <a:endParaRPr lang="es-ES"/>
          </a:p>
        </p:txBody>
      </p:sp>
    </p:spTree>
    <p:extLst>
      <p:ext uri="{BB962C8B-B14F-4D97-AF65-F5344CB8AC3E}">
        <p14:creationId xmlns:p14="http://schemas.microsoft.com/office/powerpoint/2010/main" val="2569653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En el gráfico 2 se muestra un gráfico </a:t>
            </a:r>
            <a:r>
              <a:rPr lang="es-ES" dirty="0" err="1"/>
              <a:t>Bland</a:t>
            </a:r>
            <a:r>
              <a:rPr lang="es-ES" dirty="0"/>
              <a:t>-Altman que compara la diferencia entre las dos mediciones contra la media de esas mediciones. • Diferencia Media: El Observador 1 mide, en promedio, 10.86 unidades Lm más alto que el Observador 2 (línea azul). • Límites de Concordancia: El 95% de las diferencias entre mediciones se encuentran entre +4.30 y +17.43 (líneas rojas). </a:t>
            </a:r>
          </a:p>
          <a:p>
            <a:r>
              <a:rPr lang="es-ES" dirty="0"/>
              <a:t>Por tanto existe una diferencia sistemática; el Observador 1 mide consistentemente más alto que el Observador 2. Sin embargo, la dispersión de los puntos es relativamente constante, lo que sugiere que el desacuerdo es predecible. </a:t>
            </a:r>
          </a:p>
        </p:txBody>
      </p:sp>
      <p:sp>
        <p:nvSpPr>
          <p:cNvPr id="4" name="Marcador de número de diapositiva 3"/>
          <p:cNvSpPr>
            <a:spLocks noGrp="1"/>
          </p:cNvSpPr>
          <p:nvPr>
            <p:ph type="sldNum" sz="quarter" idx="5"/>
          </p:nvPr>
        </p:nvSpPr>
        <p:spPr/>
        <p:txBody>
          <a:bodyPr/>
          <a:lstStyle/>
          <a:p>
            <a:fld id="{223DAB0B-A66F-441B-A60D-1BBBE4E36246}" type="slidenum">
              <a:rPr lang="es-ES" smtClean="0"/>
              <a:t>10</a:t>
            </a:fld>
            <a:endParaRPr lang="es-ES"/>
          </a:p>
        </p:txBody>
      </p:sp>
    </p:spTree>
    <p:extLst>
      <p:ext uri="{BB962C8B-B14F-4D97-AF65-F5344CB8AC3E}">
        <p14:creationId xmlns:p14="http://schemas.microsoft.com/office/powerpoint/2010/main" val="3894756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El análisis de las inmunohistoquímicas revela dos hallazgos estadísticamente significativos: 1. La exposición al humo del tabaco se asocia con un aumento muy significativo en la expresión de ADAM28. 2. La exposición al humo del tabaco se asocia con una disminución significativa en la expresión de ADAM17. </a:t>
            </a:r>
          </a:p>
        </p:txBody>
      </p:sp>
      <p:sp>
        <p:nvSpPr>
          <p:cNvPr id="4" name="Marcador de número de diapositiva 3"/>
          <p:cNvSpPr>
            <a:spLocks noGrp="1"/>
          </p:cNvSpPr>
          <p:nvPr>
            <p:ph type="sldNum" sz="quarter" idx="5"/>
          </p:nvPr>
        </p:nvSpPr>
        <p:spPr/>
        <p:txBody>
          <a:bodyPr/>
          <a:lstStyle/>
          <a:p>
            <a:fld id="{223DAB0B-A66F-441B-A60D-1BBBE4E36246}" type="slidenum">
              <a:rPr lang="es-ES" smtClean="0"/>
              <a:t>11</a:t>
            </a:fld>
            <a:endParaRPr lang="es-ES"/>
          </a:p>
        </p:txBody>
      </p:sp>
    </p:spTree>
    <p:extLst>
      <p:ext uri="{BB962C8B-B14F-4D97-AF65-F5344CB8AC3E}">
        <p14:creationId xmlns:p14="http://schemas.microsoft.com/office/powerpoint/2010/main" val="729173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En la tabla 1 se muestra la comparación el grupo Control (N=5) con el grupo Fumador (N=24) para las cuatro proteínas </a:t>
            </a:r>
            <a:r>
              <a:rPr lang="es-ES" dirty="0" err="1"/>
              <a:t>ADAMs</a:t>
            </a:r>
            <a:r>
              <a:rPr lang="es-ES" dirty="0"/>
              <a:t>. </a:t>
            </a:r>
          </a:p>
        </p:txBody>
      </p:sp>
      <p:sp>
        <p:nvSpPr>
          <p:cNvPr id="4" name="Marcador de número de diapositiva 3"/>
          <p:cNvSpPr>
            <a:spLocks noGrp="1"/>
          </p:cNvSpPr>
          <p:nvPr>
            <p:ph type="sldNum" sz="quarter" idx="5"/>
          </p:nvPr>
        </p:nvSpPr>
        <p:spPr/>
        <p:txBody>
          <a:bodyPr/>
          <a:lstStyle/>
          <a:p>
            <a:fld id="{223DAB0B-A66F-441B-A60D-1BBBE4E36246}" type="slidenum">
              <a:rPr lang="es-ES" smtClean="0"/>
              <a:t>14</a:t>
            </a:fld>
            <a:endParaRPr lang="es-ES"/>
          </a:p>
        </p:txBody>
      </p:sp>
    </p:spTree>
    <p:extLst>
      <p:ext uri="{BB962C8B-B14F-4D97-AF65-F5344CB8AC3E}">
        <p14:creationId xmlns:p14="http://schemas.microsoft.com/office/powerpoint/2010/main" val="1657805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02/03/2026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02/03/2026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02/03/2026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F469DB00-2053-4AAB-8B89-0CCA588B7F6D}" type="datetimeFigureOut">
              <a:rPr lang="es-ES" smtClean="0"/>
              <a:pPr/>
              <a:t>02/03/2026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F469DB00-2053-4AAB-8B89-0CCA588B7F6D}" type="datetimeFigureOut">
              <a:rPr lang="es-ES" smtClean="0"/>
              <a:pPr/>
              <a:t>02/03/2026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F469DB00-2053-4AAB-8B89-0CCA588B7F6D}" type="datetimeFigureOut">
              <a:rPr lang="es-ES" smtClean="0"/>
              <a:pPr/>
              <a:t>02/03/2026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69DB00-2053-4AAB-8B89-0CCA588B7F6D}" type="datetimeFigureOut">
              <a:rPr lang="es-ES" smtClean="0"/>
              <a:pPr/>
              <a:t>02/03/2026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02/03/2026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02/03/2026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02/03/2026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79"/>
            <a:ext cx="2057400" cy="4388644"/>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05979"/>
            <a:ext cx="6019800" cy="43886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02/03/2026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469DB00-2053-4AAB-8B89-0CCA588B7F6D}" type="datetimeFigureOut">
              <a:rPr lang="es-ES" smtClean="0"/>
              <a:pPr/>
              <a:t>02/03/2026</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5675A31-0ED0-4809-9147-0F3AF105D0B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63151D-459E-9217-3666-B685E4644384}"/>
              </a:ext>
            </a:extLst>
          </p:cNvPr>
          <p:cNvSpPr>
            <a:spLocks noGrp="1"/>
          </p:cNvSpPr>
          <p:nvPr>
            <p:ph type="ctrTitle"/>
          </p:nvPr>
        </p:nvSpPr>
        <p:spPr>
          <a:xfrm>
            <a:off x="611560" y="1059582"/>
            <a:ext cx="7848872" cy="2376263"/>
          </a:xfrm>
        </p:spPr>
        <p:txBody>
          <a:bodyPr>
            <a:noAutofit/>
          </a:bodyPr>
          <a:lstStyle/>
          <a:p>
            <a:r>
              <a:rPr lang="es-ES" sz="4000" b="1" dirty="0">
                <a:solidFill>
                  <a:srgbClr val="00B050"/>
                </a:solidFill>
              </a:rPr>
              <a:t>Estudio de la expresión de las metaloproteasas de </a:t>
            </a:r>
            <a:r>
              <a:rPr lang="es-ES" sz="4000" b="1" dirty="0" err="1">
                <a:solidFill>
                  <a:srgbClr val="00B050"/>
                </a:solidFill>
              </a:rPr>
              <a:t>matrix</a:t>
            </a:r>
            <a:r>
              <a:rPr lang="es-ES" sz="4000" b="1" dirty="0">
                <a:solidFill>
                  <a:srgbClr val="00B050"/>
                </a:solidFill>
              </a:rPr>
              <a:t>, ADAMS, en ratones con enfisema.</a:t>
            </a:r>
            <a:endParaRPr lang="es-ES" sz="4000" dirty="0">
              <a:solidFill>
                <a:srgbClr val="00B050"/>
              </a:solidFill>
            </a:endParaRPr>
          </a:p>
        </p:txBody>
      </p:sp>
      <p:sp>
        <p:nvSpPr>
          <p:cNvPr id="3" name="Subtítulo 2">
            <a:extLst>
              <a:ext uri="{FF2B5EF4-FFF2-40B4-BE49-F238E27FC236}">
                <a16:creationId xmlns:a16="http://schemas.microsoft.com/office/drawing/2014/main" id="{82B5F17C-7535-5084-190F-E888F4FBECFA}"/>
              </a:ext>
            </a:extLst>
          </p:cNvPr>
          <p:cNvSpPr>
            <a:spLocks noGrp="1"/>
          </p:cNvSpPr>
          <p:nvPr>
            <p:ph type="subTitle" idx="1"/>
          </p:nvPr>
        </p:nvSpPr>
        <p:spPr>
          <a:xfrm>
            <a:off x="71500" y="3867894"/>
            <a:ext cx="9001000" cy="1013487"/>
          </a:xfrm>
        </p:spPr>
        <p:txBody>
          <a:bodyPr>
            <a:normAutofit/>
          </a:bodyPr>
          <a:lstStyle/>
          <a:p>
            <a:r>
              <a:rPr lang="es-ES" sz="1200" b="1" dirty="0"/>
              <a:t>L. Carrasco Hernández</a:t>
            </a:r>
            <a:r>
              <a:rPr lang="es-ES" sz="1200" b="1" baseline="30000" dirty="0"/>
              <a:t>1-2</a:t>
            </a:r>
            <a:r>
              <a:rPr lang="es-ES" sz="1200" b="1" dirty="0"/>
              <a:t>, N. Sola Idígora</a:t>
            </a:r>
            <a:r>
              <a:rPr lang="es-ES" sz="1200" b="1" baseline="30000" dirty="0"/>
              <a:t>1</a:t>
            </a:r>
            <a:r>
              <a:rPr lang="es-ES" sz="1200" b="1" dirty="0"/>
              <a:t>, C. Marín Hinojosa</a:t>
            </a:r>
            <a:r>
              <a:rPr lang="es-ES" sz="1200" b="1" baseline="30000" dirty="0"/>
              <a:t>1</a:t>
            </a:r>
            <a:r>
              <a:rPr lang="es-ES" sz="1200" b="1" dirty="0"/>
              <a:t>, C. Caballero Eraso</a:t>
            </a:r>
            <a:r>
              <a:rPr lang="es-ES" sz="1200" b="1" baseline="30000" dirty="0"/>
              <a:t>1-2</a:t>
            </a:r>
            <a:r>
              <a:rPr lang="es-ES" sz="1200" b="1" dirty="0"/>
              <a:t>, R. Otero Candelera</a:t>
            </a:r>
            <a:r>
              <a:rPr lang="es-ES" sz="1200" b="1" baseline="30000" dirty="0"/>
              <a:t>1-2</a:t>
            </a:r>
            <a:r>
              <a:rPr lang="es-ES" sz="1200" b="1" dirty="0"/>
              <a:t>, JL López-Campos</a:t>
            </a:r>
            <a:r>
              <a:rPr lang="es-ES" sz="1200" b="1" baseline="30000" dirty="0"/>
              <a:t>1-2</a:t>
            </a:r>
            <a:r>
              <a:rPr lang="es-ES" sz="1200" dirty="0"/>
              <a:t>.</a:t>
            </a:r>
          </a:p>
          <a:p>
            <a:pPr lvl="0"/>
            <a:r>
              <a:rPr lang="es-ES" sz="1200" dirty="0"/>
              <a:t>Unidad Médico Quirúrgica de enfermedades respiratorias (UMQER). Hospital Virgen del Rocío. Sevilla. </a:t>
            </a:r>
          </a:p>
          <a:p>
            <a:pPr lvl="0"/>
            <a:r>
              <a:rPr lang="es-ES" sz="1200" dirty="0"/>
              <a:t>CIBER de Enfermedades Respiratorias (CIBERES), Instituto de Salud Carlos III, Madrid, España.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9DF6C-BAA5-F843-D13A-83122801243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1E6698F-EA9D-AC6B-DFD0-29A3BD329BFA}"/>
              </a:ext>
            </a:extLst>
          </p:cNvPr>
          <p:cNvSpPr>
            <a:spLocks noGrp="1"/>
          </p:cNvSpPr>
          <p:nvPr>
            <p:ph type="title"/>
          </p:nvPr>
        </p:nvSpPr>
        <p:spPr/>
        <p:txBody>
          <a:bodyPr/>
          <a:lstStyle/>
          <a:p>
            <a:r>
              <a:rPr lang="es-ES" dirty="0">
                <a:solidFill>
                  <a:srgbClr val="00B050"/>
                </a:solidFill>
              </a:rPr>
              <a:t>INTRODUCIÓN</a:t>
            </a:r>
          </a:p>
        </p:txBody>
      </p:sp>
      <p:sp>
        <p:nvSpPr>
          <p:cNvPr id="5" name="Marcador de contenido 4">
            <a:extLst>
              <a:ext uri="{FF2B5EF4-FFF2-40B4-BE49-F238E27FC236}">
                <a16:creationId xmlns:a16="http://schemas.microsoft.com/office/drawing/2014/main" id="{A0802087-A1B8-AA9F-9FB3-4E22D764E8D2}"/>
              </a:ext>
            </a:extLst>
          </p:cNvPr>
          <p:cNvSpPr>
            <a:spLocks noGrp="1"/>
          </p:cNvSpPr>
          <p:nvPr>
            <p:ph sz="half" idx="1"/>
          </p:nvPr>
        </p:nvSpPr>
        <p:spPr>
          <a:xfrm>
            <a:off x="457200" y="1419622"/>
            <a:ext cx="8363272" cy="3394472"/>
          </a:xfrm>
        </p:spPr>
        <p:txBody>
          <a:bodyPr/>
          <a:lstStyle/>
          <a:p>
            <a:pPr marL="0" indent="0">
              <a:buNone/>
            </a:pPr>
            <a:r>
              <a:rPr lang="es-ES" b="1" dirty="0"/>
              <a:t>Modelos animales</a:t>
            </a:r>
            <a:r>
              <a:rPr lang="es-ES" dirty="0"/>
              <a:t>:</a:t>
            </a:r>
          </a:p>
          <a:p>
            <a:pPr marL="457200" lvl="1" indent="0">
              <a:buNone/>
            </a:pPr>
            <a:r>
              <a:rPr lang="es-ES" dirty="0">
                <a:solidFill>
                  <a:srgbClr val="3C3C3C"/>
                </a:solidFill>
              </a:rPr>
              <a:t>🔬 </a:t>
            </a:r>
            <a:r>
              <a:rPr lang="es-ES" dirty="0"/>
              <a:t>Es una herramienta fundamental para la investigación.</a:t>
            </a:r>
            <a:r>
              <a:rPr lang="es-ES" dirty="0">
                <a:solidFill>
                  <a:srgbClr val="3C3C3C"/>
                </a:solidFill>
              </a:rPr>
              <a:t> </a:t>
            </a:r>
            <a:endParaRPr lang="es-ES" dirty="0"/>
          </a:p>
          <a:p>
            <a:pPr marL="457200" lvl="1" indent="0">
              <a:buNone/>
            </a:pPr>
            <a:r>
              <a:rPr lang="es-ES" dirty="0">
                <a:solidFill>
                  <a:srgbClr val="3C3C3C"/>
                </a:solidFill>
              </a:rPr>
              <a:t>🔬	</a:t>
            </a:r>
            <a:r>
              <a:rPr lang="es-ES" dirty="0"/>
              <a:t>Permite conocer aspectos patogénicos, morfofuncionales    	y terapéuticos de las enfermedades. </a:t>
            </a:r>
          </a:p>
          <a:p>
            <a:pPr marL="457200" lvl="1" indent="0">
              <a:buNone/>
            </a:pPr>
            <a:r>
              <a:rPr lang="es-ES" dirty="0">
                <a:solidFill>
                  <a:srgbClr val="3C3C3C"/>
                </a:solidFill>
              </a:rPr>
              <a:t>🔬 En EPOC nos permite obtener modelos acelerados de la </a:t>
            </a:r>
          </a:p>
          <a:p>
            <a:pPr marL="457200" lvl="1" indent="0">
              <a:buNone/>
            </a:pPr>
            <a:r>
              <a:rPr lang="es-ES" dirty="0">
                <a:solidFill>
                  <a:srgbClr val="3C3C3C"/>
                </a:solidFill>
              </a:rPr>
              <a:t>       enfermedad. </a:t>
            </a:r>
            <a:endParaRPr lang="es-ES" dirty="0"/>
          </a:p>
        </p:txBody>
      </p:sp>
      <p:pic>
        <p:nvPicPr>
          <p:cNvPr id="4" name="Imagen 3" descr="Roedor de color gris&#10;&#10;El contenido generado por IA puede ser incorrecto.">
            <a:extLst>
              <a:ext uri="{FF2B5EF4-FFF2-40B4-BE49-F238E27FC236}">
                <a16:creationId xmlns:a16="http://schemas.microsoft.com/office/drawing/2014/main" id="{7A921407-4177-1ADC-AB66-CA8567A1F49A}"/>
              </a:ext>
            </a:extLst>
          </p:cNvPr>
          <p:cNvPicPr>
            <a:picLocks noChangeAspect="1"/>
          </p:cNvPicPr>
          <p:nvPr/>
        </p:nvPicPr>
        <p:blipFill>
          <a:blip r:embed="rId2"/>
          <a:stretch>
            <a:fillRect/>
          </a:stretch>
        </p:blipFill>
        <p:spPr>
          <a:xfrm>
            <a:off x="6380906" y="0"/>
            <a:ext cx="2774302" cy="1248751"/>
          </a:xfrm>
          <a:prstGeom prst="rect">
            <a:avLst/>
          </a:prstGeom>
        </p:spPr>
      </p:pic>
    </p:spTree>
    <p:extLst>
      <p:ext uri="{BB962C8B-B14F-4D97-AF65-F5344CB8AC3E}">
        <p14:creationId xmlns:p14="http://schemas.microsoft.com/office/powerpoint/2010/main" val="1838843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C33125A3-5951-D020-31A8-92AFC0506A66}"/>
              </a:ext>
            </a:extLst>
          </p:cNvPr>
          <p:cNvSpPr>
            <a:spLocks noGrp="1"/>
          </p:cNvSpPr>
          <p:nvPr>
            <p:ph type="title"/>
          </p:nvPr>
        </p:nvSpPr>
        <p:spPr/>
        <p:txBody>
          <a:bodyPr/>
          <a:lstStyle/>
          <a:p>
            <a:r>
              <a:rPr lang="es-ES" dirty="0">
                <a:solidFill>
                  <a:srgbClr val="00B050"/>
                </a:solidFill>
              </a:rPr>
              <a:t>INTRODUCIÓN</a:t>
            </a:r>
          </a:p>
        </p:txBody>
      </p:sp>
      <p:sp>
        <p:nvSpPr>
          <p:cNvPr id="6" name="Marcador de contenido 5">
            <a:extLst>
              <a:ext uri="{FF2B5EF4-FFF2-40B4-BE49-F238E27FC236}">
                <a16:creationId xmlns:a16="http://schemas.microsoft.com/office/drawing/2014/main" id="{6A4FEE13-629E-7A81-57E3-3C7CFA3D0BEC}"/>
              </a:ext>
            </a:extLst>
          </p:cNvPr>
          <p:cNvSpPr>
            <a:spLocks noGrp="1"/>
          </p:cNvSpPr>
          <p:nvPr>
            <p:ph idx="1"/>
          </p:nvPr>
        </p:nvSpPr>
        <p:spPr/>
        <p:txBody>
          <a:bodyPr/>
          <a:lstStyle/>
          <a:p>
            <a:r>
              <a:rPr lang="es-ES" dirty="0"/>
              <a:t>Metaloproteasas de </a:t>
            </a:r>
            <a:r>
              <a:rPr lang="es-ES" dirty="0" err="1"/>
              <a:t>matrix</a:t>
            </a:r>
            <a:r>
              <a:rPr lang="es-ES" dirty="0"/>
              <a:t>: se ha descrito su relación con la producción del enfisema.</a:t>
            </a:r>
          </a:p>
          <a:p>
            <a:r>
              <a:rPr lang="es-ES" dirty="0"/>
              <a:t>ADAMS: parecen estar relacionadas con la patogénesis del enfisema. </a:t>
            </a:r>
          </a:p>
          <a:p>
            <a:endParaRPr lang="es-ES" dirty="0"/>
          </a:p>
        </p:txBody>
      </p:sp>
      <p:pic>
        <p:nvPicPr>
          <p:cNvPr id="8" name="Imagen 7" descr="Un roedor sobre una mano&#10;&#10;El contenido generado por IA puede ser incorrecto.">
            <a:extLst>
              <a:ext uri="{FF2B5EF4-FFF2-40B4-BE49-F238E27FC236}">
                <a16:creationId xmlns:a16="http://schemas.microsoft.com/office/drawing/2014/main" id="{342D388D-A65E-41CC-5F4F-7A08DE73BAE7}"/>
              </a:ext>
            </a:extLst>
          </p:cNvPr>
          <p:cNvPicPr>
            <a:picLocks noChangeAspect="1"/>
          </p:cNvPicPr>
          <p:nvPr/>
        </p:nvPicPr>
        <p:blipFill>
          <a:blip r:embed="rId2"/>
          <a:stretch>
            <a:fillRect/>
          </a:stretch>
        </p:blipFill>
        <p:spPr>
          <a:xfrm>
            <a:off x="5364088" y="3196057"/>
            <a:ext cx="2565532" cy="1565356"/>
          </a:xfrm>
          <a:prstGeom prst="rect">
            <a:avLst/>
          </a:prstGeom>
        </p:spPr>
      </p:pic>
    </p:spTree>
    <p:extLst>
      <p:ext uri="{BB962C8B-B14F-4D97-AF65-F5344CB8AC3E}">
        <p14:creationId xmlns:p14="http://schemas.microsoft.com/office/powerpoint/2010/main" val="2415200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B1014C-6F40-76B5-A27B-9408953A37E7}"/>
              </a:ext>
            </a:extLst>
          </p:cNvPr>
          <p:cNvSpPr>
            <a:spLocks noGrp="1"/>
          </p:cNvSpPr>
          <p:nvPr>
            <p:ph type="title"/>
          </p:nvPr>
        </p:nvSpPr>
        <p:spPr/>
        <p:txBody>
          <a:bodyPr/>
          <a:lstStyle/>
          <a:p>
            <a:r>
              <a:rPr lang="es-ES" dirty="0">
                <a:solidFill>
                  <a:srgbClr val="00B050"/>
                </a:solidFill>
              </a:rPr>
              <a:t>OBJETIVOS</a:t>
            </a:r>
          </a:p>
        </p:txBody>
      </p:sp>
      <p:sp>
        <p:nvSpPr>
          <p:cNvPr id="3" name="Marcador de contenido 2">
            <a:extLst>
              <a:ext uri="{FF2B5EF4-FFF2-40B4-BE49-F238E27FC236}">
                <a16:creationId xmlns:a16="http://schemas.microsoft.com/office/drawing/2014/main" id="{ABD6ED84-E8BD-AADA-51D0-4BCA3109624D}"/>
              </a:ext>
            </a:extLst>
          </p:cNvPr>
          <p:cNvSpPr>
            <a:spLocks noGrp="1"/>
          </p:cNvSpPr>
          <p:nvPr>
            <p:ph idx="1"/>
          </p:nvPr>
        </p:nvSpPr>
        <p:spPr>
          <a:xfrm>
            <a:off x="827584" y="1419622"/>
            <a:ext cx="8229600" cy="3394472"/>
          </a:xfrm>
        </p:spPr>
        <p:txBody>
          <a:bodyPr/>
          <a:lstStyle/>
          <a:p>
            <a:pPr marL="0" indent="0">
              <a:buNone/>
            </a:pPr>
            <a:r>
              <a:rPr lang="es-ES" dirty="0">
                <a:solidFill>
                  <a:srgbClr val="3C3C3C"/>
                </a:solidFill>
              </a:rPr>
              <a:t>🔬 </a:t>
            </a:r>
            <a:r>
              <a:rPr lang="es-ES" dirty="0"/>
              <a:t>Establecer un modelo murino de enfisema inducido mediante exposición al humo del tabaco.</a:t>
            </a:r>
          </a:p>
          <a:p>
            <a:pPr marL="0" indent="0">
              <a:buNone/>
            </a:pPr>
            <a:endParaRPr lang="es-ES" sz="1050" dirty="0"/>
          </a:p>
          <a:p>
            <a:pPr marL="0" indent="0">
              <a:buNone/>
            </a:pPr>
            <a:r>
              <a:rPr lang="es-ES" dirty="0">
                <a:solidFill>
                  <a:srgbClr val="3C3C3C"/>
                </a:solidFill>
              </a:rPr>
              <a:t>🔬 </a:t>
            </a:r>
            <a:r>
              <a:rPr lang="es-ES" dirty="0"/>
              <a:t>Analizar mediante técnicas de inmunohistoquímica la expresión de </a:t>
            </a:r>
            <a:r>
              <a:rPr lang="es-ES" dirty="0" err="1"/>
              <a:t>ADAMs</a:t>
            </a:r>
            <a:r>
              <a:rPr lang="es-ES" dirty="0"/>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20561D-EAE5-02FE-3894-84A6501CD8F5}"/>
              </a:ext>
            </a:extLst>
          </p:cNvPr>
          <p:cNvSpPr txBox="1">
            <a:spLocks/>
          </p:cNvSpPr>
          <p:nvPr/>
        </p:nvSpPr>
        <p:spPr>
          <a:xfrm>
            <a:off x="457200" y="205979"/>
            <a:ext cx="8229600" cy="85725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dirty="0">
                <a:solidFill>
                  <a:srgbClr val="00B050"/>
                </a:solidFill>
              </a:rPr>
              <a:t>METODOLOGÍA</a:t>
            </a:r>
          </a:p>
        </p:txBody>
      </p:sp>
      <p:sp>
        <p:nvSpPr>
          <p:cNvPr id="4" name="Marcador de contenido 3">
            <a:extLst>
              <a:ext uri="{FF2B5EF4-FFF2-40B4-BE49-F238E27FC236}">
                <a16:creationId xmlns:a16="http://schemas.microsoft.com/office/drawing/2014/main" id="{8AA5D7E7-C5D6-03D9-C5B0-9BC5B36022A1}"/>
              </a:ext>
            </a:extLst>
          </p:cNvPr>
          <p:cNvSpPr>
            <a:spLocks noGrp="1"/>
          </p:cNvSpPr>
          <p:nvPr>
            <p:ph idx="1"/>
          </p:nvPr>
        </p:nvSpPr>
        <p:spPr/>
        <p:txBody>
          <a:bodyPr>
            <a:normAutofit lnSpcReduction="10000"/>
          </a:bodyPr>
          <a:lstStyle/>
          <a:p>
            <a:r>
              <a:rPr lang="es-ES" dirty="0"/>
              <a:t>30 Ratones C57BL/6: 25 casos y 5 controles</a:t>
            </a:r>
          </a:p>
          <a:p>
            <a:pPr lvl="1"/>
            <a:r>
              <a:rPr lang="es-ES" dirty="0"/>
              <a:t>machos</a:t>
            </a:r>
          </a:p>
          <a:p>
            <a:pPr lvl="1"/>
            <a:r>
              <a:rPr lang="es-ES" dirty="0"/>
              <a:t>12 semanas de edad</a:t>
            </a:r>
          </a:p>
          <a:p>
            <a:pPr lvl="1"/>
            <a:r>
              <a:rPr lang="es-ES" dirty="0"/>
              <a:t>15-22 gramos de peso</a:t>
            </a:r>
          </a:p>
          <a:p>
            <a:pPr lvl="1"/>
            <a:r>
              <a:rPr lang="es-ES" dirty="0"/>
              <a:t>1 semana previa de estabulación (21 ± 2°C, 50±10%, respectivamente) y un ciclo de luz/oscuridad de 12 h</a:t>
            </a:r>
          </a:p>
        </p:txBody>
      </p:sp>
    </p:spTree>
    <p:extLst>
      <p:ext uri="{BB962C8B-B14F-4D97-AF65-F5344CB8AC3E}">
        <p14:creationId xmlns:p14="http://schemas.microsoft.com/office/powerpoint/2010/main" val="1935580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D079B5-7BCC-9475-5674-E3A85E46B509}"/>
              </a:ext>
            </a:extLst>
          </p:cNvPr>
          <p:cNvSpPr txBox="1">
            <a:spLocks/>
          </p:cNvSpPr>
          <p:nvPr/>
        </p:nvSpPr>
        <p:spPr>
          <a:xfrm>
            <a:off x="457200" y="205979"/>
            <a:ext cx="8229600" cy="85725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dirty="0">
                <a:solidFill>
                  <a:srgbClr val="00B050"/>
                </a:solidFill>
              </a:rPr>
              <a:t>METODOLOGÍA</a:t>
            </a:r>
          </a:p>
        </p:txBody>
      </p:sp>
      <p:sp>
        <p:nvSpPr>
          <p:cNvPr id="4" name="Marcador de contenido 3">
            <a:extLst>
              <a:ext uri="{FF2B5EF4-FFF2-40B4-BE49-F238E27FC236}">
                <a16:creationId xmlns:a16="http://schemas.microsoft.com/office/drawing/2014/main" id="{14DBE129-C74D-D1E4-17D6-4DCA2291BDCD}"/>
              </a:ext>
            </a:extLst>
          </p:cNvPr>
          <p:cNvSpPr>
            <a:spLocks noGrp="1"/>
          </p:cNvSpPr>
          <p:nvPr>
            <p:ph sz="half" idx="1"/>
          </p:nvPr>
        </p:nvSpPr>
        <p:spPr>
          <a:xfrm>
            <a:off x="457200" y="1200151"/>
            <a:ext cx="6347048" cy="3394472"/>
          </a:xfrm>
        </p:spPr>
        <p:txBody>
          <a:bodyPr>
            <a:normAutofit lnSpcReduction="10000"/>
          </a:bodyPr>
          <a:lstStyle/>
          <a:p>
            <a:r>
              <a:rPr lang="es-ES" b="1" dirty="0"/>
              <a:t>Producción de enfisema</a:t>
            </a:r>
            <a:r>
              <a:rPr lang="es-ES" dirty="0"/>
              <a:t>:</a:t>
            </a:r>
          </a:p>
          <a:p>
            <a:pPr lvl="1"/>
            <a:r>
              <a:rPr lang="es-ES" dirty="0"/>
              <a:t>Exposición pasiva al humo del tabaco.</a:t>
            </a:r>
          </a:p>
          <a:p>
            <a:pPr lvl="1"/>
            <a:r>
              <a:rPr lang="es-ES" dirty="0"/>
              <a:t>2 veces al día (8 cigarrillos experimentales)</a:t>
            </a:r>
          </a:p>
          <a:p>
            <a:pPr lvl="2"/>
            <a:r>
              <a:rPr lang="es-ES" dirty="0"/>
              <a:t>72 min al día</a:t>
            </a:r>
          </a:p>
          <a:p>
            <a:pPr lvl="1"/>
            <a:r>
              <a:rPr lang="es-ES" dirty="0"/>
              <a:t>Lunes a Viernes</a:t>
            </a:r>
          </a:p>
          <a:p>
            <a:pPr lvl="1"/>
            <a:r>
              <a:rPr lang="es-ES" dirty="0"/>
              <a:t>1 mes</a:t>
            </a:r>
          </a:p>
          <a:p>
            <a:pPr lvl="1"/>
            <a:r>
              <a:rPr lang="es-ES" dirty="0"/>
              <a:t>Medición de carboxihemoglobina (gasometría capilar en cola de ratón)</a:t>
            </a:r>
          </a:p>
        </p:txBody>
      </p:sp>
    </p:spTree>
    <p:extLst>
      <p:ext uri="{BB962C8B-B14F-4D97-AF65-F5344CB8AC3E}">
        <p14:creationId xmlns:p14="http://schemas.microsoft.com/office/powerpoint/2010/main" val="3666632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ADC4E8B-32FF-964D-5A41-9500954FC0FB}"/>
              </a:ext>
            </a:extLst>
          </p:cNvPr>
          <p:cNvSpPr>
            <a:spLocks noGrp="1"/>
          </p:cNvSpPr>
          <p:nvPr>
            <p:ph sz="half" idx="1"/>
          </p:nvPr>
        </p:nvSpPr>
        <p:spPr/>
        <p:txBody>
          <a:bodyPr>
            <a:normAutofit fontScale="92500" lnSpcReduction="10000"/>
          </a:bodyPr>
          <a:lstStyle/>
          <a:p>
            <a:r>
              <a:rPr lang="es-ES" dirty="0"/>
              <a:t>Extracción de pulmón</a:t>
            </a:r>
          </a:p>
          <a:p>
            <a:r>
              <a:rPr lang="es-ES" dirty="0"/>
              <a:t>Tinción de hematoxilina eosina</a:t>
            </a:r>
          </a:p>
          <a:p>
            <a:r>
              <a:rPr lang="es-ES" dirty="0"/>
              <a:t>Ensayo de Inmunohistoquímica para analizar la expresión de las metaloproteasas 8, 9, 17 y 28</a:t>
            </a:r>
          </a:p>
          <a:p>
            <a:endParaRPr lang="es-ES" dirty="0"/>
          </a:p>
        </p:txBody>
      </p:sp>
      <p:sp>
        <p:nvSpPr>
          <p:cNvPr id="5" name="Título 1">
            <a:extLst>
              <a:ext uri="{FF2B5EF4-FFF2-40B4-BE49-F238E27FC236}">
                <a16:creationId xmlns:a16="http://schemas.microsoft.com/office/drawing/2014/main" id="{090340FA-2FE6-4A7C-B274-E27C37BE3A43}"/>
              </a:ext>
            </a:extLst>
          </p:cNvPr>
          <p:cNvSpPr txBox="1">
            <a:spLocks noGrp="1"/>
          </p:cNvSpPr>
          <p:nvPr>
            <p:ph type="title"/>
          </p:nvPr>
        </p:nvSpPr>
        <p:spPr>
          <a:xfrm>
            <a:off x="457200" y="206375"/>
            <a:ext cx="8229600" cy="85725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dirty="0">
                <a:solidFill>
                  <a:srgbClr val="00B050"/>
                </a:solidFill>
              </a:rPr>
              <a:t>METODOLOGÍA</a:t>
            </a:r>
          </a:p>
        </p:txBody>
      </p:sp>
    </p:spTree>
    <p:extLst>
      <p:ext uri="{BB962C8B-B14F-4D97-AF65-F5344CB8AC3E}">
        <p14:creationId xmlns:p14="http://schemas.microsoft.com/office/powerpoint/2010/main" val="534506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8">
            <a:extLst>
              <a:ext uri="{FF2B5EF4-FFF2-40B4-BE49-F238E27FC236}">
                <a16:creationId xmlns:a16="http://schemas.microsoft.com/office/drawing/2014/main" id="{3D352B0C-6FC3-CD1B-177E-BFB89333CE21}"/>
              </a:ext>
            </a:extLst>
          </p:cNvPr>
          <p:cNvSpPr>
            <a:spLocks noGrp="1"/>
          </p:cNvSpPr>
          <p:nvPr>
            <p:ph type="title"/>
          </p:nvPr>
        </p:nvSpPr>
        <p:spPr/>
        <p:txBody>
          <a:bodyPr/>
          <a:lstStyle/>
          <a:p>
            <a:r>
              <a:rPr lang="es-ES" dirty="0">
                <a:solidFill>
                  <a:srgbClr val="00B050"/>
                </a:solidFill>
              </a:rPr>
              <a:t>RESULTADOS</a:t>
            </a:r>
          </a:p>
        </p:txBody>
      </p:sp>
      <p:sp>
        <p:nvSpPr>
          <p:cNvPr id="6" name="Marcador de contenido 5">
            <a:extLst>
              <a:ext uri="{FF2B5EF4-FFF2-40B4-BE49-F238E27FC236}">
                <a16:creationId xmlns:a16="http://schemas.microsoft.com/office/drawing/2014/main" id="{59F37883-4D33-B144-E4A9-A6FA06C752A9}"/>
              </a:ext>
            </a:extLst>
          </p:cNvPr>
          <p:cNvSpPr>
            <a:spLocks noGrp="1"/>
          </p:cNvSpPr>
          <p:nvPr>
            <p:ph sz="half" idx="1"/>
          </p:nvPr>
        </p:nvSpPr>
        <p:spPr>
          <a:xfrm>
            <a:off x="457200" y="1200151"/>
            <a:ext cx="8003232" cy="3394472"/>
          </a:xfrm>
        </p:spPr>
        <p:txBody>
          <a:bodyPr>
            <a:normAutofit/>
          </a:bodyPr>
          <a:lstStyle/>
          <a:p>
            <a:pPr marL="0" indent="0">
              <a:buNone/>
            </a:pPr>
            <a:r>
              <a:rPr lang="es-ES" sz="2400" dirty="0"/>
              <a:t>Análisis de concordancia de enfisema entre observadores. </a:t>
            </a:r>
          </a:p>
          <a:p>
            <a:r>
              <a:rPr lang="es-ES" sz="1600" dirty="0"/>
              <a:t>Se realiza la medición por dos observadores por separado, de los septos interalveolares de 4 cortes de un pulmón de cada ratón caso y control. </a:t>
            </a:r>
          </a:p>
          <a:p>
            <a:r>
              <a:rPr lang="es-ES" sz="1600" dirty="0"/>
              <a:t>Se ha empleado la siguiente fórmula: Linear </a:t>
            </a:r>
            <a:r>
              <a:rPr lang="es-ES" sz="1600" dirty="0" err="1"/>
              <a:t>intercept</a:t>
            </a:r>
            <a:r>
              <a:rPr lang="es-ES" sz="1600" dirty="0"/>
              <a:t> (Lm)=</a:t>
            </a:r>
            <a:r>
              <a:rPr lang="es-ES" sz="1600" dirty="0" err="1"/>
              <a:t>Ltot</a:t>
            </a:r>
            <a:r>
              <a:rPr lang="es-ES" sz="1600" dirty="0"/>
              <a:t>/Li</a:t>
            </a:r>
          </a:p>
        </p:txBody>
      </p:sp>
    </p:spTree>
    <p:extLst>
      <p:ext uri="{BB962C8B-B14F-4D97-AF65-F5344CB8AC3E}">
        <p14:creationId xmlns:p14="http://schemas.microsoft.com/office/powerpoint/2010/main" val="3712564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67C3ED-D042-C97D-F9BC-C71265F494E9}"/>
              </a:ext>
            </a:extLst>
          </p:cNvPr>
          <p:cNvSpPr>
            <a:spLocks noGrp="1"/>
          </p:cNvSpPr>
          <p:nvPr>
            <p:ph type="title"/>
          </p:nvPr>
        </p:nvSpPr>
        <p:spPr/>
        <p:txBody>
          <a:bodyPr/>
          <a:lstStyle/>
          <a:p>
            <a:r>
              <a:rPr lang="es-ES" dirty="0">
                <a:solidFill>
                  <a:srgbClr val="00B050"/>
                </a:solidFill>
              </a:rPr>
              <a:t>RESULTADOS</a:t>
            </a:r>
          </a:p>
        </p:txBody>
      </p:sp>
      <p:pic>
        <p:nvPicPr>
          <p:cNvPr id="11" name="Imagen 10" descr="Gráfico, Gráfico de cajas y bigotes&#10;&#10;El contenido generado por IA puede ser incorrecto.">
            <a:extLst>
              <a:ext uri="{FF2B5EF4-FFF2-40B4-BE49-F238E27FC236}">
                <a16:creationId xmlns:a16="http://schemas.microsoft.com/office/drawing/2014/main" id="{8C307B5C-218A-CA61-4DD6-B58D0BDD5345}"/>
              </a:ext>
            </a:extLst>
          </p:cNvPr>
          <p:cNvPicPr>
            <a:picLocks noChangeAspect="1"/>
          </p:cNvPicPr>
          <p:nvPr/>
        </p:nvPicPr>
        <p:blipFill>
          <a:blip r:embed="rId2"/>
          <a:stretch>
            <a:fillRect/>
          </a:stretch>
        </p:blipFill>
        <p:spPr>
          <a:xfrm>
            <a:off x="251520" y="1419622"/>
            <a:ext cx="4800847" cy="3568883"/>
          </a:xfrm>
          <a:prstGeom prst="rect">
            <a:avLst/>
          </a:prstGeom>
        </p:spPr>
      </p:pic>
      <p:sp>
        <p:nvSpPr>
          <p:cNvPr id="12" name="CuadroTexto 11">
            <a:extLst>
              <a:ext uri="{FF2B5EF4-FFF2-40B4-BE49-F238E27FC236}">
                <a16:creationId xmlns:a16="http://schemas.microsoft.com/office/drawing/2014/main" id="{DA400A2A-CD91-B0AE-EA51-6C86F12165AB}"/>
              </a:ext>
            </a:extLst>
          </p:cNvPr>
          <p:cNvSpPr txBox="1"/>
          <p:nvPr/>
        </p:nvSpPr>
        <p:spPr>
          <a:xfrm>
            <a:off x="1115616" y="878563"/>
            <a:ext cx="5472608" cy="369332"/>
          </a:xfrm>
          <a:prstGeom prst="rect">
            <a:avLst/>
          </a:prstGeom>
          <a:noFill/>
        </p:spPr>
        <p:txBody>
          <a:bodyPr wrap="square" rtlCol="0">
            <a:spAutoFit/>
          </a:bodyPr>
          <a:lstStyle/>
          <a:p>
            <a:r>
              <a:rPr lang="es-ES" b="1" dirty="0"/>
              <a:t>Comparación entre Grupos (Control vs. Expuesto) </a:t>
            </a:r>
          </a:p>
        </p:txBody>
      </p:sp>
      <p:sp>
        <p:nvSpPr>
          <p:cNvPr id="13" name="CuadroTexto 12">
            <a:extLst>
              <a:ext uri="{FF2B5EF4-FFF2-40B4-BE49-F238E27FC236}">
                <a16:creationId xmlns:a16="http://schemas.microsoft.com/office/drawing/2014/main" id="{870EBA21-FE22-A0DD-18E2-B8170563AE05}"/>
              </a:ext>
            </a:extLst>
          </p:cNvPr>
          <p:cNvSpPr txBox="1"/>
          <p:nvPr/>
        </p:nvSpPr>
        <p:spPr>
          <a:xfrm>
            <a:off x="5052366" y="2211710"/>
            <a:ext cx="3912121" cy="584775"/>
          </a:xfrm>
          <a:prstGeom prst="rect">
            <a:avLst/>
          </a:prstGeom>
          <a:noFill/>
        </p:spPr>
        <p:txBody>
          <a:bodyPr wrap="square" rtlCol="0">
            <a:spAutoFit/>
          </a:bodyPr>
          <a:lstStyle/>
          <a:p>
            <a:r>
              <a:rPr lang="es-ES" sz="1600" dirty="0"/>
              <a:t>• Grupo Control (N=6): Media = 40.21µm</a:t>
            </a:r>
          </a:p>
          <a:p>
            <a:r>
              <a:rPr lang="es-ES" sz="1600" dirty="0"/>
              <a:t>• Grupo Expuesto (N=24): Media = 43.53 µm </a:t>
            </a:r>
          </a:p>
        </p:txBody>
      </p:sp>
      <p:sp>
        <p:nvSpPr>
          <p:cNvPr id="15" name="CuadroTexto 14">
            <a:extLst>
              <a:ext uri="{FF2B5EF4-FFF2-40B4-BE49-F238E27FC236}">
                <a16:creationId xmlns:a16="http://schemas.microsoft.com/office/drawing/2014/main" id="{708389AF-E158-02E5-D8CB-9AB15F9BD3B0}"/>
              </a:ext>
            </a:extLst>
          </p:cNvPr>
          <p:cNvSpPr txBox="1"/>
          <p:nvPr/>
        </p:nvSpPr>
        <p:spPr>
          <a:xfrm>
            <a:off x="1403648" y="1694668"/>
            <a:ext cx="4572000" cy="369332"/>
          </a:xfrm>
          <a:prstGeom prst="rect">
            <a:avLst/>
          </a:prstGeom>
          <a:noFill/>
        </p:spPr>
        <p:txBody>
          <a:bodyPr wrap="square">
            <a:spAutoFit/>
          </a:bodyPr>
          <a:lstStyle/>
          <a:p>
            <a:r>
              <a:rPr lang="es-ES" dirty="0"/>
              <a:t>p 0.0607</a:t>
            </a:r>
          </a:p>
        </p:txBody>
      </p:sp>
    </p:spTree>
    <p:extLst>
      <p:ext uri="{BB962C8B-B14F-4D97-AF65-F5344CB8AC3E}">
        <p14:creationId xmlns:p14="http://schemas.microsoft.com/office/powerpoint/2010/main" val="409485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4A6DD7B9-592D-2137-7659-F33E61125F4A}"/>
              </a:ext>
            </a:extLst>
          </p:cNvPr>
          <p:cNvSpPr>
            <a:spLocks noGrp="1"/>
          </p:cNvSpPr>
          <p:nvPr>
            <p:ph type="title"/>
          </p:nvPr>
        </p:nvSpPr>
        <p:spPr>
          <a:xfrm>
            <a:off x="457200" y="205979"/>
            <a:ext cx="8229600" cy="857250"/>
          </a:xfrm>
        </p:spPr>
        <p:txBody>
          <a:bodyPr/>
          <a:lstStyle/>
          <a:p>
            <a:r>
              <a:rPr lang="es-ES" dirty="0">
                <a:solidFill>
                  <a:srgbClr val="00B050"/>
                </a:solidFill>
              </a:rPr>
              <a:t>RESULTADOS</a:t>
            </a:r>
          </a:p>
        </p:txBody>
      </p:sp>
      <p:sp>
        <p:nvSpPr>
          <p:cNvPr id="6" name="CuadroTexto 5">
            <a:extLst>
              <a:ext uri="{FF2B5EF4-FFF2-40B4-BE49-F238E27FC236}">
                <a16:creationId xmlns:a16="http://schemas.microsoft.com/office/drawing/2014/main" id="{1F58BFE9-690F-7ECC-A88B-CF4E227262B1}"/>
              </a:ext>
            </a:extLst>
          </p:cNvPr>
          <p:cNvSpPr txBox="1"/>
          <p:nvPr/>
        </p:nvSpPr>
        <p:spPr>
          <a:xfrm>
            <a:off x="1331640" y="906274"/>
            <a:ext cx="5904656" cy="369332"/>
          </a:xfrm>
          <a:prstGeom prst="rect">
            <a:avLst/>
          </a:prstGeom>
          <a:noFill/>
        </p:spPr>
        <p:txBody>
          <a:bodyPr wrap="square" rtlCol="0">
            <a:spAutoFit/>
          </a:bodyPr>
          <a:lstStyle/>
          <a:p>
            <a:r>
              <a:rPr lang="es-ES" b="1" dirty="0"/>
              <a:t>Concordancia entre los observadores</a:t>
            </a:r>
          </a:p>
        </p:txBody>
      </p:sp>
      <p:pic>
        <p:nvPicPr>
          <p:cNvPr id="8" name="Imagen 7" descr="Gráfico, Gráfico de dispersión&#10;&#10;El contenido generado por IA puede ser incorrecto.">
            <a:extLst>
              <a:ext uri="{FF2B5EF4-FFF2-40B4-BE49-F238E27FC236}">
                <a16:creationId xmlns:a16="http://schemas.microsoft.com/office/drawing/2014/main" id="{53D1045C-9176-53DA-5FA4-192BFBBEF753}"/>
              </a:ext>
            </a:extLst>
          </p:cNvPr>
          <p:cNvPicPr>
            <a:picLocks noChangeAspect="1"/>
          </p:cNvPicPr>
          <p:nvPr/>
        </p:nvPicPr>
        <p:blipFill>
          <a:blip r:embed="rId3"/>
          <a:stretch>
            <a:fillRect/>
          </a:stretch>
        </p:blipFill>
        <p:spPr>
          <a:xfrm>
            <a:off x="1547664" y="1351688"/>
            <a:ext cx="5264421" cy="3740342"/>
          </a:xfrm>
          <a:prstGeom prst="rect">
            <a:avLst/>
          </a:prstGeom>
        </p:spPr>
      </p:pic>
    </p:spTree>
    <p:extLst>
      <p:ext uri="{BB962C8B-B14F-4D97-AF65-F5344CB8AC3E}">
        <p14:creationId xmlns:p14="http://schemas.microsoft.com/office/powerpoint/2010/main" val="3109018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04A28BB0-34FC-AD98-58F4-00AB50689CAF}"/>
              </a:ext>
            </a:extLst>
          </p:cNvPr>
          <p:cNvSpPr>
            <a:spLocks noGrp="1"/>
          </p:cNvSpPr>
          <p:nvPr>
            <p:ph type="title"/>
          </p:nvPr>
        </p:nvSpPr>
        <p:spPr>
          <a:xfrm>
            <a:off x="457200" y="205979"/>
            <a:ext cx="8229600" cy="857250"/>
          </a:xfrm>
        </p:spPr>
        <p:txBody>
          <a:bodyPr/>
          <a:lstStyle/>
          <a:p>
            <a:r>
              <a:rPr lang="es-ES" dirty="0">
                <a:solidFill>
                  <a:srgbClr val="00B050"/>
                </a:solidFill>
              </a:rPr>
              <a:t>RESULTADOS</a:t>
            </a:r>
          </a:p>
        </p:txBody>
      </p:sp>
      <p:sp>
        <p:nvSpPr>
          <p:cNvPr id="6" name="CuadroTexto 5">
            <a:extLst>
              <a:ext uri="{FF2B5EF4-FFF2-40B4-BE49-F238E27FC236}">
                <a16:creationId xmlns:a16="http://schemas.microsoft.com/office/drawing/2014/main" id="{58A470F6-8619-0C41-45E1-9AF21F41F21B}"/>
              </a:ext>
            </a:extLst>
          </p:cNvPr>
          <p:cNvSpPr txBox="1"/>
          <p:nvPr/>
        </p:nvSpPr>
        <p:spPr>
          <a:xfrm>
            <a:off x="1259632" y="980504"/>
            <a:ext cx="3096344" cy="369332"/>
          </a:xfrm>
          <a:prstGeom prst="rect">
            <a:avLst/>
          </a:prstGeom>
          <a:noFill/>
        </p:spPr>
        <p:txBody>
          <a:bodyPr wrap="square" rtlCol="0">
            <a:spAutoFit/>
          </a:bodyPr>
          <a:lstStyle/>
          <a:p>
            <a:r>
              <a:rPr lang="es-ES" b="1" dirty="0"/>
              <a:t>Análisis de los ADAMS </a:t>
            </a:r>
          </a:p>
        </p:txBody>
      </p:sp>
      <p:pic>
        <p:nvPicPr>
          <p:cNvPr id="8" name="Imagen 7" descr="Gráfico, Gráfico de cajas y bigotes&#10;&#10;El contenido generado por IA puede ser incorrecto.">
            <a:extLst>
              <a:ext uri="{FF2B5EF4-FFF2-40B4-BE49-F238E27FC236}">
                <a16:creationId xmlns:a16="http://schemas.microsoft.com/office/drawing/2014/main" id="{3B43B471-C906-A77F-2CC0-79D5941AA613}"/>
              </a:ext>
            </a:extLst>
          </p:cNvPr>
          <p:cNvPicPr>
            <a:picLocks noChangeAspect="1"/>
          </p:cNvPicPr>
          <p:nvPr/>
        </p:nvPicPr>
        <p:blipFill>
          <a:blip r:embed="rId3"/>
          <a:stretch>
            <a:fillRect/>
          </a:stretch>
        </p:blipFill>
        <p:spPr>
          <a:xfrm>
            <a:off x="3638418" y="947846"/>
            <a:ext cx="4857823" cy="3928159"/>
          </a:xfrm>
          <a:prstGeom prst="rect">
            <a:avLst/>
          </a:prstGeom>
        </p:spPr>
      </p:pic>
      <p:sp>
        <p:nvSpPr>
          <p:cNvPr id="10" name="CuadroTexto 9">
            <a:extLst>
              <a:ext uri="{FF2B5EF4-FFF2-40B4-BE49-F238E27FC236}">
                <a16:creationId xmlns:a16="http://schemas.microsoft.com/office/drawing/2014/main" id="{AA388D2D-92D3-EF3B-9374-A99AA5102F64}"/>
              </a:ext>
            </a:extLst>
          </p:cNvPr>
          <p:cNvSpPr txBox="1"/>
          <p:nvPr/>
        </p:nvSpPr>
        <p:spPr>
          <a:xfrm>
            <a:off x="1106678" y="1971585"/>
            <a:ext cx="2530624" cy="1200329"/>
          </a:xfrm>
          <a:prstGeom prst="rect">
            <a:avLst/>
          </a:prstGeom>
          <a:noFill/>
        </p:spPr>
        <p:txBody>
          <a:bodyPr wrap="square">
            <a:spAutoFit/>
          </a:bodyPr>
          <a:lstStyle/>
          <a:p>
            <a:r>
              <a:rPr lang="es-ES" dirty="0"/>
              <a:t>• ADAM17 (p = 0.0375) </a:t>
            </a:r>
          </a:p>
          <a:p>
            <a:r>
              <a:rPr lang="es-ES" dirty="0"/>
              <a:t>• ADAM28 (p = 0.0037) </a:t>
            </a:r>
          </a:p>
          <a:p>
            <a:r>
              <a:rPr lang="es-ES" dirty="0"/>
              <a:t>• ADAM8 (p = 0.0536) </a:t>
            </a:r>
          </a:p>
          <a:p>
            <a:r>
              <a:rPr lang="es-ES" dirty="0"/>
              <a:t>• ADAM9 (p = 0.6745) </a:t>
            </a:r>
          </a:p>
        </p:txBody>
      </p:sp>
    </p:spTree>
    <p:extLst>
      <p:ext uri="{BB962C8B-B14F-4D97-AF65-F5344CB8AC3E}">
        <p14:creationId xmlns:p14="http://schemas.microsoft.com/office/powerpoint/2010/main" val="2257235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Un conjunto de letras negras en un fondo blanco&#10;&#10;El contenido generado por IA puede ser incorrecto.">
            <a:extLst>
              <a:ext uri="{FF2B5EF4-FFF2-40B4-BE49-F238E27FC236}">
                <a16:creationId xmlns:a16="http://schemas.microsoft.com/office/drawing/2014/main" id="{13A39721-B448-0279-5799-6C4D6F74CD11}"/>
              </a:ext>
            </a:extLst>
          </p:cNvPr>
          <p:cNvPicPr>
            <a:picLocks noChangeAspect="1"/>
          </p:cNvPicPr>
          <p:nvPr/>
        </p:nvPicPr>
        <p:blipFill>
          <a:blip r:embed="rId2"/>
          <a:stretch>
            <a:fillRect/>
          </a:stretch>
        </p:blipFill>
        <p:spPr>
          <a:xfrm>
            <a:off x="482600" y="833755"/>
            <a:ext cx="8178799" cy="3475987"/>
          </a:xfrm>
          <a:prstGeom prst="rect">
            <a:avLst/>
          </a:prstGeom>
        </p:spPr>
      </p:pic>
    </p:spTree>
    <p:extLst>
      <p:ext uri="{BB962C8B-B14F-4D97-AF65-F5344CB8AC3E}">
        <p14:creationId xmlns:p14="http://schemas.microsoft.com/office/powerpoint/2010/main" val="1084534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360045"/>
            <a:ext cx="8428482" cy="442341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agen 7" descr="Imagen en blanco y negro&#10;&#10;El contenido generado por IA puede ser incorrecto.">
            <a:extLst>
              <a:ext uri="{FF2B5EF4-FFF2-40B4-BE49-F238E27FC236}">
                <a16:creationId xmlns:a16="http://schemas.microsoft.com/office/drawing/2014/main" id="{972FF5A4-A3A2-85A2-FB7B-04863A9975A9}"/>
              </a:ext>
            </a:extLst>
          </p:cNvPr>
          <p:cNvPicPr>
            <a:picLocks noChangeAspect="1"/>
          </p:cNvPicPr>
          <p:nvPr/>
        </p:nvPicPr>
        <p:blipFill>
          <a:blip r:embed="rId2"/>
          <a:stretch>
            <a:fillRect/>
          </a:stretch>
        </p:blipFill>
        <p:spPr>
          <a:xfrm>
            <a:off x="482600" y="1732868"/>
            <a:ext cx="3971037" cy="1677762"/>
          </a:xfrm>
          <a:prstGeom prst="rect">
            <a:avLst/>
          </a:prstGeom>
        </p:spPr>
      </p:pic>
      <p:cxnSp>
        <p:nvCxnSpPr>
          <p:cNvPr id="26" name="Straight Connector 25">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59968" y="857250"/>
            <a:ext cx="0" cy="3429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10" name="Imagen 9" descr="Imagen en blanco y negro&#10;&#10;El contenido generado por IA puede ser incorrecto.">
            <a:extLst>
              <a:ext uri="{FF2B5EF4-FFF2-40B4-BE49-F238E27FC236}">
                <a16:creationId xmlns:a16="http://schemas.microsoft.com/office/drawing/2014/main" id="{809F80E5-BC66-76BE-687F-27554A412D18}"/>
              </a:ext>
            </a:extLst>
          </p:cNvPr>
          <p:cNvPicPr>
            <a:picLocks noChangeAspect="1"/>
          </p:cNvPicPr>
          <p:nvPr/>
        </p:nvPicPr>
        <p:blipFill>
          <a:blip r:embed="rId3"/>
          <a:stretch>
            <a:fillRect/>
          </a:stretch>
        </p:blipFill>
        <p:spPr>
          <a:xfrm>
            <a:off x="4690362" y="1618701"/>
            <a:ext cx="3971037" cy="1906097"/>
          </a:xfrm>
          <a:prstGeom prst="rect">
            <a:avLst/>
          </a:prstGeom>
        </p:spPr>
      </p:pic>
    </p:spTree>
    <p:extLst>
      <p:ext uri="{BB962C8B-B14F-4D97-AF65-F5344CB8AC3E}">
        <p14:creationId xmlns:p14="http://schemas.microsoft.com/office/powerpoint/2010/main" val="3907632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53A2699E-0D52-9511-DF9A-0C2E36D096E0}"/>
              </a:ext>
            </a:extLst>
          </p:cNvPr>
          <p:cNvSpPr>
            <a:spLocks noGrp="1"/>
          </p:cNvSpPr>
          <p:nvPr>
            <p:ph type="title"/>
          </p:nvPr>
        </p:nvSpPr>
        <p:spPr>
          <a:xfrm>
            <a:off x="457200" y="205979"/>
            <a:ext cx="8229600" cy="857250"/>
          </a:xfrm>
        </p:spPr>
        <p:txBody>
          <a:bodyPr/>
          <a:lstStyle/>
          <a:p>
            <a:r>
              <a:rPr lang="es-ES" dirty="0">
                <a:solidFill>
                  <a:srgbClr val="00B050"/>
                </a:solidFill>
              </a:rPr>
              <a:t>RESULTADOS</a:t>
            </a:r>
          </a:p>
        </p:txBody>
      </p:sp>
      <p:pic>
        <p:nvPicPr>
          <p:cNvPr id="10" name="Imagen 9" descr="Tabla&#10;&#10;El contenido generado por IA puede ser incorrecto.">
            <a:extLst>
              <a:ext uri="{FF2B5EF4-FFF2-40B4-BE49-F238E27FC236}">
                <a16:creationId xmlns:a16="http://schemas.microsoft.com/office/drawing/2014/main" id="{356660B2-F697-99B7-CC43-604D41B8EBF1}"/>
              </a:ext>
            </a:extLst>
          </p:cNvPr>
          <p:cNvPicPr>
            <a:picLocks noChangeAspect="1"/>
          </p:cNvPicPr>
          <p:nvPr/>
        </p:nvPicPr>
        <p:blipFill>
          <a:blip r:embed="rId3"/>
          <a:stretch>
            <a:fillRect/>
          </a:stretch>
        </p:blipFill>
        <p:spPr>
          <a:xfrm>
            <a:off x="634671" y="1707654"/>
            <a:ext cx="8052129" cy="3011539"/>
          </a:xfrm>
          <a:prstGeom prst="rect">
            <a:avLst/>
          </a:prstGeom>
        </p:spPr>
      </p:pic>
      <p:sp>
        <p:nvSpPr>
          <p:cNvPr id="12" name="CuadroTexto 11">
            <a:extLst>
              <a:ext uri="{FF2B5EF4-FFF2-40B4-BE49-F238E27FC236}">
                <a16:creationId xmlns:a16="http://schemas.microsoft.com/office/drawing/2014/main" id="{D9920545-5D05-A0B2-EF2C-5BF29526C978}"/>
              </a:ext>
            </a:extLst>
          </p:cNvPr>
          <p:cNvSpPr txBox="1"/>
          <p:nvPr/>
        </p:nvSpPr>
        <p:spPr>
          <a:xfrm>
            <a:off x="1331640" y="1172530"/>
            <a:ext cx="4572000" cy="369332"/>
          </a:xfrm>
          <a:prstGeom prst="rect">
            <a:avLst/>
          </a:prstGeom>
          <a:noFill/>
        </p:spPr>
        <p:txBody>
          <a:bodyPr wrap="square">
            <a:spAutoFit/>
          </a:bodyPr>
          <a:lstStyle/>
          <a:p>
            <a:r>
              <a:rPr lang="es-ES" dirty="0"/>
              <a:t>Comparación entre grupos para las proteínas </a:t>
            </a:r>
          </a:p>
        </p:txBody>
      </p:sp>
    </p:spTree>
    <p:extLst>
      <p:ext uri="{BB962C8B-B14F-4D97-AF65-F5344CB8AC3E}">
        <p14:creationId xmlns:p14="http://schemas.microsoft.com/office/powerpoint/2010/main" val="428146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4BDBDA-AD18-8FAA-D132-4B920FEAEB40}"/>
              </a:ext>
            </a:extLst>
          </p:cNvPr>
          <p:cNvSpPr>
            <a:spLocks noGrp="1"/>
          </p:cNvSpPr>
          <p:nvPr>
            <p:ph type="title"/>
          </p:nvPr>
        </p:nvSpPr>
        <p:spPr/>
        <p:txBody>
          <a:bodyPr/>
          <a:lstStyle/>
          <a:p>
            <a:r>
              <a:rPr lang="es-ES" dirty="0">
                <a:solidFill>
                  <a:srgbClr val="00B050"/>
                </a:solidFill>
              </a:rPr>
              <a:t>CONCLUSIÓN</a:t>
            </a:r>
          </a:p>
        </p:txBody>
      </p:sp>
      <p:sp>
        <p:nvSpPr>
          <p:cNvPr id="5" name="Marcador de contenido 4">
            <a:extLst>
              <a:ext uri="{FF2B5EF4-FFF2-40B4-BE49-F238E27FC236}">
                <a16:creationId xmlns:a16="http://schemas.microsoft.com/office/drawing/2014/main" id="{246BB316-8F46-7A0C-A93F-F9B4073E514A}"/>
              </a:ext>
            </a:extLst>
          </p:cNvPr>
          <p:cNvSpPr>
            <a:spLocks noGrp="1"/>
          </p:cNvSpPr>
          <p:nvPr>
            <p:ph idx="1"/>
          </p:nvPr>
        </p:nvSpPr>
        <p:spPr/>
        <p:txBody>
          <a:bodyPr>
            <a:normAutofit lnSpcReduction="10000"/>
          </a:bodyPr>
          <a:lstStyle/>
          <a:p>
            <a:r>
              <a:rPr lang="es-ES" dirty="0"/>
              <a:t>Mediante la exposición aguda al humo de tabaco existe una tendencia a generar enfisema en ratones, acortando el periodo de exposición. </a:t>
            </a:r>
          </a:p>
          <a:p>
            <a:r>
              <a:rPr lang="es-ES" dirty="0"/>
              <a:t>La exposición del humo del tabaco modula la expresión de ADAMS, difiriendo la respuesta en función del tipo de ADAMS. </a:t>
            </a:r>
          </a:p>
          <a:p>
            <a:endParaRPr lang="es-ES" dirty="0"/>
          </a:p>
        </p:txBody>
      </p:sp>
    </p:spTree>
    <p:extLst>
      <p:ext uri="{BB962C8B-B14F-4D97-AF65-F5344CB8AC3E}">
        <p14:creationId xmlns:p14="http://schemas.microsoft.com/office/powerpoint/2010/main" val="40189397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179</TotalTime>
  <Words>663</Words>
  <Application>Microsoft Office PowerPoint</Application>
  <PresentationFormat>Presentación en pantalla (16:9)</PresentationFormat>
  <Paragraphs>64</Paragraphs>
  <Slides>15</Slides>
  <Notes>3</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15</vt:i4>
      </vt:variant>
    </vt:vector>
  </HeadingPairs>
  <TitlesOfParts>
    <vt:vector size="19" baseType="lpstr">
      <vt:lpstr>Aptos</vt:lpstr>
      <vt:lpstr>Arial</vt:lpstr>
      <vt:lpstr>Calibri</vt:lpstr>
      <vt:lpstr>Tema de Office</vt:lpstr>
      <vt:lpstr>Estudio de la expresión de las metaloproteasas de matrix, ADAMS, en ratones con enfisema.</vt:lpstr>
      <vt:lpstr>INTRODUCIÓN</vt:lpstr>
      <vt:lpstr>INTRODUCIÓN</vt:lpstr>
      <vt:lpstr>OBJETIVOS</vt:lpstr>
      <vt:lpstr>Presentación de PowerPoint</vt:lpstr>
      <vt:lpstr>Presentación de PowerPoint</vt:lpstr>
      <vt:lpstr>METODOLOGÍA</vt:lpstr>
      <vt:lpstr>RESULTADOS</vt:lpstr>
      <vt:lpstr>RESULTADOS</vt:lpstr>
      <vt:lpstr>RESULTADOS</vt:lpstr>
      <vt:lpstr>RESULTADOS</vt:lpstr>
      <vt:lpstr>Presentación de PowerPoint</vt:lpstr>
      <vt:lpstr>Presentación de PowerPoint</vt:lpstr>
      <vt:lpstr>RESULTADOS</vt:lpstr>
      <vt:lpstr>CONCLUSIÓN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CLARA</dc:creator>
  <cp:lastModifiedBy>laura carrashernan</cp:lastModifiedBy>
  <cp:revision>8</cp:revision>
  <dcterms:created xsi:type="dcterms:W3CDTF">2025-10-16T09:08:13Z</dcterms:created>
  <dcterms:modified xsi:type="dcterms:W3CDTF">2026-03-02T10:13:26Z</dcterms:modified>
</cp:coreProperties>
</file>