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61" r:id="rId4"/>
    <p:sldId id="262" r:id="rId5"/>
    <p:sldId id="267" r:id="rId6"/>
    <p:sldId id="263" r:id="rId7"/>
    <p:sldId id="264" r:id="rId8"/>
    <p:sldId id="265" r:id="rId9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820" y="5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Ángel Almansa López" userId="bfd38c6c6aa09ed6" providerId="LiveId" clId="{9B61993A-F029-4758-BDF8-4792BD465D15}"/>
    <pc:docChg chg="custSel modSld">
      <pc:chgData name="Ángel Almansa López" userId="bfd38c6c6aa09ed6" providerId="LiveId" clId="{9B61993A-F029-4758-BDF8-4792BD465D15}" dt="2026-03-02T22:16:34.832" v="20" actId="20577"/>
      <pc:docMkLst>
        <pc:docMk/>
      </pc:docMkLst>
      <pc:sldChg chg="modSp">
        <pc:chgData name="Ángel Almansa López" userId="bfd38c6c6aa09ed6" providerId="LiveId" clId="{9B61993A-F029-4758-BDF8-4792BD465D15}" dt="2026-03-02T22:16:34.832" v="20" actId="20577"/>
        <pc:sldMkLst>
          <pc:docMk/>
          <pc:sldMk cId="4049423052" sldId="261"/>
        </pc:sldMkLst>
        <pc:spChg chg="mod">
          <ac:chgData name="Ángel Almansa López" userId="bfd38c6c6aa09ed6" providerId="LiveId" clId="{9B61993A-F029-4758-BDF8-4792BD465D15}" dt="2026-03-02T22:16:34.832" v="20" actId="20577"/>
          <ac:spMkLst>
            <pc:docMk/>
            <pc:sldMk cId="4049423052" sldId="261"/>
            <ac:spMk id="3" creationId="{EAEB186D-D042-3E1F-FF67-EA2871AE20F8}"/>
          </ac:spMkLst>
        </pc:spChg>
      </pc:sldChg>
      <pc:sldChg chg="modAnim">
        <pc:chgData name="Ángel Almansa López" userId="bfd38c6c6aa09ed6" providerId="LiveId" clId="{9B61993A-F029-4758-BDF8-4792BD465D15}" dt="2026-03-02T22:15:42.799" v="16"/>
        <pc:sldMkLst>
          <pc:docMk/>
          <pc:sldMk cId="713949156" sldId="262"/>
        </pc:sldMkLst>
      </pc:sldChg>
      <pc:sldChg chg="modAnim">
        <pc:chgData name="Ángel Almansa López" userId="bfd38c6c6aa09ed6" providerId="LiveId" clId="{9B61993A-F029-4758-BDF8-4792BD465D15}" dt="2026-03-02T22:16:04.166" v="18"/>
        <pc:sldMkLst>
          <pc:docMk/>
          <pc:sldMk cId="1403817206" sldId="263"/>
        </pc:sldMkLst>
      </pc:sldChg>
      <pc:sldChg chg="modAnim">
        <pc:chgData name="Ángel Almansa López" userId="bfd38c6c6aa09ed6" providerId="LiveId" clId="{9B61993A-F029-4758-BDF8-4792BD465D15}" dt="2026-03-02T22:16:07.752" v="19"/>
        <pc:sldMkLst>
          <pc:docMk/>
          <pc:sldMk cId="1332833688" sldId="264"/>
        </pc:sldMkLst>
      </pc:sldChg>
      <pc:sldChg chg="addSp delSp modSp mod modAnim">
        <pc:chgData name="Ángel Almansa López" userId="bfd38c6c6aa09ed6" providerId="LiveId" clId="{9B61993A-F029-4758-BDF8-4792BD465D15}" dt="2026-03-02T22:15:49.846" v="17"/>
        <pc:sldMkLst>
          <pc:docMk/>
          <pc:sldMk cId="2695515939" sldId="267"/>
        </pc:sldMkLst>
        <pc:spChg chg="mod">
          <ac:chgData name="Ángel Almansa López" userId="bfd38c6c6aa09ed6" providerId="LiveId" clId="{9B61993A-F029-4758-BDF8-4792BD465D15}" dt="2026-03-02T22:10:37.441" v="11" actId="1076"/>
          <ac:spMkLst>
            <pc:docMk/>
            <pc:sldMk cId="2695515939" sldId="267"/>
            <ac:spMk id="2" creationId="{9D6BA933-CDF4-6543-EC49-3F570F3E0CF6}"/>
          </ac:spMkLst>
        </pc:spChg>
        <pc:spChg chg="mod">
          <ac:chgData name="Ángel Almansa López" userId="bfd38c6c6aa09ed6" providerId="LiveId" clId="{9B61993A-F029-4758-BDF8-4792BD465D15}" dt="2026-03-02T22:11:15.347" v="15" actId="123"/>
          <ac:spMkLst>
            <pc:docMk/>
            <pc:sldMk cId="2695515939" sldId="267"/>
            <ac:spMk id="7" creationId="{BBD398D9-F21B-D8F7-A86E-57F76099ED71}"/>
          </ac:spMkLst>
        </pc:spChg>
        <pc:picChg chg="add mod">
          <ac:chgData name="Ángel Almansa López" userId="bfd38c6c6aa09ed6" providerId="LiveId" clId="{9B61993A-F029-4758-BDF8-4792BD465D15}" dt="2026-03-02T22:10:49.300" v="13" actId="1076"/>
          <ac:picMkLst>
            <pc:docMk/>
            <pc:sldMk cId="2695515939" sldId="267"/>
            <ac:picMk id="4" creationId="{8E80BECE-5B92-01C6-3ED5-FA019BBF0248}"/>
          </ac:picMkLst>
        </pc:picChg>
        <pc:picChg chg="del">
          <ac:chgData name="Ángel Almansa López" userId="bfd38c6c6aa09ed6" providerId="LiveId" clId="{9B61993A-F029-4758-BDF8-4792BD465D15}" dt="2026-03-02T22:09:55.885" v="0" actId="478"/>
          <ac:picMkLst>
            <pc:docMk/>
            <pc:sldMk cId="2695515939" sldId="267"/>
            <ac:picMk id="5" creationId="{56BD42E4-003B-2171-5EA8-4262D9E3071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BCBFADF2-BC35-C61A-BBA0-631C02767695}"/>
              </a:ext>
            </a:extLst>
          </p:cNvPr>
          <p:cNvSpPr txBox="1"/>
          <p:nvPr/>
        </p:nvSpPr>
        <p:spPr>
          <a:xfrm>
            <a:off x="474722" y="1275606"/>
            <a:ext cx="81945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UTILIZACIÓN DE INTELIGENCIA ARTIFICIAL PARA EL SEGUIMIENTO MEDIANTE RADAR SCORE DE PACIENTES CON EPOC: LA EXPERIENCIA DE</a:t>
            </a:r>
          </a:p>
          <a:p>
            <a:pPr algn="ctr"/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TUCUVI DE UN HOSPITAL TERCIARIO</a:t>
            </a:r>
            <a:endParaRPr lang="es-ES" sz="2400" b="1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4DB45D0-21DE-92AE-0648-0AE350CE876F}"/>
              </a:ext>
            </a:extLst>
          </p:cNvPr>
          <p:cNvSpPr txBox="1"/>
          <p:nvPr/>
        </p:nvSpPr>
        <p:spPr>
          <a:xfrm>
            <a:off x="1547664" y="4083918"/>
            <a:ext cx="67581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s-ES" sz="16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Presentador</a:t>
            </a:r>
            <a:r>
              <a:rPr lang="es-ES" sz="16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: Ángel Almansa López</a:t>
            </a:r>
          </a:p>
          <a:p>
            <a:pPr algn="r"/>
            <a:r>
              <a:rPr lang="es-ES" sz="16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Neumología Residente de Tercer año </a:t>
            </a:r>
          </a:p>
          <a:p>
            <a:pPr algn="r"/>
            <a:r>
              <a:rPr lang="es-ES" sz="16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Hospital Universitario Virgen de las Nieves (Granada)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CF65BB6-85BF-25E3-DFF1-B9C7306E0DCA}"/>
              </a:ext>
            </a:extLst>
          </p:cNvPr>
          <p:cNvSpPr txBox="1"/>
          <p:nvPr/>
        </p:nvSpPr>
        <p:spPr>
          <a:xfrm>
            <a:off x="827584" y="2787774"/>
            <a:ext cx="74168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i="1" dirty="0"/>
              <a:t>E. Sánchez Álvarez, B. Gracia Hernández, Á. Almansa López, C. Fernández </a:t>
            </a:r>
            <a:r>
              <a:rPr lang="es-ES" sz="1600" i="1" dirty="0" err="1"/>
              <a:t>Hoene</a:t>
            </a:r>
            <a:r>
              <a:rPr lang="es-ES" sz="1600" i="1" dirty="0"/>
              <a:t>, O. Ruíz Rodríguez, B. Alcázar Navarrete.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9E18B8-8475-4C3B-DB45-F64C4B9AA305}"/>
              </a:ext>
            </a:extLst>
          </p:cNvPr>
          <p:cNvSpPr>
            <a:spLocks noGrp="1"/>
          </p:cNvSpPr>
          <p:nvPr/>
        </p:nvSpPr>
        <p:spPr>
          <a:xfrm>
            <a:off x="395536" y="48351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6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ÍNDICE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8F74C82-5614-F3D5-E292-EB75013255C6}"/>
              </a:ext>
            </a:extLst>
          </p:cNvPr>
          <p:cNvSpPr>
            <a:spLocks noGrp="1"/>
          </p:cNvSpPr>
          <p:nvPr/>
        </p:nvSpPr>
        <p:spPr>
          <a:xfrm>
            <a:off x="457200" y="1493846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Introducción</a:t>
            </a:r>
          </a:p>
          <a:p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Material y métodos </a:t>
            </a:r>
          </a:p>
          <a:p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Resultados </a:t>
            </a:r>
          </a:p>
          <a:p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Conclusiones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33E237-9BDA-4D6B-5604-B7B7F811BA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EDDF28-B7EC-A801-1FB0-1C4BD36CFE1D}"/>
              </a:ext>
            </a:extLst>
          </p:cNvPr>
          <p:cNvSpPr txBox="1">
            <a:spLocks/>
          </p:cNvSpPr>
          <p:nvPr/>
        </p:nvSpPr>
        <p:spPr>
          <a:xfrm>
            <a:off x="457199" y="555526"/>
            <a:ext cx="8229600" cy="85725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6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INTRODUCCIÓN</a:t>
            </a:r>
            <a:r>
              <a:rPr lang="es-ES"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AEB186D-D042-3E1F-FF67-EA2871AE20F8}"/>
              </a:ext>
            </a:extLst>
          </p:cNvPr>
          <p:cNvSpPr txBox="1">
            <a:spLocks/>
          </p:cNvSpPr>
          <p:nvPr/>
        </p:nvSpPr>
        <p:spPr>
          <a:xfrm>
            <a:off x="457199" y="1239602"/>
            <a:ext cx="8147250" cy="2664296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El seguimiento clínico de pacientes con EPOC supone un reto para los sistemas sanitarios. </a:t>
            </a:r>
          </a:p>
          <a:p>
            <a:pPr marL="0" indent="0" algn="just">
              <a:buNone/>
            </a:pPr>
            <a:endParaRPr lang="es-E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Recientemente la actualización de la Guía Española de la EPOC ha incorporado el score RADAR para establecer de manera cuantitativa el grado de control.</a:t>
            </a:r>
          </a:p>
          <a:p>
            <a:pPr marL="0" indent="0" algn="just">
              <a:buNone/>
            </a:pPr>
            <a:endParaRPr lang="es-E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El objetivo de este estudio es comprobar si un modelo de Inteligencia Artificial (IA) con procesamiento del lenguaje natural puede establecer el score RADAR en una cohorte de pacientes con EPOC.</a:t>
            </a:r>
            <a:endParaRPr lang="es-ES" sz="2000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9423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DB107C-F254-E5E8-781E-427F119E49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53C35D90-0C1A-51A3-CFBD-FB7F2E5451DF}"/>
              </a:ext>
            </a:extLst>
          </p:cNvPr>
          <p:cNvSpPr txBox="1">
            <a:spLocks/>
          </p:cNvSpPr>
          <p:nvPr/>
        </p:nvSpPr>
        <p:spPr>
          <a:xfrm>
            <a:off x="457200" y="48351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6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MÉTODO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9A692A5-C5DD-7072-5ABC-528E32E2938A}"/>
              </a:ext>
            </a:extLst>
          </p:cNvPr>
          <p:cNvSpPr txBox="1"/>
          <p:nvPr/>
        </p:nvSpPr>
        <p:spPr>
          <a:xfrm>
            <a:off x="330472" y="1635646"/>
            <a:ext cx="848305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u="sng" dirty="0">
                <a:latin typeface="Arial" panose="020B0604020202020204" pitchFamily="34" charset="0"/>
                <a:cs typeface="Arial" panose="020B0604020202020204" pitchFamily="34" charset="0"/>
              </a:rPr>
              <a:t>Tipo de estudio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: observacional prospectivo </a:t>
            </a:r>
          </a:p>
          <a:p>
            <a:pPr algn="just"/>
            <a:r>
              <a:rPr lang="es-ES" u="sng" dirty="0">
                <a:latin typeface="Arial" panose="020B0604020202020204" pitchFamily="34" charset="0"/>
                <a:cs typeface="Arial" panose="020B0604020202020204" pitchFamily="34" charset="0"/>
              </a:rPr>
              <a:t>Población de muestra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: pacientes seguidos en una consulta monográfica de EPOC compleja. </a:t>
            </a:r>
          </a:p>
          <a:p>
            <a:pPr algn="just"/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El sistema de IA Tucuvi realizó llamadas telefónicas automatizadas trimestrales mediante una asistente virtual (Lola) y un cuestionario estandarizado que incluye el score RADAR (medicación de Rescate, Actividad física, Disnea y Agudizaciones), interpretando las respuestas mediante IA y calculando el RADAR score.</a:t>
            </a:r>
            <a:endParaRPr lang="es-ES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3949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E9FF83-FD22-521E-35EE-4053DF3EEB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6BA933-CDF4-6543-EC49-3F570F3E0CF6}"/>
              </a:ext>
            </a:extLst>
          </p:cNvPr>
          <p:cNvSpPr>
            <a:spLocks noGrp="1"/>
          </p:cNvSpPr>
          <p:nvPr/>
        </p:nvSpPr>
        <p:spPr>
          <a:xfrm>
            <a:off x="-1476672" y="175381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RESULTADOS</a:t>
            </a:r>
            <a:endParaRPr lang="es-ES" sz="3600" b="1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BBD398D9-F21B-D8F7-A86E-57F76099ED71}"/>
              </a:ext>
            </a:extLst>
          </p:cNvPr>
          <p:cNvSpPr txBox="1"/>
          <p:nvPr/>
        </p:nvSpPr>
        <p:spPr>
          <a:xfrm>
            <a:off x="285793" y="1290624"/>
            <a:ext cx="3782151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Incluimos en el estudio 401 pacientes con EPOC, en su mayoría varones (78%) y una edad media de 70 años en hombres y 67 en mujeres. Se realizaron 558 seguimientos mediante 1.146 intentos de llamada, completándose 377 conversaciones válidas, con un alcance del 80% y una adherencia del 84%.</a:t>
            </a:r>
          </a:p>
          <a:p>
            <a:pPr algn="just"/>
            <a:endParaRPr lang="es-ES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u="sng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Tabla características basales.</a:t>
            </a:r>
            <a:endParaRPr lang="es-ES" sz="2000" u="sng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E80BECE-5B92-01C6-3ED5-FA019BBF02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0445" y="0"/>
            <a:ext cx="498355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5159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7D765E-0527-D797-F391-78D390B6E5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46386D-CE95-AF8A-A583-A1B96B7F2C93}"/>
              </a:ext>
            </a:extLst>
          </p:cNvPr>
          <p:cNvSpPr>
            <a:spLocks noGrp="1"/>
          </p:cNvSpPr>
          <p:nvPr/>
        </p:nvSpPr>
        <p:spPr>
          <a:xfrm>
            <a:off x="395536" y="48351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6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RESULTADOS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84366B3-14E7-879E-6605-45848BF2F12F}"/>
              </a:ext>
            </a:extLst>
          </p:cNvPr>
          <p:cNvSpPr txBox="1"/>
          <p:nvPr/>
        </p:nvSpPr>
        <p:spPr>
          <a:xfrm>
            <a:off x="4243088" y="1563638"/>
            <a:ext cx="460156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La puntuación media del cuestionario</a:t>
            </a:r>
          </a:p>
          <a:p>
            <a:pPr algn="just"/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RADAR fue de 3.50 (±2.46 puntos). De acuerdo con el score RADAR, un 26.0% de los pacientes presentaban control clínico (Score RADAR 0-1 punto), un 31.7% presentaba control parcial (Score RADAR 2-3 puntos) y 42.4% no tenían control (Score RADAR ≥ 4 puntos).</a:t>
            </a:r>
            <a:endParaRPr lang="es-ES" sz="2400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30C1D9E3-570A-95EA-1D0F-FBCD847491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327954"/>
            <a:ext cx="3960440" cy="3815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8172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1A3802-86C9-C8FB-A806-987105CCAC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C9D41EF5-B7DD-BAF2-E695-27CAA7A284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208" y="1844134"/>
            <a:ext cx="3340968" cy="163133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24C2F6E1-13A7-2FCC-0A78-EE7D9FC0BD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3419415"/>
            <a:ext cx="3240360" cy="1702963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55EBE963-B239-538F-A36A-9AF40D5674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1248" y="170232"/>
            <a:ext cx="3168352" cy="1884366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92BF888B-5DE5-4B44-7E3E-300C4A7738BB}"/>
              </a:ext>
            </a:extLst>
          </p:cNvPr>
          <p:cNvSpPr txBox="1"/>
          <p:nvPr/>
        </p:nvSpPr>
        <p:spPr>
          <a:xfrm>
            <a:off x="3851920" y="2427734"/>
            <a:ext cx="460156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Dentro de los factores que impedían el control en esta cohorte, los más frecuentes eran Disnea ≥2 puntos (54.4%), exacerbación reciente (54.0%), actividad física&lt;30 minutos/d (27.4%) y uso de medicación de rescate &gt;3 veces/semana (31.1%).</a:t>
            </a:r>
            <a:endParaRPr lang="es-ES" sz="2800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CF3BC0C-FB64-A759-CA79-A89A31FF6F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60848" y="195170"/>
            <a:ext cx="3600400" cy="1848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8336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624322-B7C3-4D27-081A-EC2732D437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1B56BE4-5523-C743-4E78-635D1F1F24FC}"/>
              </a:ext>
            </a:extLst>
          </p:cNvPr>
          <p:cNvSpPr txBox="1">
            <a:spLocks/>
          </p:cNvSpPr>
          <p:nvPr/>
        </p:nvSpPr>
        <p:spPr>
          <a:xfrm>
            <a:off x="552418" y="1851670"/>
            <a:ext cx="7915835" cy="2664296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Un sistema de IA es capaz de evaluar el score RADAR en una cohorte de pacientes con EPOC. </a:t>
            </a:r>
          </a:p>
          <a:p>
            <a:pPr algn="just"/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Una proporción elevada de pacientes no presenta control clínico. </a:t>
            </a:r>
          </a:p>
          <a:p>
            <a:pPr algn="just"/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Las causas más frecuentes de mal control clínico son la presencia de disnea y exacerbaciones.</a:t>
            </a:r>
            <a:endParaRPr lang="es-ES" sz="2000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2C068434-9185-E70C-C39F-0451E6A2AC99}"/>
              </a:ext>
            </a:extLst>
          </p:cNvPr>
          <p:cNvSpPr>
            <a:spLocks noGrp="1"/>
          </p:cNvSpPr>
          <p:nvPr/>
        </p:nvSpPr>
        <p:spPr>
          <a:xfrm>
            <a:off x="395536" y="48351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6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CONCLUSIONES</a:t>
            </a:r>
          </a:p>
        </p:txBody>
      </p:sp>
    </p:spTree>
    <p:extLst>
      <p:ext uri="{BB962C8B-B14F-4D97-AF65-F5344CB8AC3E}">
        <p14:creationId xmlns:p14="http://schemas.microsoft.com/office/powerpoint/2010/main" val="2040484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</TotalTime>
  <Words>445</Words>
  <Application>Microsoft Office PowerPoint</Application>
  <PresentationFormat>Presentación en pantalla (16:9)</PresentationFormat>
  <Paragraphs>34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2" baseType="lpstr">
      <vt:lpstr>Arial</vt:lpstr>
      <vt:lpstr>Calibri</vt:lpstr>
      <vt:lpstr>Tahoma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CLARA</dc:creator>
  <cp:lastModifiedBy>Ángel Almansa López</cp:lastModifiedBy>
  <cp:revision>4</cp:revision>
  <dcterms:created xsi:type="dcterms:W3CDTF">2025-10-16T09:08:13Z</dcterms:created>
  <dcterms:modified xsi:type="dcterms:W3CDTF">2026-03-02T22:16:54Z</dcterms:modified>
</cp:coreProperties>
</file>