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7" r:id="rId2"/>
    <p:sldId id="260" r:id="rId3"/>
    <p:sldId id="266" r:id="rId4"/>
    <p:sldId id="263" r:id="rId5"/>
    <p:sldId id="268" r:id="rId6"/>
    <p:sldId id="265" r:id="rId7"/>
    <p:sldId id="261" r:id="rId8"/>
    <p:sldId id="264" r:id="rId9"/>
    <p:sldId id="270" r:id="rId10"/>
    <p:sldId id="271" r:id="rId11"/>
    <p:sldId id="272" r:id="rId12"/>
    <p:sldId id="273" r:id="rId13"/>
    <p:sldId id="274" r:id="rId14"/>
    <p:sldId id="267" r:id="rId15"/>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66D6AA-EDBE-F9E1-6FF6-F97A5B2B1E2C}" v="16" dt="2026-02-23T22:02:39.798"/>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715" autoAdjust="0"/>
  </p:normalViewPr>
  <p:slideViewPr>
    <p:cSldViewPr>
      <p:cViewPr>
        <p:scale>
          <a:sx n="50" d="100"/>
          <a:sy n="50" d="100"/>
        </p:scale>
        <p:origin x="1279" y="117"/>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3D339-AA7D-4FB0-A5A3-8FD4A5CB1CF4}" type="datetimeFigureOut">
              <a:rPr lang="es-ES" smtClean="0"/>
              <a:t>24/02/2026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DB06E8-C410-4AD3-AD0B-2F82EA147E16}" type="slidenum">
              <a:rPr lang="es-ES" smtClean="0"/>
              <a:t>‹Nº›</a:t>
            </a:fld>
            <a:endParaRPr lang="es-ES"/>
          </a:p>
        </p:txBody>
      </p:sp>
    </p:spTree>
    <p:extLst>
      <p:ext uri="{BB962C8B-B14F-4D97-AF65-F5344CB8AC3E}">
        <p14:creationId xmlns:p14="http://schemas.microsoft.com/office/powerpoint/2010/main" val="1506811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Hay creciente evidencia de que la herramienta NECPAL es útil para detectar individuos con enfermedades crónicas avanzadas y necesidades de cuidados paliativos. Esta herramienta ha sido testada en atención primaria, para el screening de pacientes con necesidades paliativas, encontrando un 1,5% de prevalenciaestimada11. Sin embargo, son escasos los estudios evaluando prevalencia de pacientes con necesidades paliativas ingresados en hospitales de agudos y se trata de estudios británicos y australianos con sistemas de salud alejados del nuestro12–14.</a:t>
            </a:r>
          </a:p>
          <a:p>
            <a:r>
              <a:rPr lang="es-ES" sz="1200" kern="1200" dirty="0">
                <a:solidFill>
                  <a:schemeClr val="tx1"/>
                </a:solidFill>
                <a:effectLst/>
                <a:latin typeface="+mn-lt"/>
                <a:ea typeface="+mn-ea"/>
                <a:cs typeface="+mn-cs"/>
              </a:rPr>
              <a:t> </a:t>
            </a:r>
          </a:p>
          <a:p>
            <a:r>
              <a:rPr lang="es-ES" sz="1200" kern="1200" dirty="0">
                <a:solidFill>
                  <a:schemeClr val="tx1"/>
                </a:solidFill>
                <a:effectLst/>
                <a:latin typeface="+mn-lt"/>
                <a:ea typeface="+mn-ea"/>
                <a:cs typeface="+mn-cs"/>
              </a:rPr>
              <a:t>Por ello planteamos este estudio, con el objetivo de conocer la prevalencia de pacientes con necesidades paliativas en una unidad de hospitalización de agudos de Neumología de un hospital terciario, utilizando la herramienta NECPAL. Como objetivo secundario nos propusimos estimar la tasa de mortalidad en estos pacientes identificados como paliativos NECPAL positivos en los siguientes 12 meses y explorar los factores asociados a la mortalidad, las características de estos pacientes y los recursos utilizados.</a:t>
            </a:r>
          </a:p>
          <a:p>
            <a:endParaRPr lang="es-ES" dirty="0"/>
          </a:p>
        </p:txBody>
      </p:sp>
      <p:sp>
        <p:nvSpPr>
          <p:cNvPr id="4" name="Marcador de número de diapositiva 3"/>
          <p:cNvSpPr>
            <a:spLocks noGrp="1"/>
          </p:cNvSpPr>
          <p:nvPr>
            <p:ph type="sldNum" sz="quarter" idx="5"/>
          </p:nvPr>
        </p:nvSpPr>
        <p:spPr/>
        <p:txBody>
          <a:bodyPr/>
          <a:lstStyle/>
          <a:p>
            <a:fld id="{56DB06E8-C410-4AD3-AD0B-2F82EA147E16}" type="slidenum">
              <a:rPr lang="es-ES" smtClean="0"/>
              <a:t>2</a:t>
            </a:fld>
            <a:endParaRPr lang="es-ES"/>
          </a:p>
        </p:txBody>
      </p:sp>
    </p:spTree>
    <p:extLst>
      <p:ext uri="{BB962C8B-B14F-4D97-AF65-F5344CB8AC3E}">
        <p14:creationId xmlns:p14="http://schemas.microsoft.com/office/powerpoint/2010/main" val="2193811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F27D9-CFB4-F81A-2579-C2446A2647B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6CEF08F-1142-C72A-6421-0AA5F8B02ED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850189B-E206-327A-9267-76D199FB7843}"/>
              </a:ext>
            </a:extLst>
          </p:cNvPr>
          <p:cNvSpPr>
            <a:spLocks noGrp="1"/>
          </p:cNvSpPr>
          <p:nvPr>
            <p:ph type="body" idx="1"/>
          </p:nvPr>
        </p:nvSpPr>
        <p:spPr/>
        <p:txBody>
          <a:bodyPr/>
          <a:lstStyle/>
          <a:p>
            <a:r>
              <a:rPr lang="es-ES" sz="1200" kern="1200" dirty="0">
                <a:solidFill>
                  <a:schemeClr val="tx1"/>
                </a:solidFill>
                <a:effectLst/>
                <a:latin typeface="+mn-lt"/>
                <a:ea typeface="+mn-ea"/>
                <a:cs typeface="+mn-cs"/>
              </a:rPr>
              <a:t>Hay creciente evidencia de que la herramienta NECPAL es útil para detectar individuos con enfermedades crónicas avanzadas y necesidades de cuidados paliativos. Esta herramienta ha sido testada en atención primaria, para el screening de pacientes con necesidades paliativas, encontrando un 1,5% de prevalenciaestimada11. Sin embargo, son escasos los estudios evaluando prevalencia de pacientes con necesidades paliativas ingresados en hospitales de agudos y se trata de estudios británicos y australianos con sistemas de salud alejados del nuestro12–14.</a:t>
            </a:r>
          </a:p>
          <a:p>
            <a:r>
              <a:rPr lang="es-ES" sz="1200" kern="1200" dirty="0">
                <a:solidFill>
                  <a:schemeClr val="tx1"/>
                </a:solidFill>
                <a:effectLst/>
                <a:latin typeface="+mn-lt"/>
                <a:ea typeface="+mn-ea"/>
                <a:cs typeface="+mn-cs"/>
              </a:rPr>
              <a:t> </a:t>
            </a:r>
          </a:p>
          <a:p>
            <a:r>
              <a:rPr lang="es-ES" sz="1200" kern="1200" dirty="0">
                <a:solidFill>
                  <a:schemeClr val="tx1"/>
                </a:solidFill>
                <a:effectLst/>
                <a:latin typeface="+mn-lt"/>
                <a:ea typeface="+mn-ea"/>
                <a:cs typeface="+mn-cs"/>
              </a:rPr>
              <a:t>Por ello planteamos este estudio, con el objetivo de conocer la prevalencia de pacientes con necesidades paliativas en una unidad de hospitalización de agudos de Neumología de un hospital terciario, utilizando la herramienta NECPAL. Como objetivo secundario nos propusimos estimar la tasa de mortalidad en estos pacientes identificados como paliativos NECPAL positivos en los siguientes 12 meses y explorar los factores asociados a la mortalidad, las características de estos pacientes y los recursos utilizados.</a:t>
            </a:r>
          </a:p>
          <a:p>
            <a:endParaRPr lang="es-ES" dirty="0"/>
          </a:p>
        </p:txBody>
      </p:sp>
      <p:sp>
        <p:nvSpPr>
          <p:cNvPr id="4" name="Marcador de número de diapositiva 3">
            <a:extLst>
              <a:ext uri="{FF2B5EF4-FFF2-40B4-BE49-F238E27FC236}">
                <a16:creationId xmlns:a16="http://schemas.microsoft.com/office/drawing/2014/main" id="{F47FA280-0AA1-79EF-D1F1-239469F00C9C}"/>
              </a:ext>
            </a:extLst>
          </p:cNvPr>
          <p:cNvSpPr>
            <a:spLocks noGrp="1"/>
          </p:cNvSpPr>
          <p:nvPr>
            <p:ph type="sldNum" sz="quarter" idx="5"/>
          </p:nvPr>
        </p:nvSpPr>
        <p:spPr/>
        <p:txBody>
          <a:bodyPr/>
          <a:lstStyle/>
          <a:p>
            <a:fld id="{56DB06E8-C410-4AD3-AD0B-2F82EA147E16}" type="slidenum">
              <a:rPr lang="es-ES" smtClean="0"/>
              <a:t>5</a:t>
            </a:fld>
            <a:endParaRPr lang="es-ES"/>
          </a:p>
        </p:txBody>
      </p:sp>
    </p:spTree>
    <p:extLst>
      <p:ext uri="{BB962C8B-B14F-4D97-AF65-F5344CB8AC3E}">
        <p14:creationId xmlns:p14="http://schemas.microsoft.com/office/powerpoint/2010/main" val="874998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75D84C1-887D-F337-CF2B-023A539F4970}"/>
              </a:ext>
            </a:extLst>
          </p:cNvPr>
          <p:cNvSpPr txBox="1"/>
          <p:nvPr/>
        </p:nvSpPr>
        <p:spPr>
          <a:xfrm>
            <a:off x="629816" y="1491630"/>
            <a:ext cx="7884368" cy="998607"/>
          </a:xfrm>
          <a:prstGeom prst="rect">
            <a:avLst/>
          </a:prstGeom>
          <a:noFill/>
        </p:spPr>
        <p:txBody>
          <a:bodyPr wrap="square">
            <a:spAutoFit/>
          </a:bodyPr>
          <a:lstStyle/>
          <a:p>
            <a:pPr algn="ctr">
              <a:lnSpc>
                <a:spcPct val="107000"/>
              </a:lnSpc>
              <a:spcAft>
                <a:spcPts val="800"/>
              </a:spcAft>
              <a:buNone/>
            </a:pPr>
            <a:r>
              <a:rPr lang="es-ES" sz="2800" b="1" kern="100" dirty="0">
                <a:effectLst/>
                <a:latin typeface="Aptos" panose="020B0004020202020204" pitchFamily="34" charset="0"/>
                <a:ea typeface="Aptos" panose="020B0004020202020204" pitchFamily="34" charset="0"/>
                <a:cs typeface="Times New Roman" panose="02020603050405020304" pitchFamily="18" charset="0"/>
              </a:rPr>
              <a:t>NECESIDADES PALIATIVAS EN PACIENTES RESPIRATORIOS HOSPITALIZADOS</a:t>
            </a:r>
          </a:p>
        </p:txBody>
      </p:sp>
      <p:sp>
        <p:nvSpPr>
          <p:cNvPr id="5" name="CuadroTexto 4">
            <a:extLst>
              <a:ext uri="{FF2B5EF4-FFF2-40B4-BE49-F238E27FC236}">
                <a16:creationId xmlns:a16="http://schemas.microsoft.com/office/drawing/2014/main" id="{5B109322-B042-7EBE-F707-25F0E68B9549}"/>
              </a:ext>
            </a:extLst>
          </p:cNvPr>
          <p:cNvSpPr txBox="1"/>
          <p:nvPr/>
        </p:nvSpPr>
        <p:spPr>
          <a:xfrm>
            <a:off x="539552" y="3291830"/>
            <a:ext cx="8352928" cy="1200329"/>
          </a:xfrm>
          <a:prstGeom prst="rect">
            <a:avLst/>
          </a:prstGeom>
          <a:noFill/>
        </p:spPr>
        <p:txBody>
          <a:bodyPr wrap="square">
            <a:spAutoFit/>
          </a:bodyPr>
          <a:lstStyle/>
          <a:p>
            <a:pPr algn="ctr"/>
            <a:r>
              <a:rPr lang="es-ES" sz="1800" dirty="0">
                <a:effectLst/>
                <a:latin typeface="+mj-lt"/>
                <a:ea typeface="Aptos" panose="020B0004020202020204" pitchFamily="34" charset="0"/>
                <a:cs typeface="Times New Roman" panose="02020603050405020304" pitchFamily="18" charset="0"/>
              </a:rPr>
              <a:t>JA. Marquez Alba, J. Hernandez Borge, E. </a:t>
            </a:r>
            <a:r>
              <a:rPr lang="es-ES" sz="1800" dirty="0" err="1">
                <a:effectLst/>
                <a:latin typeface="+mj-lt"/>
                <a:ea typeface="Aptos" panose="020B0004020202020204" pitchFamily="34" charset="0"/>
                <a:cs typeface="Times New Roman" panose="02020603050405020304" pitchFamily="18" charset="0"/>
              </a:rPr>
              <a:t>Sanchez</a:t>
            </a:r>
            <a:r>
              <a:rPr lang="es-ES" sz="1800" dirty="0">
                <a:effectLst/>
                <a:latin typeface="+mj-lt"/>
                <a:ea typeface="Aptos" panose="020B0004020202020204" pitchFamily="34" charset="0"/>
                <a:cs typeface="Times New Roman" panose="02020603050405020304" pitchFamily="18" charset="0"/>
              </a:rPr>
              <a:t> Calle, L. Galán Ledesma, R.</a:t>
            </a:r>
            <a:r>
              <a:rPr lang="es-ES" dirty="0">
                <a:latin typeface="+mj-lt"/>
                <a:ea typeface="Aptos" panose="020B0004020202020204" pitchFamily="34" charset="0"/>
                <a:cs typeface="Times New Roman" panose="02020603050405020304" pitchFamily="18" charset="0"/>
              </a:rPr>
              <a:t> Morante Espada, A. </a:t>
            </a:r>
            <a:r>
              <a:rPr lang="es-ES" dirty="0" err="1">
                <a:latin typeface="+mj-lt"/>
                <a:ea typeface="Aptos" panose="020B0004020202020204" pitchFamily="34" charset="0"/>
                <a:cs typeface="Times New Roman" panose="02020603050405020304" pitchFamily="18" charset="0"/>
              </a:rPr>
              <a:t>Mendez</a:t>
            </a:r>
            <a:r>
              <a:rPr lang="es-ES" dirty="0">
                <a:latin typeface="+mj-lt"/>
                <a:ea typeface="Aptos" panose="020B0004020202020204" pitchFamily="34" charset="0"/>
                <a:cs typeface="Times New Roman" panose="02020603050405020304" pitchFamily="18" charset="0"/>
              </a:rPr>
              <a:t> Villaverde, MB. Pires Manso, VM. Martin Villaverde, </a:t>
            </a:r>
            <a:r>
              <a:rPr lang="es-ES" dirty="0">
                <a:latin typeface="+mj-lt"/>
              </a:rPr>
              <a:t>D. </a:t>
            </a:r>
            <a:r>
              <a:rPr lang="es-ES" dirty="0" err="1">
                <a:latin typeface="+mj-lt"/>
              </a:rPr>
              <a:t>Akrouh</a:t>
            </a:r>
            <a:r>
              <a:rPr lang="es-ES" dirty="0">
                <a:latin typeface="+mj-lt"/>
              </a:rPr>
              <a:t> </a:t>
            </a:r>
            <a:r>
              <a:rPr lang="es-ES" dirty="0" err="1">
                <a:latin typeface="+mj-lt"/>
              </a:rPr>
              <a:t>Ettaghadouini</a:t>
            </a:r>
            <a:r>
              <a:rPr lang="es-ES" dirty="0">
                <a:latin typeface="+mj-lt"/>
              </a:rPr>
              <a:t>, A. Sanz Cabrera</a:t>
            </a:r>
            <a:endParaRPr lang="es-ES" sz="1800" dirty="0">
              <a:effectLst/>
              <a:latin typeface="+mj-lt"/>
              <a:ea typeface="Aptos" panose="020B0004020202020204" pitchFamily="34" charset="0"/>
              <a:cs typeface="Times New Roman" panose="02020603050405020304" pitchFamily="18" charset="0"/>
            </a:endParaRPr>
          </a:p>
          <a:p>
            <a:pPr algn="ctr"/>
            <a:r>
              <a:rPr lang="es-ES" b="1" dirty="0">
                <a:latin typeface="+mj-lt"/>
                <a:cs typeface="Times New Roman" panose="02020603050405020304" pitchFamily="18" charset="0"/>
              </a:rPr>
              <a:t>Servicio de Neumología. Hospital Universitario de Badajoz</a:t>
            </a:r>
            <a:endParaRPr lang="es-ES"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09F7E17-BB70-BD5C-4C80-2098531C521F}"/>
              </a:ext>
            </a:extLst>
          </p:cNvPr>
          <p:cNvSpPr txBox="1"/>
          <p:nvPr/>
        </p:nvSpPr>
        <p:spPr>
          <a:xfrm>
            <a:off x="2843808" y="556703"/>
            <a:ext cx="3456384" cy="369332"/>
          </a:xfrm>
          <a:prstGeom prst="rect">
            <a:avLst/>
          </a:prstGeom>
          <a:noFill/>
        </p:spPr>
        <p:txBody>
          <a:bodyPr wrap="square">
            <a:spAutoFit/>
          </a:bodyPr>
          <a:lstStyle/>
          <a:p>
            <a:r>
              <a:rPr lang="es-ES" sz="1800" b="1" dirty="0">
                <a:effectLst/>
                <a:latin typeface="Aptos" panose="020B0004020202020204" pitchFamily="34" charset="0"/>
                <a:ea typeface="Aptos" panose="020B0004020202020204" pitchFamily="34" charset="0"/>
                <a:cs typeface="Times New Roman" panose="02020603050405020304" pitchFamily="18" charset="0"/>
              </a:rPr>
              <a:t>INTRODUCCIÓN Y OBJETIVOS</a:t>
            </a:r>
            <a:r>
              <a:rPr lang="es-ES" b="1" dirty="0">
                <a:latin typeface="Aptos" panose="020B0004020202020204" pitchFamily="34" charset="0"/>
                <a:ea typeface="Aptos" panose="020B0004020202020204" pitchFamily="34" charset="0"/>
                <a:cs typeface="Times New Roman" panose="02020603050405020304" pitchFamily="18" charset="0"/>
              </a:rPr>
              <a:t> </a:t>
            </a:r>
            <a:endParaRPr lang="es-ES" b="1" dirty="0"/>
          </a:p>
        </p:txBody>
      </p:sp>
      <p:sp>
        <p:nvSpPr>
          <p:cNvPr id="5" name="CuadroTexto 4">
            <a:extLst>
              <a:ext uri="{FF2B5EF4-FFF2-40B4-BE49-F238E27FC236}">
                <a16:creationId xmlns:a16="http://schemas.microsoft.com/office/drawing/2014/main" id="{E77B7075-5D90-233E-724F-F1D2CC7DE7D4}"/>
              </a:ext>
            </a:extLst>
          </p:cNvPr>
          <p:cNvSpPr txBox="1"/>
          <p:nvPr/>
        </p:nvSpPr>
        <p:spPr>
          <a:xfrm>
            <a:off x="827584" y="2187282"/>
            <a:ext cx="7704856" cy="1200329"/>
          </a:xfrm>
          <a:prstGeom prst="rect">
            <a:avLst/>
          </a:prstGeom>
          <a:noFill/>
        </p:spPr>
        <p:txBody>
          <a:bodyPr wrap="square">
            <a:spAutoFit/>
          </a:bodyPr>
          <a:lstStyle/>
          <a:p>
            <a:pPr algn="just"/>
            <a:r>
              <a:rPr lang="es-ES" sz="1800" dirty="0">
                <a:effectLst/>
                <a:latin typeface="Aptos" panose="020B0004020202020204" pitchFamily="34" charset="0"/>
                <a:ea typeface="Aptos" panose="020B0004020202020204" pitchFamily="34" charset="0"/>
                <a:cs typeface="Times New Roman" panose="02020603050405020304" pitchFamily="18" charset="0"/>
              </a:rPr>
              <a:t>Hay creciente evidencia de que la herramienta </a:t>
            </a:r>
            <a:r>
              <a:rPr lang="es-ES" sz="1800" b="1" dirty="0">
                <a:effectLst/>
                <a:latin typeface="Aptos" panose="020B0004020202020204" pitchFamily="34" charset="0"/>
                <a:ea typeface="Aptos" panose="020B0004020202020204" pitchFamily="34" charset="0"/>
                <a:cs typeface="Times New Roman" panose="02020603050405020304" pitchFamily="18" charset="0"/>
              </a:rPr>
              <a:t>NECPAL</a:t>
            </a:r>
            <a:r>
              <a:rPr lang="es-ES" sz="1800" dirty="0">
                <a:effectLst/>
                <a:latin typeface="Aptos" panose="020B0004020202020204" pitchFamily="34" charset="0"/>
                <a:ea typeface="Aptos" panose="020B0004020202020204" pitchFamily="34" charset="0"/>
                <a:cs typeface="Times New Roman" panose="02020603050405020304" pitchFamily="18" charset="0"/>
              </a:rPr>
              <a:t> es útil para detectar individuos con enfermedades crónicas avanzadas y necesidades de cuidados paliativos (NP). </a:t>
            </a:r>
          </a:p>
          <a:p>
            <a:endParaRPr lang="es-ES" dirty="0">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6C12552A-04B7-3B66-44E8-C836179BC7D8}"/>
              </a:ext>
            </a:extLst>
          </p:cNvPr>
          <p:cNvSpPr txBox="1"/>
          <p:nvPr/>
        </p:nvSpPr>
        <p:spPr>
          <a:xfrm>
            <a:off x="1259632" y="555526"/>
            <a:ext cx="6912768" cy="4522392"/>
          </a:xfrm>
          <a:prstGeom prst="rect">
            <a:avLst/>
          </a:prstGeom>
          <a:noFill/>
        </p:spPr>
        <p:txBody>
          <a:bodyPr wrap="square">
            <a:spAutoFit/>
          </a:bodyPr>
          <a:lstStyle/>
          <a:p>
            <a:pPr fontAlgn="t">
              <a:lnSpc>
                <a:spcPts val="1500"/>
              </a:lnSpc>
              <a:buNone/>
            </a:pPr>
            <a:r>
              <a:rPr lang="es-ES" sz="1400" b="0" i="0" dirty="0">
                <a:effectLst/>
                <a:latin typeface="Segoe UI" panose="020B0502040204020203" pitchFamily="34" charset="0"/>
              </a:rPr>
              <a:t>El </a:t>
            </a:r>
            <a:r>
              <a:rPr lang="es-ES" sz="1400" b="1" i="0" dirty="0">
                <a:effectLst/>
                <a:latin typeface="Segoe UI" panose="020B0502040204020203" pitchFamily="34" charset="0"/>
              </a:rPr>
              <a:t>NECPAL CCOMS-ICO</a:t>
            </a:r>
            <a:r>
              <a:rPr lang="es-ES" sz="1400" b="0" i="0" dirty="0">
                <a:effectLst/>
                <a:latin typeface="Segoe UI" panose="020B0502040204020203" pitchFamily="34" charset="0"/>
              </a:rPr>
              <a:t> es un cuestionario desarrollado y validado en España para </a:t>
            </a:r>
            <a:r>
              <a:rPr lang="es-ES" sz="1400" b="1" i="0" dirty="0">
                <a:effectLst/>
                <a:latin typeface="Segoe UI" panose="020B0502040204020203" pitchFamily="34" charset="0"/>
              </a:rPr>
              <a:t>identificar de forma precoz a pacientes con enfermedades crónicas avanzadas</a:t>
            </a:r>
            <a:r>
              <a:rPr lang="es-ES" sz="1400" b="0" i="0" dirty="0">
                <a:effectLst/>
                <a:latin typeface="Segoe UI" panose="020B0502040204020203" pitchFamily="34" charset="0"/>
              </a:rPr>
              <a:t> que podrían beneficiarse de cuidados paliativos.</a:t>
            </a:r>
          </a:p>
          <a:p>
            <a:pPr fontAlgn="t">
              <a:lnSpc>
                <a:spcPts val="1500"/>
              </a:lnSpc>
              <a:buNone/>
            </a:pPr>
            <a:endParaRPr lang="es-ES" sz="1400" b="0" i="0" dirty="0">
              <a:effectLst/>
              <a:latin typeface="Segoe UI" panose="020B0502040204020203" pitchFamily="34" charset="0"/>
            </a:endParaRPr>
          </a:p>
          <a:p>
            <a:pPr fontAlgn="t">
              <a:lnSpc>
                <a:spcPts val="1500"/>
              </a:lnSpc>
              <a:buNone/>
            </a:pPr>
            <a:r>
              <a:rPr lang="es-ES" sz="1400" b="0" i="0" dirty="0">
                <a:effectLst/>
                <a:latin typeface="Segoe UI" panose="020B0502040204020203" pitchFamily="34" charset="0"/>
              </a:rPr>
              <a:t>El instrumento incluye:</a:t>
            </a:r>
          </a:p>
          <a:p>
            <a:pPr fontAlgn="t">
              <a:lnSpc>
                <a:spcPts val="1500"/>
              </a:lnSpc>
              <a:buNone/>
            </a:pPr>
            <a:endParaRPr lang="es-ES" sz="1400" b="0" i="0" dirty="0">
              <a:effectLst/>
              <a:latin typeface="Segoe UI" panose="020B0502040204020203" pitchFamily="34" charset="0"/>
            </a:endParaRPr>
          </a:p>
          <a:p>
            <a:pPr fontAlgn="t">
              <a:lnSpc>
                <a:spcPts val="1500"/>
              </a:lnSpc>
              <a:buFont typeface="+mj-lt"/>
              <a:buAutoNum type="arabicPeriod"/>
            </a:pPr>
            <a:r>
              <a:rPr lang="es-ES" sz="1400" b="1" i="0" dirty="0">
                <a:effectLst/>
                <a:latin typeface="Segoe UI" panose="020B0502040204020203" pitchFamily="34" charset="0"/>
              </a:rPr>
              <a:t>Una pregunta inicial clave</a:t>
            </a:r>
            <a:r>
              <a:rPr lang="es-ES" sz="1400" b="0" i="0" dirty="0">
                <a:effectLst/>
                <a:latin typeface="Segoe UI" panose="020B0502040204020203" pitchFamily="34" charset="0"/>
              </a:rPr>
              <a:t>, conocida como </a:t>
            </a:r>
            <a:r>
              <a:rPr lang="es-ES" sz="1400" b="0" i="1" dirty="0">
                <a:effectLst/>
                <a:latin typeface="Segoe UI" panose="020B0502040204020203" pitchFamily="34" charset="0"/>
              </a:rPr>
              <a:t>“pregunta sorpresa”</a:t>
            </a:r>
            <a:r>
              <a:rPr lang="es-ES" sz="1400" b="0" i="0" dirty="0">
                <a:effectLst/>
                <a:latin typeface="Segoe UI" panose="020B0502040204020203" pitchFamily="34" charset="0"/>
              </a:rPr>
              <a:t>:</a:t>
            </a:r>
            <a:br>
              <a:rPr lang="es-ES" sz="1400" b="0" i="0" dirty="0">
                <a:effectLst/>
                <a:latin typeface="Segoe UI" panose="020B0502040204020203" pitchFamily="34" charset="0"/>
              </a:rPr>
            </a:br>
            <a:r>
              <a:rPr lang="es-ES" sz="1400" b="1" i="0" dirty="0">
                <a:effectLst/>
                <a:latin typeface="Segoe UI" panose="020B0502040204020203" pitchFamily="34" charset="0"/>
              </a:rPr>
              <a:t>¿Le sorprendería que este paciente muriera en los próximos 12 meses?</a:t>
            </a:r>
            <a:br>
              <a:rPr lang="es-ES" sz="1400" b="0" i="0" dirty="0">
                <a:effectLst/>
                <a:latin typeface="Segoe UI" panose="020B0502040204020203" pitchFamily="34" charset="0"/>
              </a:rPr>
            </a:br>
            <a:r>
              <a:rPr lang="es-ES" sz="1400" b="0" i="0" dirty="0">
                <a:effectLst/>
                <a:latin typeface="Segoe UI" panose="020B0502040204020203" pitchFamily="34" charset="0"/>
              </a:rPr>
              <a:t>Esta pregunta actúa como filtro inicial de riesgo.</a:t>
            </a:r>
          </a:p>
          <a:p>
            <a:pPr fontAlgn="t">
              <a:lnSpc>
                <a:spcPts val="1500"/>
              </a:lnSpc>
              <a:buFont typeface="+mj-lt"/>
              <a:buAutoNum type="arabicPeriod"/>
            </a:pPr>
            <a:endParaRPr lang="es-ES" sz="1400" b="0" i="0" dirty="0">
              <a:effectLst/>
              <a:latin typeface="Segoe UI" panose="020B0502040204020203" pitchFamily="34" charset="0"/>
            </a:endParaRPr>
          </a:p>
          <a:p>
            <a:pPr fontAlgn="t">
              <a:lnSpc>
                <a:spcPts val="1500"/>
              </a:lnSpc>
              <a:buFont typeface="+mj-lt"/>
              <a:buAutoNum type="arabicPeriod"/>
            </a:pPr>
            <a:r>
              <a:rPr lang="es-ES" sz="1400" b="1" i="0" dirty="0">
                <a:effectLst/>
                <a:latin typeface="Segoe UI" panose="020B0502040204020203" pitchFamily="34" charset="0"/>
              </a:rPr>
              <a:t>Indicadores clínicos generales</a:t>
            </a:r>
            <a:r>
              <a:rPr lang="es-ES" sz="1400" b="0" i="0" dirty="0">
                <a:effectLst/>
                <a:latin typeface="Segoe UI" panose="020B0502040204020203" pitchFamily="34" charset="0"/>
              </a:rPr>
              <a:t>, que evalúan:</a:t>
            </a:r>
          </a:p>
          <a:p>
            <a:pPr marL="742950" lvl="1" indent="-285750" fontAlgn="t">
              <a:lnSpc>
                <a:spcPts val="1500"/>
              </a:lnSpc>
              <a:buFont typeface="+mj-lt"/>
              <a:buAutoNum type="arabicPeriod"/>
            </a:pPr>
            <a:r>
              <a:rPr lang="es-ES" sz="1400" b="0" i="0" dirty="0">
                <a:effectLst/>
                <a:latin typeface="Segoe UI" panose="020B0502040204020203" pitchFamily="34" charset="0"/>
              </a:rPr>
              <a:t>Fragilidad</a:t>
            </a:r>
          </a:p>
          <a:p>
            <a:pPr marL="742950" lvl="1" indent="-285750" fontAlgn="t">
              <a:lnSpc>
                <a:spcPts val="1500"/>
              </a:lnSpc>
              <a:buFont typeface="+mj-lt"/>
              <a:buAutoNum type="arabicPeriod"/>
            </a:pPr>
            <a:r>
              <a:rPr lang="es-ES" sz="1400" b="0" i="0" dirty="0">
                <a:effectLst/>
                <a:latin typeface="Segoe UI" panose="020B0502040204020203" pitchFamily="34" charset="0"/>
              </a:rPr>
              <a:t>Declive funcional</a:t>
            </a:r>
          </a:p>
          <a:p>
            <a:pPr marL="742950" lvl="1" indent="-285750" fontAlgn="t">
              <a:lnSpc>
                <a:spcPts val="1500"/>
              </a:lnSpc>
              <a:buFont typeface="+mj-lt"/>
              <a:buAutoNum type="arabicPeriod"/>
            </a:pPr>
            <a:r>
              <a:rPr lang="es-ES" sz="1400" b="0" i="0" dirty="0">
                <a:effectLst/>
                <a:latin typeface="Segoe UI" panose="020B0502040204020203" pitchFamily="34" charset="0"/>
              </a:rPr>
              <a:t>Presencia de síntomas persistentes</a:t>
            </a:r>
          </a:p>
          <a:p>
            <a:pPr marL="742950" lvl="1" indent="-285750" fontAlgn="t">
              <a:lnSpc>
                <a:spcPts val="1500"/>
              </a:lnSpc>
              <a:buFont typeface="+mj-lt"/>
              <a:buAutoNum type="arabicPeriod"/>
            </a:pPr>
            <a:r>
              <a:rPr lang="es-ES" sz="1400" b="0" i="0" dirty="0">
                <a:effectLst/>
                <a:latin typeface="Segoe UI" panose="020B0502040204020203" pitchFamily="34" charset="0"/>
              </a:rPr>
              <a:t>Necesidad creciente de recursos sanitarios</a:t>
            </a:r>
          </a:p>
          <a:p>
            <a:pPr marL="742950" lvl="1" indent="-285750" fontAlgn="t">
              <a:lnSpc>
                <a:spcPts val="1500"/>
              </a:lnSpc>
              <a:buFont typeface="+mj-lt"/>
              <a:buAutoNum type="arabicPeriod"/>
            </a:pPr>
            <a:r>
              <a:rPr lang="es-ES" sz="1400" b="0" i="0" dirty="0">
                <a:effectLst/>
                <a:latin typeface="Segoe UI" panose="020B0502040204020203" pitchFamily="34" charset="0"/>
              </a:rPr>
              <a:t>Comorbilidad relevante y multimorbilidad</a:t>
            </a:r>
          </a:p>
          <a:p>
            <a:pPr marL="742950" lvl="1" indent="-285750" fontAlgn="t">
              <a:lnSpc>
                <a:spcPts val="1500"/>
              </a:lnSpc>
              <a:buFont typeface="+mj-lt"/>
              <a:buAutoNum type="arabicPeriod"/>
            </a:pPr>
            <a:endParaRPr lang="es-ES" sz="1400" b="0" i="0" dirty="0">
              <a:effectLst/>
              <a:latin typeface="Segoe UI" panose="020B0502040204020203" pitchFamily="34" charset="0"/>
            </a:endParaRPr>
          </a:p>
          <a:p>
            <a:pPr fontAlgn="t">
              <a:lnSpc>
                <a:spcPts val="1500"/>
              </a:lnSpc>
              <a:buFont typeface="+mj-lt"/>
              <a:buAutoNum type="arabicPeriod"/>
            </a:pPr>
            <a:r>
              <a:rPr lang="es-ES" sz="1400" b="1" i="0" dirty="0">
                <a:effectLst/>
                <a:latin typeface="Segoe UI" panose="020B0502040204020203" pitchFamily="34" charset="0"/>
              </a:rPr>
              <a:t>Indicadores específicos por enfermedad</a:t>
            </a:r>
            <a:r>
              <a:rPr lang="es-ES" sz="1400" b="0" i="0" dirty="0">
                <a:effectLst/>
                <a:latin typeface="Segoe UI" panose="020B0502040204020203" pitchFamily="34" charset="0"/>
              </a:rPr>
              <a:t>, incluyendo un apartado dedicado a:</a:t>
            </a:r>
          </a:p>
          <a:p>
            <a:pPr marL="742950" lvl="1" indent="-285750" fontAlgn="t">
              <a:lnSpc>
                <a:spcPts val="1500"/>
              </a:lnSpc>
              <a:buFont typeface="+mj-lt"/>
              <a:buAutoNum type="arabicPeriod"/>
            </a:pPr>
            <a:r>
              <a:rPr lang="es-ES" sz="1400" b="0" i="0" dirty="0">
                <a:effectLst/>
                <a:latin typeface="Segoe UI" panose="020B0502040204020203" pitchFamily="34" charset="0"/>
              </a:rPr>
              <a:t>Enfermedad pulmonar crónica, ENM y </a:t>
            </a:r>
            <a:r>
              <a:rPr lang="es-ES" sz="1400" b="0" i="0" dirty="0" err="1">
                <a:effectLst/>
                <a:latin typeface="Segoe UI" panose="020B0502040204020203" pitchFamily="34" charset="0"/>
              </a:rPr>
              <a:t>Enf</a:t>
            </a:r>
            <a:r>
              <a:rPr lang="es-ES" sz="1400" b="0" i="0" dirty="0">
                <a:effectLst/>
                <a:latin typeface="Segoe UI" panose="020B0502040204020203" pitchFamily="34" charset="0"/>
              </a:rPr>
              <a:t>. oncológica.</a:t>
            </a:r>
          </a:p>
          <a:p>
            <a:pPr marL="457200" lvl="1" indent="0" fontAlgn="t">
              <a:lnSpc>
                <a:spcPts val="1500"/>
              </a:lnSpc>
              <a:buFont typeface="+mj-lt"/>
              <a:buNone/>
            </a:pPr>
            <a:br>
              <a:rPr lang="es-ES" sz="1400" b="0" i="0" dirty="0">
                <a:effectLst/>
                <a:latin typeface="Segoe UI" panose="020B0502040204020203" pitchFamily="34" charset="0"/>
              </a:rPr>
            </a:br>
            <a:r>
              <a:rPr lang="es-ES" sz="1400" b="0" i="0" dirty="0">
                <a:effectLst/>
                <a:latin typeface="Segoe UI" panose="020B0502040204020203" pitchFamily="34" charset="0"/>
              </a:rPr>
              <a:t>En conjunto, el NECPAL permite detectar de manera estructurada a los pacientes que requieren </a:t>
            </a:r>
            <a:r>
              <a:rPr lang="es-ES" sz="1400" b="1" i="0" dirty="0">
                <a:effectLst/>
                <a:latin typeface="Segoe UI" panose="020B0502040204020203" pitchFamily="34" charset="0"/>
              </a:rPr>
              <a:t>valoración paliativa</a:t>
            </a:r>
            <a:r>
              <a:rPr lang="es-ES" sz="1400" b="0" i="0" dirty="0">
                <a:effectLst/>
                <a:latin typeface="Segoe UI" panose="020B0502040204020203" pitchFamily="34" charset="0"/>
              </a:rPr>
              <a:t>, facilitando una intervención más temprana y adecuada.</a:t>
            </a:r>
          </a:p>
        </p:txBody>
      </p:sp>
    </p:spTree>
    <p:extLst>
      <p:ext uri="{BB962C8B-B14F-4D97-AF65-F5344CB8AC3E}">
        <p14:creationId xmlns:p14="http://schemas.microsoft.com/office/powerpoint/2010/main" val="1926297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Interfaz de usuario gráfica, Aplicación&#10;&#10;El contenido generado por IA puede ser incorrecto.">
            <a:extLst>
              <a:ext uri="{FF2B5EF4-FFF2-40B4-BE49-F238E27FC236}">
                <a16:creationId xmlns:a16="http://schemas.microsoft.com/office/drawing/2014/main" id="{1C45CAF4-DE20-AAC0-0B42-C4D57F33AF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9542"/>
            <a:ext cx="9144000" cy="4179117"/>
          </a:xfrm>
          <a:prstGeom prst="rect">
            <a:avLst/>
          </a:prstGeom>
        </p:spPr>
      </p:pic>
    </p:spTree>
    <p:extLst>
      <p:ext uri="{BB962C8B-B14F-4D97-AF65-F5344CB8AC3E}">
        <p14:creationId xmlns:p14="http://schemas.microsoft.com/office/powerpoint/2010/main" val="3492989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882BB-38E2-22D2-3E59-90C641806D4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DB0C4E8-4723-865F-322A-09A0E7D11E9F}"/>
              </a:ext>
            </a:extLst>
          </p:cNvPr>
          <p:cNvSpPr txBox="1"/>
          <p:nvPr/>
        </p:nvSpPr>
        <p:spPr>
          <a:xfrm>
            <a:off x="2843808" y="556703"/>
            <a:ext cx="3456384" cy="369332"/>
          </a:xfrm>
          <a:prstGeom prst="rect">
            <a:avLst/>
          </a:prstGeom>
          <a:noFill/>
        </p:spPr>
        <p:txBody>
          <a:bodyPr wrap="square">
            <a:spAutoFit/>
          </a:bodyPr>
          <a:lstStyle/>
          <a:p>
            <a:r>
              <a:rPr lang="es-ES" sz="1800" b="1" dirty="0">
                <a:effectLst/>
                <a:latin typeface="Aptos" panose="020B0004020202020204" pitchFamily="34" charset="0"/>
                <a:ea typeface="Aptos" panose="020B0004020202020204" pitchFamily="34" charset="0"/>
                <a:cs typeface="Times New Roman" panose="02020603050405020304" pitchFamily="18" charset="0"/>
              </a:rPr>
              <a:t>INTRODUCCIÓN Y OBJETIVOS</a:t>
            </a:r>
            <a:r>
              <a:rPr lang="es-ES" b="1" dirty="0">
                <a:latin typeface="Aptos" panose="020B0004020202020204" pitchFamily="34" charset="0"/>
                <a:ea typeface="Aptos" panose="020B0004020202020204" pitchFamily="34" charset="0"/>
                <a:cs typeface="Times New Roman" panose="02020603050405020304" pitchFamily="18" charset="0"/>
              </a:rPr>
              <a:t> </a:t>
            </a:r>
            <a:endParaRPr lang="es-ES" b="1" dirty="0"/>
          </a:p>
        </p:txBody>
      </p:sp>
      <p:sp>
        <p:nvSpPr>
          <p:cNvPr id="5" name="CuadroTexto 4">
            <a:extLst>
              <a:ext uri="{FF2B5EF4-FFF2-40B4-BE49-F238E27FC236}">
                <a16:creationId xmlns:a16="http://schemas.microsoft.com/office/drawing/2014/main" id="{7E0F4C3C-7F40-9824-FA57-8E6EC4F160DD}"/>
              </a:ext>
            </a:extLst>
          </p:cNvPr>
          <p:cNvSpPr txBox="1"/>
          <p:nvPr/>
        </p:nvSpPr>
        <p:spPr>
          <a:xfrm>
            <a:off x="719572" y="1923678"/>
            <a:ext cx="7704856" cy="2031325"/>
          </a:xfrm>
          <a:prstGeom prst="rect">
            <a:avLst/>
          </a:prstGeom>
          <a:noFill/>
        </p:spPr>
        <p:txBody>
          <a:bodyPr wrap="square">
            <a:spAutoFit/>
          </a:bodyPr>
          <a:lstStyle/>
          <a:p>
            <a:endParaRPr lang="es-ES" dirty="0">
              <a:latin typeface="Aptos" panose="020B0004020202020204" pitchFamily="34" charset="0"/>
              <a:ea typeface="Aptos" panose="020B0004020202020204" pitchFamily="34" charset="0"/>
              <a:cs typeface="Times New Roman" panose="02020603050405020304" pitchFamily="18" charset="0"/>
            </a:endParaRPr>
          </a:p>
          <a:p>
            <a:pPr algn="just"/>
            <a:r>
              <a:rPr lang="es-ES" sz="1800" dirty="0">
                <a:effectLst/>
                <a:latin typeface="Aptos" panose="020B0004020202020204" pitchFamily="34" charset="0"/>
                <a:ea typeface="Aptos" panose="020B0004020202020204" pitchFamily="34" charset="0"/>
                <a:cs typeface="Times New Roman" panose="02020603050405020304" pitchFamily="18" charset="0"/>
              </a:rPr>
              <a:t>Nuestro objetivo ha sido conocer la prevalencia de pacientes con NP en una unidad de hospitalización de Neumología utilizando dicha herramienta.</a:t>
            </a:r>
          </a:p>
          <a:p>
            <a:pPr algn="just"/>
            <a:endParaRPr lang="es-ES" sz="1800" dirty="0">
              <a:effectLst/>
              <a:latin typeface="Aptos" panose="020B0004020202020204" pitchFamily="34" charset="0"/>
              <a:ea typeface="Aptos" panose="020B0004020202020204" pitchFamily="34" charset="0"/>
              <a:cs typeface="Times New Roman" panose="02020603050405020304" pitchFamily="18" charset="0"/>
            </a:endParaRPr>
          </a:p>
          <a:p>
            <a:endParaRPr lang="es-ES" dirty="0">
              <a:latin typeface="Aptos" panose="020B0004020202020204" pitchFamily="34" charset="0"/>
              <a:cs typeface="Times New Roman" panose="02020603050405020304" pitchFamily="18" charset="0"/>
            </a:endParaRPr>
          </a:p>
          <a:p>
            <a:pPr algn="just"/>
            <a:r>
              <a:rPr lang="es-ES" dirty="0">
                <a:latin typeface="Aptos" panose="020B0004020202020204" pitchFamily="34" charset="0"/>
                <a:cs typeface="Times New Roman" panose="02020603050405020304" pitchFamily="18" charset="0"/>
              </a:rPr>
              <a:t>Como objetivo secundario se ha evaluado la tasa de mortalidad de los pacientes NECPAL + en los siguientes 12 meses de seguimiento.</a:t>
            </a:r>
            <a:endParaRPr lang="es-ES" dirty="0"/>
          </a:p>
        </p:txBody>
      </p:sp>
    </p:spTree>
    <p:extLst>
      <p:ext uri="{BB962C8B-B14F-4D97-AF65-F5344CB8AC3E}">
        <p14:creationId xmlns:p14="http://schemas.microsoft.com/office/powerpoint/2010/main" val="3103761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B25DA9C-20C7-EC81-FBB5-BF39D27A31D4}"/>
              </a:ext>
            </a:extLst>
          </p:cNvPr>
          <p:cNvSpPr txBox="1"/>
          <p:nvPr/>
        </p:nvSpPr>
        <p:spPr>
          <a:xfrm>
            <a:off x="956381" y="1293900"/>
            <a:ext cx="7231237" cy="3456203"/>
          </a:xfrm>
          <a:prstGeom prst="rect">
            <a:avLst/>
          </a:prstGeom>
          <a:noFill/>
        </p:spPr>
        <p:txBody>
          <a:bodyPr wrap="square" lIns="91440" tIns="45720" rIns="91440" bIns="45720" anchor="t">
            <a:spAutoFit/>
          </a:bodyPr>
          <a:lstStyle/>
          <a:p>
            <a:pPr algn="just">
              <a:lnSpc>
                <a:spcPct val="107000"/>
              </a:lnSpc>
              <a:spcAft>
                <a:spcPts val="800"/>
              </a:spcAft>
            </a:pPr>
            <a:r>
              <a:rPr lang="es-ES" sz="1800" kern="100" dirty="0">
                <a:effectLst/>
                <a:latin typeface="Aptos"/>
                <a:ea typeface="Aptos" panose="020B0004020202020204" pitchFamily="34" charset="0"/>
                <a:cs typeface="Times New Roman"/>
              </a:rPr>
              <a:t>Estudio prospectivo piloto en el que se han incluido </a:t>
            </a:r>
            <a:r>
              <a:rPr lang="es-ES" kern="100" dirty="0">
                <a:latin typeface="Aptos"/>
                <a:ea typeface="Aptos" panose="020B0004020202020204" pitchFamily="34" charset="0"/>
                <a:cs typeface="Times New Roman"/>
              </a:rPr>
              <a:t>los </a:t>
            </a:r>
            <a:r>
              <a:rPr lang="es-ES" sz="1800" kern="100" dirty="0">
                <a:effectLst/>
                <a:latin typeface="Aptos"/>
                <a:ea typeface="Aptos" panose="020B0004020202020204" pitchFamily="34" charset="0"/>
                <a:cs typeface="Times New Roman"/>
              </a:rPr>
              <a:t>pacientes ingresados en el Servicio de neumología del H. U. de Badajoz durante 7 meses (muestreo de 10 pacientes cada primer día del mes). </a:t>
            </a:r>
          </a:p>
          <a:p>
            <a:pPr algn="just">
              <a:lnSpc>
                <a:spcPct val="107000"/>
              </a:lnSpc>
              <a:spcAft>
                <a:spcPts val="800"/>
              </a:spcAft>
            </a:pPr>
            <a:endParaRPr lang="es-ES" dirty="0">
              <a:latin typeface="Aptos"/>
              <a:cs typeface="Times New Roman"/>
            </a:endParaRPr>
          </a:p>
          <a:p>
            <a:pPr algn="just">
              <a:lnSpc>
                <a:spcPct val="107000"/>
              </a:lnSpc>
              <a:spcAft>
                <a:spcPts val="800"/>
              </a:spcAft>
              <a:buNone/>
            </a:pPr>
            <a:r>
              <a:rPr lang="es-ES" sz="1800" kern="100" dirty="0">
                <a:effectLst/>
                <a:latin typeface="Aptos"/>
                <a:ea typeface="Aptos" panose="020B0004020202020204" pitchFamily="34" charset="0"/>
                <a:cs typeface="Times New Roman"/>
              </a:rPr>
              <a:t>Se aplicó la herramienta NECPAL y se evaluó la supervivencia al final del seguimiento (octubre de 2025). </a:t>
            </a:r>
          </a:p>
          <a:p>
            <a:pPr algn="just">
              <a:lnSpc>
                <a:spcPct val="107000"/>
              </a:lnSpc>
              <a:spcAft>
                <a:spcPts val="800"/>
              </a:spcAft>
              <a:buNone/>
            </a:pPr>
            <a:endParaRPr lang="es-ES" kern="100" dirty="0">
              <a:latin typeface="Aptos"/>
              <a:ea typeface="Aptos" panose="020B0004020202020204" pitchFamily="34" charset="0"/>
              <a:cs typeface="Times New Roman"/>
            </a:endParaRPr>
          </a:p>
          <a:p>
            <a:pPr algn="just">
              <a:lnSpc>
                <a:spcPct val="107000"/>
              </a:lnSpc>
              <a:spcAft>
                <a:spcPts val="800"/>
              </a:spcAft>
              <a:buNone/>
            </a:pPr>
            <a:r>
              <a:rPr lang="es-ES" sz="1800" kern="100" dirty="0">
                <a:effectLst/>
                <a:latin typeface="Aptos"/>
                <a:ea typeface="Aptos" panose="020B0004020202020204" pitchFamily="34" charset="0"/>
                <a:cs typeface="Times New Roman"/>
              </a:rPr>
              <a:t>Se analizaron las principales diferencias entre los pacientes NECPAL positivos (NECPAL+) y negativos y qué variables se relacionaron con la mortalidad al final del seguimiento (Kaplan-Meier y regresión de Cox).</a:t>
            </a:r>
            <a:endParaRPr lang="es-ES" dirty="0">
              <a:latin typeface="Aptos"/>
              <a:cs typeface="Times New Roman"/>
            </a:endParaRPr>
          </a:p>
        </p:txBody>
      </p:sp>
      <p:sp>
        <p:nvSpPr>
          <p:cNvPr id="2" name="CuadroTexto 1">
            <a:extLst>
              <a:ext uri="{FF2B5EF4-FFF2-40B4-BE49-F238E27FC236}">
                <a16:creationId xmlns:a16="http://schemas.microsoft.com/office/drawing/2014/main" id="{3ABD472F-1FDF-19AA-936B-FEEA36D5D81C}"/>
              </a:ext>
            </a:extLst>
          </p:cNvPr>
          <p:cNvSpPr txBox="1"/>
          <p:nvPr/>
        </p:nvSpPr>
        <p:spPr>
          <a:xfrm>
            <a:off x="1691680" y="556703"/>
            <a:ext cx="4608512" cy="400110"/>
          </a:xfrm>
          <a:prstGeom prst="rect">
            <a:avLst/>
          </a:prstGeom>
          <a:noFill/>
        </p:spPr>
        <p:txBody>
          <a:bodyPr wrap="square">
            <a:spAutoFit/>
          </a:bodyPr>
          <a:lstStyle/>
          <a:p>
            <a:pPr algn="ctr"/>
            <a:r>
              <a:rPr lang="es-ES" sz="2000" b="1" dirty="0">
                <a:effectLst/>
                <a:latin typeface="Aptos" panose="020B0004020202020204" pitchFamily="34" charset="0"/>
                <a:ea typeface="Aptos" panose="020B0004020202020204" pitchFamily="34" charset="0"/>
                <a:cs typeface="Times New Roman" panose="02020603050405020304" pitchFamily="18" charset="0"/>
              </a:rPr>
              <a:t>MÉTODOS</a:t>
            </a:r>
            <a:r>
              <a:rPr lang="es-ES" b="1" dirty="0">
                <a:latin typeface="Aptos" panose="020B0004020202020204" pitchFamily="34" charset="0"/>
                <a:ea typeface="Aptos" panose="020B0004020202020204" pitchFamily="34" charset="0"/>
                <a:cs typeface="Times New Roman" panose="02020603050405020304" pitchFamily="18" charset="0"/>
              </a:rPr>
              <a:t> </a:t>
            </a:r>
            <a:endParaRPr lang="es-ES" b="1" dirty="0"/>
          </a:p>
        </p:txBody>
      </p:sp>
    </p:spTree>
    <p:extLst>
      <p:ext uri="{BB962C8B-B14F-4D97-AF65-F5344CB8AC3E}">
        <p14:creationId xmlns:p14="http://schemas.microsoft.com/office/powerpoint/2010/main" val="856908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Gráfico, Gráfico circular&#10;&#10;El contenido generado por IA puede ser incorrecto.">
            <a:extLst>
              <a:ext uri="{FF2B5EF4-FFF2-40B4-BE49-F238E27FC236}">
                <a16:creationId xmlns:a16="http://schemas.microsoft.com/office/drawing/2014/main" id="{4A7B2825-4357-B5F3-C13E-736172901DB8}"/>
              </a:ext>
            </a:extLst>
          </p:cNvPr>
          <p:cNvPicPr>
            <a:picLocks noChangeAspect="1"/>
          </p:cNvPicPr>
          <p:nvPr/>
        </p:nvPicPr>
        <p:blipFill>
          <a:blip r:embed="rId2" cstate="print">
            <a:extLst>
              <a:ext uri="{28A0092B-C50C-407E-A947-70E740481C1C}">
                <a14:useLocalDpi xmlns:a14="http://schemas.microsoft.com/office/drawing/2010/main" val="0"/>
              </a:ext>
            </a:extLst>
          </a:blip>
          <a:srcRect t="8750"/>
          <a:stretch>
            <a:fillRect/>
          </a:stretch>
        </p:blipFill>
        <p:spPr>
          <a:xfrm>
            <a:off x="5031329" y="1419622"/>
            <a:ext cx="3651870" cy="3332335"/>
          </a:xfrm>
          <a:prstGeom prst="rect">
            <a:avLst/>
          </a:prstGeom>
        </p:spPr>
      </p:pic>
      <p:pic>
        <p:nvPicPr>
          <p:cNvPr id="3" name="Imagen 2" descr="Gráfico, Gráfico circular&#10;&#10;El contenido generado por IA puede ser incorrecto.">
            <a:extLst>
              <a:ext uri="{FF2B5EF4-FFF2-40B4-BE49-F238E27FC236}">
                <a16:creationId xmlns:a16="http://schemas.microsoft.com/office/drawing/2014/main" id="{983390F1-D4AF-88D6-FA46-FBF73B4FEA5C}"/>
              </a:ext>
            </a:extLst>
          </p:cNvPr>
          <p:cNvPicPr>
            <a:picLocks noChangeAspect="1"/>
          </p:cNvPicPr>
          <p:nvPr/>
        </p:nvPicPr>
        <p:blipFill>
          <a:blip r:embed="rId3" cstate="print">
            <a:extLst>
              <a:ext uri="{28A0092B-C50C-407E-A947-70E740481C1C}">
                <a14:useLocalDpi xmlns:a14="http://schemas.microsoft.com/office/drawing/2010/main" val="0"/>
              </a:ext>
            </a:extLst>
          </a:blip>
          <a:srcRect t="13484"/>
          <a:stretch>
            <a:fillRect/>
          </a:stretch>
        </p:blipFill>
        <p:spPr>
          <a:xfrm>
            <a:off x="1259632" y="1779662"/>
            <a:ext cx="3491397" cy="3020615"/>
          </a:xfrm>
          <a:prstGeom prst="rect">
            <a:avLst/>
          </a:prstGeom>
        </p:spPr>
      </p:pic>
      <p:sp>
        <p:nvSpPr>
          <p:cNvPr id="5" name="CuadroTexto 4">
            <a:extLst>
              <a:ext uri="{FF2B5EF4-FFF2-40B4-BE49-F238E27FC236}">
                <a16:creationId xmlns:a16="http://schemas.microsoft.com/office/drawing/2014/main" id="{77417B50-4F56-8E75-06DD-6E793E6FCBAE}"/>
              </a:ext>
            </a:extLst>
          </p:cNvPr>
          <p:cNvSpPr txBox="1"/>
          <p:nvPr/>
        </p:nvSpPr>
        <p:spPr>
          <a:xfrm>
            <a:off x="1259632" y="397003"/>
            <a:ext cx="7261429" cy="369332"/>
          </a:xfrm>
          <a:prstGeom prst="rect">
            <a:avLst/>
          </a:prstGeom>
          <a:noFill/>
        </p:spPr>
        <p:txBody>
          <a:bodyPr wrap="square">
            <a:spAutoFit/>
          </a:bodyPr>
          <a:lstStyle/>
          <a:p>
            <a:pPr algn="ctr"/>
            <a:r>
              <a:rPr lang="es-ES" b="0" i="0" dirty="0">
                <a:effectLst/>
                <a:latin typeface="Segoe Sans"/>
              </a:rPr>
              <a:t>Se incluyeron 68 pacientes (67.6% hombres, edad media 67.8±10.6 a).</a:t>
            </a:r>
            <a:endParaRPr lang="es-ES" dirty="0"/>
          </a:p>
        </p:txBody>
      </p:sp>
      <p:sp>
        <p:nvSpPr>
          <p:cNvPr id="7" name="Flecha: curvada hacia abajo 6">
            <a:extLst>
              <a:ext uri="{FF2B5EF4-FFF2-40B4-BE49-F238E27FC236}">
                <a16:creationId xmlns:a16="http://schemas.microsoft.com/office/drawing/2014/main" id="{5A88CF45-2B50-F3BC-FBE8-FA7960177D40}"/>
              </a:ext>
            </a:extLst>
          </p:cNvPr>
          <p:cNvSpPr/>
          <p:nvPr/>
        </p:nvSpPr>
        <p:spPr>
          <a:xfrm>
            <a:off x="2312472" y="1275606"/>
            <a:ext cx="3600400" cy="646331"/>
          </a:xfrm>
          <a:prstGeom prst="curvedDownArrow">
            <a:avLst>
              <a:gd name="adj1" fmla="val 19966"/>
              <a:gd name="adj2" fmla="val 42268"/>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9" name="CuadroTexto 8">
            <a:extLst>
              <a:ext uri="{FF2B5EF4-FFF2-40B4-BE49-F238E27FC236}">
                <a16:creationId xmlns:a16="http://schemas.microsoft.com/office/drawing/2014/main" id="{79B194B7-40F9-227A-72EF-2152DB1B3EAB}"/>
              </a:ext>
            </a:extLst>
          </p:cNvPr>
          <p:cNvSpPr txBox="1"/>
          <p:nvPr/>
        </p:nvSpPr>
        <p:spPr>
          <a:xfrm>
            <a:off x="4060134" y="27304"/>
            <a:ext cx="1410514" cy="369332"/>
          </a:xfrm>
          <a:prstGeom prst="rect">
            <a:avLst/>
          </a:prstGeom>
          <a:noFill/>
        </p:spPr>
        <p:txBody>
          <a:bodyPr wrap="none" rtlCol="0">
            <a:spAutoFit/>
          </a:bodyPr>
          <a:lstStyle/>
          <a:p>
            <a:r>
              <a:rPr lang="es-ES" b="1" dirty="0"/>
              <a:t>RESULTADOS</a:t>
            </a:r>
          </a:p>
        </p:txBody>
      </p:sp>
    </p:spTree>
    <p:extLst>
      <p:ext uri="{BB962C8B-B14F-4D97-AF65-F5344CB8AC3E}">
        <p14:creationId xmlns:p14="http://schemas.microsoft.com/office/powerpoint/2010/main" val="3653033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38F9231-DF93-47BF-0583-05F3FDF97639}"/>
              </a:ext>
            </a:extLst>
          </p:cNvPr>
          <p:cNvSpPr txBox="1"/>
          <p:nvPr/>
        </p:nvSpPr>
        <p:spPr>
          <a:xfrm>
            <a:off x="3795293" y="131847"/>
            <a:ext cx="1549078" cy="400110"/>
          </a:xfrm>
          <a:prstGeom prst="rect">
            <a:avLst/>
          </a:prstGeom>
          <a:noFill/>
        </p:spPr>
        <p:txBody>
          <a:bodyPr wrap="none" rtlCol="0">
            <a:spAutoFit/>
          </a:bodyPr>
          <a:lstStyle/>
          <a:p>
            <a:r>
              <a:rPr lang="es-ES" sz="2000" b="1" dirty="0"/>
              <a:t>RESULTADOS</a:t>
            </a:r>
          </a:p>
        </p:txBody>
      </p:sp>
      <p:pic>
        <p:nvPicPr>
          <p:cNvPr id="3" name="Imagen 2" descr="Gráfico&#10;&#10;El contenido generado por IA puede ser incorrecto.">
            <a:extLst>
              <a:ext uri="{FF2B5EF4-FFF2-40B4-BE49-F238E27FC236}">
                <a16:creationId xmlns:a16="http://schemas.microsoft.com/office/drawing/2014/main" id="{A27B605D-3649-C800-E22F-3B0EB788E2B2}"/>
              </a:ext>
            </a:extLst>
          </p:cNvPr>
          <p:cNvPicPr>
            <a:picLocks noChangeAspect="1"/>
          </p:cNvPicPr>
          <p:nvPr/>
        </p:nvPicPr>
        <p:blipFill>
          <a:blip r:embed="rId2"/>
          <a:stretch>
            <a:fillRect/>
          </a:stretch>
        </p:blipFill>
        <p:spPr>
          <a:xfrm>
            <a:off x="5442770" y="987574"/>
            <a:ext cx="3624308" cy="3168352"/>
          </a:xfrm>
          <a:prstGeom prst="rect">
            <a:avLst/>
          </a:prstGeom>
        </p:spPr>
      </p:pic>
      <p:graphicFrame>
        <p:nvGraphicFramePr>
          <p:cNvPr id="4" name="Tabla 3">
            <a:extLst>
              <a:ext uri="{FF2B5EF4-FFF2-40B4-BE49-F238E27FC236}">
                <a16:creationId xmlns:a16="http://schemas.microsoft.com/office/drawing/2014/main" id="{8E25AAE0-7938-6C2C-44DA-4DA82A97BC74}"/>
              </a:ext>
            </a:extLst>
          </p:cNvPr>
          <p:cNvGraphicFramePr>
            <a:graphicFrameLocks noGrp="1"/>
          </p:cNvGraphicFramePr>
          <p:nvPr>
            <p:extLst>
              <p:ext uri="{D42A27DB-BD31-4B8C-83A1-F6EECF244321}">
                <p14:modId xmlns:p14="http://schemas.microsoft.com/office/powerpoint/2010/main" val="459668636"/>
              </p:ext>
            </p:extLst>
          </p:nvPr>
        </p:nvGraphicFramePr>
        <p:xfrm>
          <a:off x="223642" y="1870296"/>
          <a:ext cx="5219128" cy="1709566"/>
        </p:xfrm>
        <a:graphic>
          <a:graphicData uri="http://schemas.openxmlformats.org/drawingml/2006/table">
            <a:tbl>
              <a:tblPr/>
              <a:tblGrid>
                <a:gridCol w="2636466">
                  <a:extLst>
                    <a:ext uri="{9D8B030D-6E8A-4147-A177-3AD203B41FA5}">
                      <a16:colId xmlns:a16="http://schemas.microsoft.com/office/drawing/2014/main" val="3764135923"/>
                    </a:ext>
                  </a:extLst>
                </a:gridCol>
                <a:gridCol w="2582662">
                  <a:extLst>
                    <a:ext uri="{9D8B030D-6E8A-4147-A177-3AD203B41FA5}">
                      <a16:colId xmlns:a16="http://schemas.microsoft.com/office/drawing/2014/main" val="2780099951"/>
                    </a:ext>
                  </a:extLst>
                </a:gridCol>
              </a:tblGrid>
              <a:tr h="723866">
                <a:tc>
                  <a:txBody>
                    <a:bodyPr/>
                    <a:lstStyle/>
                    <a:p>
                      <a:pPr>
                        <a:buNone/>
                      </a:pPr>
                      <a:r>
                        <a:rPr lang="es-ES" sz="1200" b="1" dirty="0">
                          <a:effectLst/>
                        </a:rPr>
                        <a:t>Mortalidad final del seguimiento</a:t>
                      </a:r>
                      <a:endParaRPr lang="es-ES" sz="1200" dirty="0">
                        <a:effectLst/>
                      </a:endParaRPr>
                    </a:p>
                  </a:txBody>
                  <a:tcPr marL="42963" marR="42963" marT="21481" marB="21481"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buNone/>
                      </a:pPr>
                      <a:r>
                        <a:rPr lang="es-ES" sz="1200" dirty="0">
                          <a:effectLst/>
                        </a:rPr>
                        <a:t>• NECPAL +: 48.3% </a:t>
                      </a:r>
                    </a:p>
                    <a:p>
                      <a:pPr>
                        <a:buNone/>
                      </a:pPr>
                      <a:r>
                        <a:rPr lang="es-ES" sz="1200" dirty="0">
                          <a:effectLst/>
                        </a:rPr>
                        <a:t>• NECPAL –: 12.8%</a:t>
                      </a:r>
                    </a:p>
                  </a:txBody>
                  <a:tcPr marL="42963" marR="42963" marT="21481" marB="21481"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53610085"/>
                  </a:ext>
                </a:extLst>
              </a:tr>
              <a:tr h="985700">
                <a:tc>
                  <a:txBody>
                    <a:bodyPr/>
                    <a:lstStyle/>
                    <a:p>
                      <a:pPr>
                        <a:buNone/>
                      </a:pPr>
                      <a:r>
                        <a:rPr lang="es-ES" sz="1200" b="1" dirty="0">
                          <a:effectLst/>
                        </a:rPr>
                        <a:t>Supervivencia media</a:t>
                      </a:r>
                      <a:endParaRPr lang="es-ES" sz="1200" dirty="0">
                        <a:effectLst/>
                      </a:endParaRPr>
                    </a:p>
                  </a:txBody>
                  <a:tcPr marL="42963" marR="42963" marT="21481" marB="21481"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marL="0" indent="0">
                        <a:buFont typeface="Arial" panose="020B0604020202020204" pitchFamily="34" charset="0"/>
                        <a:buNone/>
                      </a:pPr>
                      <a:r>
                        <a:rPr lang="es-ES" sz="1200" dirty="0">
                          <a:effectLst/>
                        </a:rPr>
                        <a:t>• NECPAL +: 234 ± 39.7 días </a:t>
                      </a:r>
                    </a:p>
                    <a:p>
                      <a:pPr>
                        <a:buNone/>
                      </a:pPr>
                      <a:r>
                        <a:rPr lang="es-ES" sz="1200" dirty="0">
                          <a:effectLst/>
                        </a:rPr>
                        <a:t>• NECPAL –: 589 ± 39 días</a:t>
                      </a:r>
                    </a:p>
                  </a:txBody>
                  <a:tcPr marL="42963" marR="42963" marT="21481" marB="21481"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553415648"/>
                  </a:ext>
                </a:extLst>
              </a:tr>
            </a:tbl>
          </a:graphicData>
        </a:graphic>
      </p:graphicFrame>
      <p:sp>
        <p:nvSpPr>
          <p:cNvPr id="5" name="CuadroTexto 4">
            <a:extLst>
              <a:ext uri="{FF2B5EF4-FFF2-40B4-BE49-F238E27FC236}">
                <a16:creationId xmlns:a16="http://schemas.microsoft.com/office/drawing/2014/main" id="{4B143EDE-09A0-C3D3-0954-4450650568E3}"/>
              </a:ext>
            </a:extLst>
          </p:cNvPr>
          <p:cNvSpPr txBox="1"/>
          <p:nvPr/>
        </p:nvSpPr>
        <p:spPr>
          <a:xfrm>
            <a:off x="6876256" y="1995686"/>
            <a:ext cx="944489" cy="369332"/>
          </a:xfrm>
          <a:prstGeom prst="rect">
            <a:avLst/>
          </a:prstGeom>
          <a:noFill/>
        </p:spPr>
        <p:txBody>
          <a:bodyPr wrap="none" rtlCol="0">
            <a:spAutoFit/>
          </a:bodyPr>
          <a:lstStyle/>
          <a:p>
            <a:r>
              <a:rPr lang="es-ES" dirty="0"/>
              <a:t>P=0.001</a:t>
            </a:r>
          </a:p>
        </p:txBody>
      </p:sp>
    </p:spTree>
    <p:extLst>
      <p:ext uri="{BB962C8B-B14F-4D97-AF65-F5344CB8AC3E}">
        <p14:creationId xmlns:p14="http://schemas.microsoft.com/office/powerpoint/2010/main" val="384806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70299D80-E057-55D2-36E8-E55DD26C8BD4}"/>
              </a:ext>
            </a:extLst>
          </p:cNvPr>
          <p:cNvGraphicFramePr>
            <a:graphicFrameLocks noGrp="1"/>
          </p:cNvGraphicFramePr>
          <p:nvPr>
            <p:extLst>
              <p:ext uri="{D42A27DB-BD31-4B8C-83A1-F6EECF244321}">
                <p14:modId xmlns:p14="http://schemas.microsoft.com/office/powerpoint/2010/main" val="47004894"/>
              </p:ext>
            </p:extLst>
          </p:nvPr>
        </p:nvGraphicFramePr>
        <p:xfrm>
          <a:off x="1331640" y="843558"/>
          <a:ext cx="6862256" cy="3835668"/>
        </p:xfrm>
        <a:graphic>
          <a:graphicData uri="http://schemas.openxmlformats.org/drawingml/2006/table">
            <a:tbl>
              <a:tblPr firstRow="1" bandRow="1">
                <a:tableStyleId>{5C22544A-7EE6-4342-B048-85BDC9FD1C3A}</a:tableStyleId>
              </a:tblPr>
              <a:tblGrid>
                <a:gridCol w="2287419">
                  <a:extLst>
                    <a:ext uri="{9D8B030D-6E8A-4147-A177-3AD203B41FA5}">
                      <a16:colId xmlns:a16="http://schemas.microsoft.com/office/drawing/2014/main" val="350564052"/>
                    </a:ext>
                  </a:extLst>
                </a:gridCol>
                <a:gridCol w="1792184">
                  <a:extLst>
                    <a:ext uri="{9D8B030D-6E8A-4147-A177-3AD203B41FA5}">
                      <a16:colId xmlns:a16="http://schemas.microsoft.com/office/drawing/2014/main" val="904174319"/>
                    </a:ext>
                  </a:extLst>
                </a:gridCol>
                <a:gridCol w="1638944">
                  <a:extLst>
                    <a:ext uri="{9D8B030D-6E8A-4147-A177-3AD203B41FA5}">
                      <a16:colId xmlns:a16="http://schemas.microsoft.com/office/drawing/2014/main" val="740368349"/>
                    </a:ext>
                  </a:extLst>
                </a:gridCol>
                <a:gridCol w="1143709">
                  <a:extLst>
                    <a:ext uri="{9D8B030D-6E8A-4147-A177-3AD203B41FA5}">
                      <a16:colId xmlns:a16="http://schemas.microsoft.com/office/drawing/2014/main" val="2551516645"/>
                    </a:ext>
                  </a:extLst>
                </a:gridCol>
              </a:tblGrid>
              <a:tr h="202502">
                <a:tc>
                  <a:txBody>
                    <a:bodyPr/>
                    <a:lstStyle/>
                    <a:p>
                      <a:r>
                        <a:rPr lang="es-ES" dirty="0"/>
                        <a:t>Variable</a:t>
                      </a:r>
                    </a:p>
                  </a:txBody>
                  <a:tcPr/>
                </a:tc>
                <a:tc>
                  <a:txBody>
                    <a:bodyPr/>
                    <a:lstStyle/>
                    <a:p>
                      <a:r>
                        <a:rPr lang="es-ES" dirty="0"/>
                        <a:t>NECPAL +</a:t>
                      </a:r>
                    </a:p>
                  </a:txBody>
                  <a:tcPr/>
                </a:tc>
                <a:tc>
                  <a:txBody>
                    <a:bodyPr/>
                    <a:lstStyle/>
                    <a:p>
                      <a:r>
                        <a:rPr lang="es-ES" dirty="0"/>
                        <a:t>NECPAL -</a:t>
                      </a:r>
                    </a:p>
                  </a:txBody>
                  <a:tcPr/>
                </a:tc>
                <a:tc>
                  <a:txBody>
                    <a:bodyPr/>
                    <a:lstStyle/>
                    <a:p>
                      <a:r>
                        <a:rPr lang="es-ES" dirty="0"/>
                        <a:t>P</a:t>
                      </a:r>
                    </a:p>
                  </a:txBody>
                  <a:tcPr/>
                </a:tc>
                <a:extLst>
                  <a:ext uri="{0D108BD9-81ED-4DB2-BD59-A6C34878D82A}">
                    <a16:rowId xmlns:a16="http://schemas.microsoft.com/office/drawing/2014/main" val="1564124336"/>
                  </a:ext>
                </a:extLst>
              </a:tr>
              <a:tr h="578318">
                <a:tc>
                  <a:txBody>
                    <a:bodyPr/>
                    <a:lstStyle/>
                    <a:p>
                      <a:r>
                        <a:rPr lang="es-ES" dirty="0"/>
                        <a:t>Hombre</a:t>
                      </a:r>
                    </a:p>
                  </a:txBody>
                  <a:tcPr/>
                </a:tc>
                <a:tc>
                  <a:txBody>
                    <a:bodyPr/>
                    <a:lstStyle/>
                    <a:p>
                      <a:r>
                        <a:rPr lang="es-ES" dirty="0"/>
                        <a:t>65.2%</a:t>
                      </a:r>
                    </a:p>
                  </a:txBody>
                  <a:tcPr/>
                </a:tc>
                <a:tc>
                  <a:txBody>
                    <a:bodyPr/>
                    <a:lstStyle/>
                    <a:p>
                      <a:r>
                        <a:rPr lang="es-ES" dirty="0"/>
                        <a:t>69.2%</a:t>
                      </a:r>
                    </a:p>
                  </a:txBody>
                  <a:tcPr/>
                </a:tc>
                <a:tc>
                  <a:txBody>
                    <a:bodyPr/>
                    <a:lstStyle/>
                    <a:p>
                      <a:r>
                        <a:rPr lang="es-ES" dirty="0"/>
                        <a:t>NS</a:t>
                      </a:r>
                    </a:p>
                  </a:txBody>
                  <a:tcPr/>
                </a:tc>
                <a:extLst>
                  <a:ext uri="{0D108BD9-81ED-4DB2-BD59-A6C34878D82A}">
                    <a16:rowId xmlns:a16="http://schemas.microsoft.com/office/drawing/2014/main" val="3157459289"/>
                  </a:ext>
                </a:extLst>
              </a:tr>
              <a:tr h="578318">
                <a:tc>
                  <a:txBody>
                    <a:bodyPr/>
                    <a:lstStyle/>
                    <a:p>
                      <a:r>
                        <a:rPr lang="es-ES" dirty="0"/>
                        <a:t>Demanda paliativa</a:t>
                      </a:r>
                    </a:p>
                  </a:txBody>
                  <a:tcPr/>
                </a:tc>
                <a:tc>
                  <a:txBody>
                    <a:bodyPr/>
                    <a:lstStyle/>
                    <a:p>
                      <a:r>
                        <a:rPr lang="es-ES" dirty="0"/>
                        <a:t>13.8%</a:t>
                      </a:r>
                    </a:p>
                  </a:txBody>
                  <a:tcPr/>
                </a:tc>
                <a:tc>
                  <a:txBody>
                    <a:bodyPr/>
                    <a:lstStyle/>
                    <a:p>
                      <a:r>
                        <a:rPr lang="es-ES" dirty="0"/>
                        <a:t>0%</a:t>
                      </a:r>
                    </a:p>
                  </a:txBody>
                  <a:tcPr/>
                </a:tc>
                <a:tc>
                  <a:txBody>
                    <a:bodyPr/>
                    <a:lstStyle/>
                    <a:p>
                      <a:r>
                        <a:rPr lang="es-ES" dirty="0"/>
                        <a:t>0.03</a:t>
                      </a:r>
                    </a:p>
                  </a:txBody>
                  <a:tcPr/>
                </a:tc>
                <a:extLst>
                  <a:ext uri="{0D108BD9-81ED-4DB2-BD59-A6C34878D82A}">
                    <a16:rowId xmlns:a16="http://schemas.microsoft.com/office/drawing/2014/main" val="2600949801"/>
                  </a:ext>
                </a:extLst>
              </a:tr>
              <a:tr h="578318">
                <a:tc>
                  <a:txBody>
                    <a:bodyPr/>
                    <a:lstStyle/>
                    <a:p>
                      <a:r>
                        <a:rPr lang="es-ES" dirty="0"/>
                        <a:t>Necesidades paliativas</a:t>
                      </a:r>
                    </a:p>
                  </a:txBody>
                  <a:tcPr/>
                </a:tc>
                <a:tc>
                  <a:txBody>
                    <a:bodyPr/>
                    <a:lstStyle/>
                    <a:p>
                      <a:r>
                        <a:rPr lang="es-ES" dirty="0"/>
                        <a:t>24.1%</a:t>
                      </a:r>
                    </a:p>
                  </a:txBody>
                  <a:tcPr/>
                </a:tc>
                <a:tc>
                  <a:txBody>
                    <a:bodyPr/>
                    <a:lstStyle/>
                    <a:p>
                      <a:r>
                        <a:rPr lang="es-ES" dirty="0"/>
                        <a:t>0%</a:t>
                      </a:r>
                    </a:p>
                  </a:txBody>
                  <a:tcPr/>
                </a:tc>
                <a:tc>
                  <a:txBody>
                    <a:bodyPr/>
                    <a:lstStyle/>
                    <a:p>
                      <a:r>
                        <a:rPr lang="es-ES" dirty="0"/>
                        <a:t>0.002</a:t>
                      </a:r>
                    </a:p>
                  </a:txBody>
                  <a:tcPr/>
                </a:tc>
                <a:extLst>
                  <a:ext uri="{0D108BD9-81ED-4DB2-BD59-A6C34878D82A}">
                    <a16:rowId xmlns:a16="http://schemas.microsoft.com/office/drawing/2014/main" val="3736118837"/>
                  </a:ext>
                </a:extLst>
              </a:tr>
              <a:tr h="578318">
                <a:tc>
                  <a:txBody>
                    <a:bodyPr/>
                    <a:lstStyle/>
                    <a:p>
                      <a:r>
                        <a:rPr lang="es-ES" dirty="0"/>
                        <a:t>I clínicos progresión</a:t>
                      </a:r>
                    </a:p>
                  </a:txBody>
                  <a:tcPr/>
                </a:tc>
                <a:tc>
                  <a:txBody>
                    <a:bodyPr/>
                    <a:lstStyle/>
                    <a:p>
                      <a:r>
                        <a:rPr lang="es-ES" dirty="0"/>
                        <a:t>82.8%</a:t>
                      </a:r>
                    </a:p>
                  </a:txBody>
                  <a:tcPr/>
                </a:tc>
                <a:tc>
                  <a:txBody>
                    <a:bodyPr/>
                    <a:lstStyle/>
                    <a:p>
                      <a:r>
                        <a:rPr lang="es-ES" dirty="0"/>
                        <a:t>12.8%</a:t>
                      </a:r>
                    </a:p>
                  </a:txBody>
                  <a:tcPr/>
                </a:tc>
                <a:tc>
                  <a:txBody>
                    <a:bodyPr/>
                    <a:lstStyle/>
                    <a:p>
                      <a:r>
                        <a:rPr lang="es-ES" dirty="0"/>
                        <a:t>0.0005</a:t>
                      </a:r>
                    </a:p>
                  </a:txBody>
                  <a:tcPr/>
                </a:tc>
                <a:extLst>
                  <a:ext uri="{0D108BD9-81ED-4DB2-BD59-A6C34878D82A}">
                    <a16:rowId xmlns:a16="http://schemas.microsoft.com/office/drawing/2014/main" val="1003630662"/>
                  </a:ext>
                </a:extLst>
              </a:tr>
              <a:tr h="578318">
                <a:tc>
                  <a:txBody>
                    <a:bodyPr/>
                    <a:lstStyle/>
                    <a:p>
                      <a:r>
                        <a:rPr lang="es-ES" dirty="0"/>
                        <a:t>Dependencia severa</a:t>
                      </a:r>
                    </a:p>
                  </a:txBody>
                  <a:tcPr/>
                </a:tc>
                <a:tc>
                  <a:txBody>
                    <a:bodyPr/>
                    <a:lstStyle/>
                    <a:p>
                      <a:r>
                        <a:rPr lang="es-ES" dirty="0"/>
                        <a:t>24.1%</a:t>
                      </a:r>
                    </a:p>
                  </a:txBody>
                  <a:tcPr/>
                </a:tc>
                <a:tc>
                  <a:txBody>
                    <a:bodyPr/>
                    <a:lstStyle/>
                    <a:p>
                      <a:r>
                        <a:rPr lang="es-ES" dirty="0"/>
                        <a:t>2.6%</a:t>
                      </a:r>
                    </a:p>
                  </a:txBody>
                  <a:tcPr/>
                </a:tc>
                <a:tc>
                  <a:txBody>
                    <a:bodyPr/>
                    <a:lstStyle/>
                    <a:p>
                      <a:r>
                        <a:rPr lang="es-ES" dirty="0"/>
                        <a:t>0.009</a:t>
                      </a:r>
                    </a:p>
                  </a:txBody>
                  <a:tcPr/>
                </a:tc>
                <a:extLst>
                  <a:ext uri="{0D108BD9-81ED-4DB2-BD59-A6C34878D82A}">
                    <a16:rowId xmlns:a16="http://schemas.microsoft.com/office/drawing/2014/main" val="4087604072"/>
                  </a:ext>
                </a:extLst>
              </a:tr>
              <a:tr h="578318">
                <a:tc>
                  <a:txBody>
                    <a:bodyPr/>
                    <a:lstStyle/>
                    <a:p>
                      <a:r>
                        <a:rPr lang="es-ES" dirty="0"/>
                        <a:t>Sind. geriátricos</a:t>
                      </a:r>
                    </a:p>
                  </a:txBody>
                  <a:tcPr/>
                </a:tc>
                <a:tc>
                  <a:txBody>
                    <a:bodyPr/>
                    <a:lstStyle/>
                    <a:p>
                      <a:r>
                        <a:rPr lang="es-ES" dirty="0"/>
                        <a:t>44.8%</a:t>
                      </a:r>
                    </a:p>
                  </a:txBody>
                  <a:tcPr/>
                </a:tc>
                <a:tc>
                  <a:txBody>
                    <a:bodyPr/>
                    <a:lstStyle/>
                    <a:p>
                      <a:r>
                        <a:rPr lang="es-ES" dirty="0"/>
                        <a:t>5.1%</a:t>
                      </a:r>
                    </a:p>
                  </a:txBody>
                  <a:tcPr/>
                </a:tc>
                <a:tc>
                  <a:txBody>
                    <a:bodyPr/>
                    <a:lstStyle/>
                    <a:p>
                      <a:r>
                        <a:rPr lang="es-ES" dirty="0"/>
                        <a:t>0.0005</a:t>
                      </a:r>
                    </a:p>
                  </a:txBody>
                  <a:tcPr/>
                </a:tc>
                <a:extLst>
                  <a:ext uri="{0D108BD9-81ED-4DB2-BD59-A6C34878D82A}">
                    <a16:rowId xmlns:a16="http://schemas.microsoft.com/office/drawing/2014/main" val="1686536065"/>
                  </a:ext>
                </a:extLst>
              </a:tr>
            </a:tbl>
          </a:graphicData>
        </a:graphic>
      </p:graphicFrame>
      <p:sp>
        <p:nvSpPr>
          <p:cNvPr id="5" name="CuadroTexto 4">
            <a:extLst>
              <a:ext uri="{FF2B5EF4-FFF2-40B4-BE49-F238E27FC236}">
                <a16:creationId xmlns:a16="http://schemas.microsoft.com/office/drawing/2014/main" id="{DF431E75-D7D2-1EB1-C458-760412834167}"/>
              </a:ext>
            </a:extLst>
          </p:cNvPr>
          <p:cNvSpPr txBox="1"/>
          <p:nvPr/>
        </p:nvSpPr>
        <p:spPr>
          <a:xfrm>
            <a:off x="3795293" y="131847"/>
            <a:ext cx="1549078" cy="400110"/>
          </a:xfrm>
          <a:prstGeom prst="rect">
            <a:avLst/>
          </a:prstGeom>
          <a:noFill/>
        </p:spPr>
        <p:txBody>
          <a:bodyPr wrap="none" rtlCol="0">
            <a:spAutoFit/>
          </a:bodyPr>
          <a:lstStyle/>
          <a:p>
            <a:r>
              <a:rPr lang="es-ES" sz="2000" b="1" dirty="0"/>
              <a:t>RESULTADOS</a:t>
            </a:r>
          </a:p>
        </p:txBody>
      </p:sp>
    </p:spTree>
    <p:extLst>
      <p:ext uri="{BB962C8B-B14F-4D97-AF65-F5344CB8AC3E}">
        <p14:creationId xmlns:p14="http://schemas.microsoft.com/office/powerpoint/2010/main" val="2336458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05BED9-853C-9B20-F543-BC15D30CD918}"/>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E67380A-250C-9594-F55C-C62009426BFD}"/>
              </a:ext>
            </a:extLst>
          </p:cNvPr>
          <p:cNvGraphicFramePr>
            <a:graphicFrameLocks noGrp="1"/>
          </p:cNvGraphicFramePr>
          <p:nvPr>
            <p:extLst>
              <p:ext uri="{D42A27DB-BD31-4B8C-83A1-F6EECF244321}">
                <p14:modId xmlns:p14="http://schemas.microsoft.com/office/powerpoint/2010/main" val="3991413028"/>
              </p:ext>
            </p:extLst>
          </p:nvPr>
        </p:nvGraphicFramePr>
        <p:xfrm>
          <a:off x="467544" y="843558"/>
          <a:ext cx="7776864" cy="3835668"/>
        </p:xfrm>
        <a:graphic>
          <a:graphicData uri="http://schemas.openxmlformats.org/drawingml/2006/table">
            <a:tbl>
              <a:tblPr firstRow="1" bandRow="1">
                <a:tableStyleId>{5C22544A-7EE6-4342-B048-85BDC9FD1C3A}</a:tableStyleId>
              </a:tblPr>
              <a:tblGrid>
                <a:gridCol w="3672408">
                  <a:extLst>
                    <a:ext uri="{9D8B030D-6E8A-4147-A177-3AD203B41FA5}">
                      <a16:colId xmlns:a16="http://schemas.microsoft.com/office/drawing/2014/main" val="350564052"/>
                    </a:ext>
                  </a:extLst>
                </a:gridCol>
                <a:gridCol w="1512168">
                  <a:extLst>
                    <a:ext uri="{9D8B030D-6E8A-4147-A177-3AD203B41FA5}">
                      <a16:colId xmlns:a16="http://schemas.microsoft.com/office/drawing/2014/main" val="904174319"/>
                    </a:ext>
                  </a:extLst>
                </a:gridCol>
                <a:gridCol w="1296144">
                  <a:extLst>
                    <a:ext uri="{9D8B030D-6E8A-4147-A177-3AD203B41FA5}">
                      <a16:colId xmlns:a16="http://schemas.microsoft.com/office/drawing/2014/main" val="740368349"/>
                    </a:ext>
                  </a:extLst>
                </a:gridCol>
                <a:gridCol w="1296144">
                  <a:extLst>
                    <a:ext uri="{9D8B030D-6E8A-4147-A177-3AD203B41FA5}">
                      <a16:colId xmlns:a16="http://schemas.microsoft.com/office/drawing/2014/main" val="2551516645"/>
                    </a:ext>
                  </a:extLst>
                </a:gridCol>
              </a:tblGrid>
              <a:tr h="202502">
                <a:tc>
                  <a:txBody>
                    <a:bodyPr/>
                    <a:lstStyle/>
                    <a:p>
                      <a:r>
                        <a:rPr lang="es-ES" dirty="0"/>
                        <a:t>Variable</a:t>
                      </a:r>
                    </a:p>
                  </a:txBody>
                  <a:tcPr/>
                </a:tc>
                <a:tc>
                  <a:txBody>
                    <a:bodyPr/>
                    <a:lstStyle/>
                    <a:p>
                      <a:r>
                        <a:rPr lang="es-ES" dirty="0"/>
                        <a:t>NECPAL +</a:t>
                      </a:r>
                    </a:p>
                  </a:txBody>
                  <a:tcPr/>
                </a:tc>
                <a:tc>
                  <a:txBody>
                    <a:bodyPr/>
                    <a:lstStyle/>
                    <a:p>
                      <a:r>
                        <a:rPr lang="es-ES" dirty="0"/>
                        <a:t>NECPAL -</a:t>
                      </a:r>
                    </a:p>
                  </a:txBody>
                  <a:tcPr/>
                </a:tc>
                <a:tc>
                  <a:txBody>
                    <a:bodyPr/>
                    <a:lstStyle/>
                    <a:p>
                      <a:r>
                        <a:rPr lang="es-ES" dirty="0"/>
                        <a:t>P</a:t>
                      </a:r>
                    </a:p>
                  </a:txBody>
                  <a:tcPr/>
                </a:tc>
                <a:extLst>
                  <a:ext uri="{0D108BD9-81ED-4DB2-BD59-A6C34878D82A}">
                    <a16:rowId xmlns:a16="http://schemas.microsoft.com/office/drawing/2014/main" val="1564124336"/>
                  </a:ext>
                </a:extLst>
              </a:tr>
              <a:tr h="578318">
                <a:tc>
                  <a:txBody>
                    <a:bodyPr/>
                    <a:lstStyle/>
                    <a:p>
                      <a:r>
                        <a:rPr lang="es-ES" dirty="0" err="1"/>
                        <a:t>Sintomas</a:t>
                      </a:r>
                      <a:r>
                        <a:rPr lang="es-ES" dirty="0"/>
                        <a:t> persistentes</a:t>
                      </a:r>
                    </a:p>
                  </a:txBody>
                  <a:tcPr/>
                </a:tc>
                <a:tc>
                  <a:txBody>
                    <a:bodyPr/>
                    <a:lstStyle/>
                    <a:p>
                      <a:r>
                        <a:rPr lang="es-ES" dirty="0"/>
                        <a:t>65.5%</a:t>
                      </a:r>
                    </a:p>
                  </a:txBody>
                  <a:tcPr/>
                </a:tc>
                <a:tc>
                  <a:txBody>
                    <a:bodyPr/>
                    <a:lstStyle/>
                    <a:p>
                      <a:r>
                        <a:rPr lang="es-ES" dirty="0"/>
                        <a:t>15.4%</a:t>
                      </a:r>
                    </a:p>
                  </a:txBody>
                  <a:tcPr/>
                </a:tc>
                <a:tc>
                  <a:txBody>
                    <a:bodyPr/>
                    <a:lstStyle/>
                    <a:p>
                      <a:r>
                        <a:rPr lang="es-ES" dirty="0"/>
                        <a:t>0.0005</a:t>
                      </a:r>
                    </a:p>
                  </a:txBody>
                  <a:tcPr/>
                </a:tc>
                <a:extLst>
                  <a:ext uri="{0D108BD9-81ED-4DB2-BD59-A6C34878D82A}">
                    <a16:rowId xmlns:a16="http://schemas.microsoft.com/office/drawing/2014/main" val="3157459289"/>
                  </a:ext>
                </a:extLst>
              </a:tr>
              <a:tr h="578318">
                <a:tc>
                  <a:txBody>
                    <a:bodyPr/>
                    <a:lstStyle/>
                    <a:p>
                      <a:r>
                        <a:rPr lang="es-ES" dirty="0"/>
                        <a:t>Aspectos psicosociales</a:t>
                      </a:r>
                    </a:p>
                  </a:txBody>
                  <a:tcPr/>
                </a:tc>
                <a:tc>
                  <a:txBody>
                    <a:bodyPr/>
                    <a:lstStyle/>
                    <a:p>
                      <a:r>
                        <a:rPr lang="es-ES" dirty="0"/>
                        <a:t>27.6%</a:t>
                      </a:r>
                    </a:p>
                  </a:txBody>
                  <a:tcPr/>
                </a:tc>
                <a:tc>
                  <a:txBody>
                    <a:bodyPr/>
                    <a:lstStyle/>
                    <a:p>
                      <a:r>
                        <a:rPr lang="es-ES" dirty="0"/>
                        <a:t>7.7%</a:t>
                      </a:r>
                    </a:p>
                  </a:txBody>
                  <a:tcPr/>
                </a:tc>
                <a:tc>
                  <a:txBody>
                    <a:bodyPr/>
                    <a:lstStyle/>
                    <a:p>
                      <a:r>
                        <a:rPr lang="es-ES" dirty="0"/>
                        <a:t>0.04</a:t>
                      </a:r>
                    </a:p>
                  </a:txBody>
                  <a:tcPr/>
                </a:tc>
                <a:extLst>
                  <a:ext uri="{0D108BD9-81ED-4DB2-BD59-A6C34878D82A}">
                    <a16:rowId xmlns:a16="http://schemas.microsoft.com/office/drawing/2014/main" val="2600949801"/>
                  </a:ext>
                </a:extLst>
              </a:tr>
              <a:tr h="578318">
                <a:tc>
                  <a:txBody>
                    <a:bodyPr/>
                    <a:lstStyle/>
                    <a:p>
                      <a:r>
                        <a:rPr lang="es-ES" dirty="0"/>
                        <a:t>Multimorbilidad</a:t>
                      </a:r>
                    </a:p>
                  </a:txBody>
                  <a:tcPr/>
                </a:tc>
                <a:tc>
                  <a:txBody>
                    <a:bodyPr/>
                    <a:lstStyle/>
                    <a:p>
                      <a:r>
                        <a:rPr lang="es-ES" dirty="0"/>
                        <a:t>86.2%</a:t>
                      </a:r>
                    </a:p>
                  </a:txBody>
                  <a:tcPr/>
                </a:tc>
                <a:tc>
                  <a:txBody>
                    <a:bodyPr/>
                    <a:lstStyle/>
                    <a:p>
                      <a:r>
                        <a:rPr lang="es-ES" dirty="0"/>
                        <a:t>38.5%</a:t>
                      </a:r>
                    </a:p>
                  </a:txBody>
                  <a:tcPr/>
                </a:tc>
                <a:tc>
                  <a:txBody>
                    <a:bodyPr/>
                    <a:lstStyle/>
                    <a:p>
                      <a:r>
                        <a:rPr lang="es-ES" dirty="0"/>
                        <a:t>0.0005</a:t>
                      </a:r>
                    </a:p>
                  </a:txBody>
                  <a:tcPr/>
                </a:tc>
                <a:extLst>
                  <a:ext uri="{0D108BD9-81ED-4DB2-BD59-A6C34878D82A}">
                    <a16:rowId xmlns:a16="http://schemas.microsoft.com/office/drawing/2014/main" val="3736118837"/>
                  </a:ext>
                </a:extLst>
              </a:tr>
              <a:tr h="578318">
                <a:tc>
                  <a:txBody>
                    <a:bodyPr/>
                    <a:lstStyle/>
                    <a:p>
                      <a:r>
                        <a:rPr lang="es-ES" dirty="0"/>
                        <a:t>Uso recursos</a:t>
                      </a:r>
                    </a:p>
                  </a:txBody>
                  <a:tcPr/>
                </a:tc>
                <a:tc>
                  <a:txBody>
                    <a:bodyPr/>
                    <a:lstStyle/>
                    <a:p>
                      <a:r>
                        <a:rPr lang="es-ES" dirty="0"/>
                        <a:t>58.6%</a:t>
                      </a:r>
                    </a:p>
                  </a:txBody>
                  <a:tcPr/>
                </a:tc>
                <a:tc>
                  <a:txBody>
                    <a:bodyPr/>
                    <a:lstStyle/>
                    <a:p>
                      <a:r>
                        <a:rPr lang="es-ES" dirty="0"/>
                        <a:t>33.3</a:t>
                      </a:r>
                    </a:p>
                  </a:txBody>
                  <a:tcPr/>
                </a:tc>
                <a:tc>
                  <a:txBody>
                    <a:bodyPr/>
                    <a:lstStyle/>
                    <a:p>
                      <a:r>
                        <a:rPr lang="es-ES" dirty="0"/>
                        <a:t>0.05</a:t>
                      </a:r>
                    </a:p>
                  </a:txBody>
                  <a:tcPr/>
                </a:tc>
                <a:extLst>
                  <a:ext uri="{0D108BD9-81ED-4DB2-BD59-A6C34878D82A}">
                    <a16:rowId xmlns:a16="http://schemas.microsoft.com/office/drawing/2014/main" val="1003630662"/>
                  </a:ext>
                </a:extLst>
              </a:tr>
              <a:tr h="578318">
                <a:tc>
                  <a:txBody>
                    <a:bodyPr/>
                    <a:lstStyle/>
                    <a:p>
                      <a:r>
                        <a:rPr lang="es-ES" dirty="0"/>
                        <a:t>Indicadores  progresión respiratoria</a:t>
                      </a:r>
                    </a:p>
                  </a:txBody>
                  <a:tcPr/>
                </a:tc>
                <a:tc>
                  <a:txBody>
                    <a:bodyPr/>
                    <a:lstStyle/>
                    <a:p>
                      <a:r>
                        <a:rPr lang="es-ES" dirty="0"/>
                        <a:t>58.6%</a:t>
                      </a:r>
                    </a:p>
                  </a:txBody>
                  <a:tcPr/>
                </a:tc>
                <a:tc>
                  <a:txBody>
                    <a:bodyPr/>
                    <a:lstStyle/>
                    <a:p>
                      <a:r>
                        <a:rPr lang="es-ES" dirty="0"/>
                        <a:t>20.5%</a:t>
                      </a:r>
                    </a:p>
                  </a:txBody>
                  <a:tcPr/>
                </a:tc>
                <a:tc>
                  <a:txBody>
                    <a:bodyPr/>
                    <a:lstStyle/>
                    <a:p>
                      <a:r>
                        <a:rPr lang="es-ES" dirty="0"/>
                        <a:t>0.002</a:t>
                      </a:r>
                    </a:p>
                  </a:txBody>
                  <a:tcPr/>
                </a:tc>
                <a:extLst>
                  <a:ext uri="{0D108BD9-81ED-4DB2-BD59-A6C34878D82A}">
                    <a16:rowId xmlns:a16="http://schemas.microsoft.com/office/drawing/2014/main" val="4087604072"/>
                  </a:ext>
                </a:extLst>
              </a:tr>
              <a:tr h="578318">
                <a:tc>
                  <a:txBody>
                    <a:bodyPr/>
                    <a:lstStyle/>
                    <a:p>
                      <a:r>
                        <a:rPr lang="es-ES" dirty="0"/>
                        <a:t>Disnea mínimos</a:t>
                      </a:r>
                    </a:p>
                  </a:txBody>
                  <a:tcPr/>
                </a:tc>
                <a:tc>
                  <a:txBody>
                    <a:bodyPr/>
                    <a:lstStyle/>
                    <a:p>
                      <a:r>
                        <a:rPr lang="es-ES" dirty="0"/>
                        <a:t>20.7%</a:t>
                      </a:r>
                    </a:p>
                  </a:txBody>
                  <a:tcPr/>
                </a:tc>
                <a:tc>
                  <a:txBody>
                    <a:bodyPr/>
                    <a:lstStyle/>
                    <a:p>
                      <a:r>
                        <a:rPr lang="es-ES" dirty="0"/>
                        <a:t>5.1%</a:t>
                      </a:r>
                    </a:p>
                  </a:txBody>
                  <a:tcPr/>
                </a:tc>
                <a:tc>
                  <a:txBody>
                    <a:bodyPr/>
                    <a:lstStyle/>
                    <a:p>
                      <a:r>
                        <a:rPr lang="es-ES" dirty="0"/>
                        <a:t>0.06</a:t>
                      </a:r>
                    </a:p>
                  </a:txBody>
                  <a:tcPr/>
                </a:tc>
                <a:extLst>
                  <a:ext uri="{0D108BD9-81ED-4DB2-BD59-A6C34878D82A}">
                    <a16:rowId xmlns:a16="http://schemas.microsoft.com/office/drawing/2014/main" val="1686536065"/>
                  </a:ext>
                </a:extLst>
              </a:tr>
            </a:tbl>
          </a:graphicData>
        </a:graphic>
      </p:graphicFrame>
      <p:sp>
        <p:nvSpPr>
          <p:cNvPr id="5" name="CuadroTexto 4">
            <a:extLst>
              <a:ext uri="{FF2B5EF4-FFF2-40B4-BE49-F238E27FC236}">
                <a16:creationId xmlns:a16="http://schemas.microsoft.com/office/drawing/2014/main" id="{167D42F0-3C97-259A-ED61-2D6C83EAC1E0}"/>
              </a:ext>
            </a:extLst>
          </p:cNvPr>
          <p:cNvSpPr txBox="1"/>
          <p:nvPr/>
        </p:nvSpPr>
        <p:spPr>
          <a:xfrm>
            <a:off x="3795293" y="131847"/>
            <a:ext cx="1549078" cy="400110"/>
          </a:xfrm>
          <a:prstGeom prst="rect">
            <a:avLst/>
          </a:prstGeom>
          <a:noFill/>
        </p:spPr>
        <p:txBody>
          <a:bodyPr wrap="none" rtlCol="0">
            <a:spAutoFit/>
          </a:bodyPr>
          <a:lstStyle/>
          <a:p>
            <a:r>
              <a:rPr lang="es-ES" sz="2000" b="1" dirty="0"/>
              <a:t>RESULTADOS</a:t>
            </a:r>
          </a:p>
        </p:txBody>
      </p:sp>
    </p:spTree>
    <p:extLst>
      <p:ext uri="{BB962C8B-B14F-4D97-AF65-F5344CB8AC3E}">
        <p14:creationId xmlns:p14="http://schemas.microsoft.com/office/powerpoint/2010/main" val="3303148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89598-DD98-1BAF-68BF-9195BDC51F20}"/>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9D626E14-C10B-BA5B-608E-BAF4D3BD18CA}"/>
              </a:ext>
            </a:extLst>
          </p:cNvPr>
          <p:cNvGraphicFramePr>
            <a:graphicFrameLocks noGrp="1"/>
          </p:cNvGraphicFramePr>
          <p:nvPr>
            <p:extLst>
              <p:ext uri="{D42A27DB-BD31-4B8C-83A1-F6EECF244321}">
                <p14:modId xmlns:p14="http://schemas.microsoft.com/office/powerpoint/2010/main" val="1699839297"/>
              </p:ext>
            </p:extLst>
          </p:nvPr>
        </p:nvGraphicFramePr>
        <p:xfrm>
          <a:off x="1187624" y="843558"/>
          <a:ext cx="7150288" cy="3897430"/>
        </p:xfrm>
        <a:graphic>
          <a:graphicData uri="http://schemas.openxmlformats.org/drawingml/2006/table">
            <a:tbl>
              <a:tblPr firstRow="1" bandRow="1">
                <a:tableStyleId>{5C22544A-7EE6-4342-B048-85BDC9FD1C3A}</a:tableStyleId>
              </a:tblPr>
              <a:tblGrid>
                <a:gridCol w="3024336">
                  <a:extLst>
                    <a:ext uri="{9D8B030D-6E8A-4147-A177-3AD203B41FA5}">
                      <a16:colId xmlns:a16="http://schemas.microsoft.com/office/drawing/2014/main" val="350564052"/>
                    </a:ext>
                  </a:extLst>
                </a:gridCol>
                <a:gridCol w="1368152">
                  <a:extLst>
                    <a:ext uri="{9D8B030D-6E8A-4147-A177-3AD203B41FA5}">
                      <a16:colId xmlns:a16="http://schemas.microsoft.com/office/drawing/2014/main" val="904174319"/>
                    </a:ext>
                  </a:extLst>
                </a:gridCol>
                <a:gridCol w="1566085">
                  <a:extLst>
                    <a:ext uri="{9D8B030D-6E8A-4147-A177-3AD203B41FA5}">
                      <a16:colId xmlns:a16="http://schemas.microsoft.com/office/drawing/2014/main" val="740368349"/>
                    </a:ext>
                  </a:extLst>
                </a:gridCol>
                <a:gridCol w="1191715">
                  <a:extLst>
                    <a:ext uri="{9D8B030D-6E8A-4147-A177-3AD203B41FA5}">
                      <a16:colId xmlns:a16="http://schemas.microsoft.com/office/drawing/2014/main" val="2551516645"/>
                    </a:ext>
                  </a:extLst>
                </a:gridCol>
              </a:tblGrid>
              <a:tr h="202502">
                <a:tc>
                  <a:txBody>
                    <a:bodyPr/>
                    <a:lstStyle/>
                    <a:p>
                      <a:r>
                        <a:rPr lang="es-ES" dirty="0"/>
                        <a:t>Variable</a:t>
                      </a:r>
                    </a:p>
                  </a:txBody>
                  <a:tcPr/>
                </a:tc>
                <a:tc>
                  <a:txBody>
                    <a:bodyPr/>
                    <a:lstStyle/>
                    <a:p>
                      <a:r>
                        <a:rPr lang="es-ES" dirty="0"/>
                        <a:t>NECPAL +</a:t>
                      </a:r>
                    </a:p>
                  </a:txBody>
                  <a:tcPr/>
                </a:tc>
                <a:tc>
                  <a:txBody>
                    <a:bodyPr/>
                    <a:lstStyle/>
                    <a:p>
                      <a:r>
                        <a:rPr lang="es-ES" dirty="0"/>
                        <a:t>NECPAL -</a:t>
                      </a:r>
                    </a:p>
                  </a:txBody>
                  <a:tcPr/>
                </a:tc>
                <a:tc>
                  <a:txBody>
                    <a:bodyPr/>
                    <a:lstStyle/>
                    <a:p>
                      <a:r>
                        <a:rPr lang="es-ES" dirty="0"/>
                        <a:t>P</a:t>
                      </a:r>
                    </a:p>
                  </a:txBody>
                  <a:tcPr/>
                </a:tc>
                <a:extLst>
                  <a:ext uri="{0D108BD9-81ED-4DB2-BD59-A6C34878D82A}">
                    <a16:rowId xmlns:a16="http://schemas.microsoft.com/office/drawing/2014/main" val="1564124336"/>
                  </a:ext>
                </a:extLst>
              </a:tr>
              <a:tr h="578318">
                <a:tc>
                  <a:txBody>
                    <a:bodyPr/>
                    <a:lstStyle/>
                    <a:p>
                      <a:r>
                        <a:rPr lang="es-ES" dirty="0"/>
                        <a:t>Confinado domicilio</a:t>
                      </a:r>
                    </a:p>
                  </a:txBody>
                  <a:tcPr/>
                </a:tc>
                <a:tc>
                  <a:txBody>
                    <a:bodyPr/>
                    <a:lstStyle/>
                    <a:p>
                      <a:r>
                        <a:rPr lang="es-ES" dirty="0"/>
                        <a:t>20.7%</a:t>
                      </a:r>
                    </a:p>
                  </a:txBody>
                  <a:tcPr/>
                </a:tc>
                <a:tc>
                  <a:txBody>
                    <a:bodyPr/>
                    <a:lstStyle/>
                    <a:p>
                      <a:r>
                        <a:rPr lang="es-ES" dirty="0"/>
                        <a:t>0%</a:t>
                      </a:r>
                    </a:p>
                  </a:txBody>
                  <a:tcPr/>
                </a:tc>
                <a:tc>
                  <a:txBody>
                    <a:bodyPr/>
                    <a:lstStyle/>
                    <a:p>
                      <a:r>
                        <a:rPr lang="es-ES" dirty="0"/>
                        <a:t>0.004</a:t>
                      </a:r>
                    </a:p>
                  </a:txBody>
                  <a:tcPr/>
                </a:tc>
                <a:extLst>
                  <a:ext uri="{0D108BD9-81ED-4DB2-BD59-A6C34878D82A}">
                    <a16:rowId xmlns:a16="http://schemas.microsoft.com/office/drawing/2014/main" val="3157459289"/>
                  </a:ext>
                </a:extLst>
              </a:tr>
              <a:tr h="578318">
                <a:tc>
                  <a:txBody>
                    <a:bodyPr/>
                    <a:lstStyle/>
                    <a:p>
                      <a:r>
                        <a:rPr lang="es-ES" dirty="0"/>
                        <a:t>Corticoides continuos</a:t>
                      </a:r>
                    </a:p>
                  </a:txBody>
                  <a:tcPr/>
                </a:tc>
                <a:tc>
                  <a:txBody>
                    <a:bodyPr/>
                    <a:lstStyle/>
                    <a:p>
                      <a:r>
                        <a:rPr lang="es-ES" dirty="0"/>
                        <a:t>31%</a:t>
                      </a:r>
                    </a:p>
                  </a:txBody>
                  <a:tcPr/>
                </a:tc>
                <a:tc>
                  <a:txBody>
                    <a:bodyPr/>
                    <a:lstStyle/>
                    <a:p>
                      <a:r>
                        <a:rPr lang="es-ES" dirty="0"/>
                        <a:t>2.6%</a:t>
                      </a:r>
                    </a:p>
                  </a:txBody>
                  <a:tcPr/>
                </a:tc>
                <a:tc>
                  <a:txBody>
                    <a:bodyPr/>
                    <a:lstStyle/>
                    <a:p>
                      <a:r>
                        <a:rPr lang="es-ES" dirty="0"/>
                        <a:t>0.01</a:t>
                      </a:r>
                    </a:p>
                  </a:txBody>
                  <a:tcPr/>
                </a:tc>
                <a:extLst>
                  <a:ext uri="{0D108BD9-81ED-4DB2-BD59-A6C34878D82A}">
                    <a16:rowId xmlns:a16="http://schemas.microsoft.com/office/drawing/2014/main" val="2600949801"/>
                  </a:ext>
                </a:extLst>
              </a:tr>
              <a:tr h="578318">
                <a:tc>
                  <a:txBody>
                    <a:bodyPr/>
                    <a:lstStyle/>
                    <a:p>
                      <a:r>
                        <a:rPr lang="es-ES" dirty="0"/>
                        <a:t>ICC asociada</a:t>
                      </a:r>
                    </a:p>
                  </a:txBody>
                  <a:tcPr/>
                </a:tc>
                <a:tc>
                  <a:txBody>
                    <a:bodyPr/>
                    <a:lstStyle/>
                    <a:p>
                      <a:r>
                        <a:rPr lang="es-ES" dirty="0"/>
                        <a:t>3.4%</a:t>
                      </a:r>
                    </a:p>
                  </a:txBody>
                  <a:tcPr/>
                </a:tc>
                <a:tc>
                  <a:txBody>
                    <a:bodyPr/>
                    <a:lstStyle/>
                    <a:p>
                      <a:r>
                        <a:rPr lang="es-ES" dirty="0"/>
                        <a:t>0%</a:t>
                      </a:r>
                    </a:p>
                  </a:txBody>
                  <a:tcPr/>
                </a:tc>
                <a:tc>
                  <a:txBody>
                    <a:bodyPr/>
                    <a:lstStyle/>
                    <a:p>
                      <a:r>
                        <a:rPr lang="es-ES" dirty="0"/>
                        <a:t>NS</a:t>
                      </a:r>
                    </a:p>
                  </a:txBody>
                  <a:tcPr/>
                </a:tc>
                <a:extLst>
                  <a:ext uri="{0D108BD9-81ED-4DB2-BD59-A6C34878D82A}">
                    <a16:rowId xmlns:a16="http://schemas.microsoft.com/office/drawing/2014/main" val="3736118837"/>
                  </a:ext>
                </a:extLst>
              </a:tr>
              <a:tr h="578318">
                <a:tc>
                  <a:txBody>
                    <a:bodyPr/>
                    <a:lstStyle/>
                    <a:p>
                      <a:r>
                        <a:rPr lang="es-ES" dirty="0"/>
                        <a:t>Desnutrición/caquexia</a:t>
                      </a:r>
                    </a:p>
                  </a:txBody>
                  <a:tcPr/>
                </a:tc>
                <a:tc>
                  <a:txBody>
                    <a:bodyPr/>
                    <a:lstStyle/>
                    <a:p>
                      <a:r>
                        <a:rPr lang="es-ES" dirty="0"/>
                        <a:t>44.8%</a:t>
                      </a:r>
                    </a:p>
                  </a:txBody>
                  <a:tcPr/>
                </a:tc>
                <a:tc>
                  <a:txBody>
                    <a:bodyPr/>
                    <a:lstStyle/>
                    <a:p>
                      <a:r>
                        <a:rPr lang="es-ES" dirty="0"/>
                        <a:t>2.6%</a:t>
                      </a:r>
                    </a:p>
                  </a:txBody>
                  <a:tcPr/>
                </a:tc>
                <a:tc>
                  <a:txBody>
                    <a:bodyPr/>
                    <a:lstStyle/>
                    <a:p>
                      <a:r>
                        <a:rPr lang="es-ES" dirty="0"/>
                        <a:t>0.0005</a:t>
                      </a:r>
                    </a:p>
                  </a:txBody>
                  <a:tcPr/>
                </a:tc>
                <a:extLst>
                  <a:ext uri="{0D108BD9-81ED-4DB2-BD59-A6C34878D82A}">
                    <a16:rowId xmlns:a16="http://schemas.microsoft.com/office/drawing/2014/main" val="1003630662"/>
                  </a:ext>
                </a:extLst>
              </a:tr>
              <a:tr h="578318">
                <a:tc>
                  <a:txBody>
                    <a:bodyPr/>
                    <a:lstStyle/>
                    <a:p>
                      <a:r>
                        <a:rPr lang="es-ES" dirty="0"/>
                        <a:t>Paciente oncológico</a:t>
                      </a:r>
                    </a:p>
                  </a:txBody>
                  <a:tcPr/>
                </a:tc>
                <a:tc>
                  <a:txBody>
                    <a:bodyPr/>
                    <a:lstStyle/>
                    <a:p>
                      <a:r>
                        <a:rPr lang="es-ES" dirty="0"/>
                        <a:t>44.8%</a:t>
                      </a:r>
                    </a:p>
                  </a:txBody>
                  <a:tcPr/>
                </a:tc>
                <a:tc>
                  <a:txBody>
                    <a:bodyPr/>
                    <a:lstStyle/>
                    <a:p>
                      <a:r>
                        <a:rPr lang="es-ES" dirty="0"/>
                        <a:t>20.5%</a:t>
                      </a:r>
                    </a:p>
                  </a:txBody>
                  <a:tcPr/>
                </a:tc>
                <a:tc>
                  <a:txBody>
                    <a:bodyPr/>
                    <a:lstStyle/>
                    <a:p>
                      <a:r>
                        <a:rPr lang="es-ES" dirty="0"/>
                        <a:t>0.04</a:t>
                      </a:r>
                    </a:p>
                  </a:txBody>
                  <a:tcPr/>
                </a:tc>
                <a:extLst>
                  <a:ext uri="{0D108BD9-81ED-4DB2-BD59-A6C34878D82A}">
                    <a16:rowId xmlns:a16="http://schemas.microsoft.com/office/drawing/2014/main" val="4087604072"/>
                  </a:ext>
                </a:extLst>
              </a:tr>
              <a:tr h="578318">
                <a:tc>
                  <a:txBody>
                    <a:bodyPr/>
                    <a:lstStyle/>
                    <a:p>
                      <a:r>
                        <a:rPr lang="es-ES" dirty="0"/>
                        <a:t>OCD previa</a:t>
                      </a:r>
                    </a:p>
                    <a:p>
                      <a:r>
                        <a:rPr lang="es-ES" dirty="0"/>
                        <a:t>Criterios  Gasométricos OCD</a:t>
                      </a:r>
                    </a:p>
                  </a:txBody>
                  <a:tcPr/>
                </a:tc>
                <a:tc>
                  <a:txBody>
                    <a:bodyPr/>
                    <a:lstStyle/>
                    <a:p>
                      <a:r>
                        <a:rPr lang="es-ES" dirty="0"/>
                        <a:t>55.2%</a:t>
                      </a:r>
                    </a:p>
                    <a:p>
                      <a:r>
                        <a:rPr lang="es-ES" dirty="0"/>
                        <a:t>55.2%</a:t>
                      </a:r>
                    </a:p>
                  </a:txBody>
                  <a:tcPr/>
                </a:tc>
                <a:tc>
                  <a:txBody>
                    <a:bodyPr/>
                    <a:lstStyle/>
                    <a:p>
                      <a:r>
                        <a:rPr lang="es-ES" dirty="0"/>
                        <a:t>20.5%</a:t>
                      </a:r>
                    </a:p>
                    <a:p>
                      <a:r>
                        <a:rPr lang="es-ES" dirty="0"/>
                        <a:t>17.9%</a:t>
                      </a:r>
                    </a:p>
                  </a:txBody>
                  <a:tcPr/>
                </a:tc>
                <a:tc>
                  <a:txBody>
                    <a:bodyPr/>
                    <a:lstStyle/>
                    <a:p>
                      <a:r>
                        <a:rPr lang="es-ES" dirty="0"/>
                        <a:t>0.005</a:t>
                      </a:r>
                    </a:p>
                    <a:p>
                      <a:r>
                        <a:rPr lang="es-ES" dirty="0"/>
                        <a:t>0.002</a:t>
                      </a:r>
                    </a:p>
                  </a:txBody>
                  <a:tcPr/>
                </a:tc>
                <a:extLst>
                  <a:ext uri="{0D108BD9-81ED-4DB2-BD59-A6C34878D82A}">
                    <a16:rowId xmlns:a16="http://schemas.microsoft.com/office/drawing/2014/main" val="1686536065"/>
                  </a:ext>
                </a:extLst>
              </a:tr>
            </a:tbl>
          </a:graphicData>
        </a:graphic>
      </p:graphicFrame>
      <p:sp>
        <p:nvSpPr>
          <p:cNvPr id="5" name="CuadroTexto 4">
            <a:extLst>
              <a:ext uri="{FF2B5EF4-FFF2-40B4-BE49-F238E27FC236}">
                <a16:creationId xmlns:a16="http://schemas.microsoft.com/office/drawing/2014/main" id="{32F01778-AC2F-3E21-881E-E84E3D359390}"/>
              </a:ext>
            </a:extLst>
          </p:cNvPr>
          <p:cNvSpPr txBox="1"/>
          <p:nvPr/>
        </p:nvSpPr>
        <p:spPr>
          <a:xfrm>
            <a:off x="3795293" y="131847"/>
            <a:ext cx="1549078" cy="400110"/>
          </a:xfrm>
          <a:prstGeom prst="rect">
            <a:avLst/>
          </a:prstGeom>
          <a:noFill/>
        </p:spPr>
        <p:txBody>
          <a:bodyPr wrap="none" rtlCol="0">
            <a:spAutoFit/>
          </a:bodyPr>
          <a:lstStyle/>
          <a:p>
            <a:r>
              <a:rPr lang="es-ES" sz="2000" b="1" dirty="0"/>
              <a:t>RESULTADOS</a:t>
            </a:r>
          </a:p>
        </p:txBody>
      </p:sp>
    </p:spTree>
    <p:extLst>
      <p:ext uri="{BB962C8B-B14F-4D97-AF65-F5344CB8AC3E}">
        <p14:creationId xmlns:p14="http://schemas.microsoft.com/office/powerpoint/2010/main" val="88226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E0F69-A04A-B11F-462E-B52F1640E9BD}"/>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10BAC3ED-C128-F10F-F7A5-1F28A4E0658B}"/>
              </a:ext>
            </a:extLst>
          </p:cNvPr>
          <p:cNvGraphicFramePr>
            <a:graphicFrameLocks noGrp="1"/>
          </p:cNvGraphicFramePr>
          <p:nvPr>
            <p:extLst>
              <p:ext uri="{D42A27DB-BD31-4B8C-83A1-F6EECF244321}">
                <p14:modId xmlns:p14="http://schemas.microsoft.com/office/powerpoint/2010/main" val="4125085397"/>
              </p:ext>
            </p:extLst>
          </p:nvPr>
        </p:nvGraphicFramePr>
        <p:xfrm>
          <a:off x="1043608" y="843558"/>
          <a:ext cx="7848872" cy="3942678"/>
        </p:xfrm>
        <a:graphic>
          <a:graphicData uri="http://schemas.openxmlformats.org/drawingml/2006/table">
            <a:tbl>
              <a:tblPr firstRow="1" bandRow="1">
                <a:tableStyleId>{5C22544A-7EE6-4342-B048-85BDC9FD1C3A}</a:tableStyleId>
              </a:tblPr>
              <a:tblGrid>
                <a:gridCol w="3672408">
                  <a:extLst>
                    <a:ext uri="{9D8B030D-6E8A-4147-A177-3AD203B41FA5}">
                      <a16:colId xmlns:a16="http://schemas.microsoft.com/office/drawing/2014/main" val="350564052"/>
                    </a:ext>
                  </a:extLst>
                </a:gridCol>
                <a:gridCol w="1386356">
                  <a:extLst>
                    <a:ext uri="{9D8B030D-6E8A-4147-A177-3AD203B41FA5}">
                      <a16:colId xmlns:a16="http://schemas.microsoft.com/office/drawing/2014/main" val="904174319"/>
                    </a:ext>
                  </a:extLst>
                </a:gridCol>
                <a:gridCol w="1481962">
                  <a:extLst>
                    <a:ext uri="{9D8B030D-6E8A-4147-A177-3AD203B41FA5}">
                      <a16:colId xmlns:a16="http://schemas.microsoft.com/office/drawing/2014/main" val="740368349"/>
                    </a:ext>
                  </a:extLst>
                </a:gridCol>
                <a:gridCol w="1308146">
                  <a:extLst>
                    <a:ext uri="{9D8B030D-6E8A-4147-A177-3AD203B41FA5}">
                      <a16:colId xmlns:a16="http://schemas.microsoft.com/office/drawing/2014/main" val="2551516645"/>
                    </a:ext>
                  </a:extLst>
                </a:gridCol>
              </a:tblGrid>
              <a:tr h="353705">
                <a:tc>
                  <a:txBody>
                    <a:bodyPr/>
                    <a:lstStyle/>
                    <a:p>
                      <a:r>
                        <a:rPr lang="es-ES" dirty="0"/>
                        <a:t>Variable</a:t>
                      </a:r>
                    </a:p>
                  </a:txBody>
                  <a:tcPr/>
                </a:tc>
                <a:tc>
                  <a:txBody>
                    <a:bodyPr/>
                    <a:lstStyle/>
                    <a:p>
                      <a:r>
                        <a:rPr lang="es-ES" dirty="0"/>
                        <a:t>NECPAL +</a:t>
                      </a:r>
                    </a:p>
                  </a:txBody>
                  <a:tcPr/>
                </a:tc>
                <a:tc>
                  <a:txBody>
                    <a:bodyPr/>
                    <a:lstStyle/>
                    <a:p>
                      <a:r>
                        <a:rPr lang="es-ES" dirty="0"/>
                        <a:t>NECPAL -</a:t>
                      </a:r>
                    </a:p>
                  </a:txBody>
                  <a:tcPr/>
                </a:tc>
                <a:tc>
                  <a:txBody>
                    <a:bodyPr/>
                    <a:lstStyle/>
                    <a:p>
                      <a:r>
                        <a:rPr lang="es-ES" dirty="0"/>
                        <a:t>P</a:t>
                      </a:r>
                    </a:p>
                  </a:txBody>
                  <a:tcPr/>
                </a:tc>
                <a:extLst>
                  <a:ext uri="{0D108BD9-81ED-4DB2-BD59-A6C34878D82A}">
                    <a16:rowId xmlns:a16="http://schemas.microsoft.com/office/drawing/2014/main" val="1564124336"/>
                  </a:ext>
                </a:extLst>
              </a:tr>
              <a:tr h="559258">
                <a:tc>
                  <a:txBody>
                    <a:bodyPr/>
                    <a:lstStyle/>
                    <a:p>
                      <a:r>
                        <a:rPr lang="es-ES" dirty="0"/>
                        <a:t>Edad</a:t>
                      </a:r>
                    </a:p>
                  </a:txBody>
                  <a:tcPr/>
                </a:tc>
                <a:tc>
                  <a:txBody>
                    <a:bodyPr/>
                    <a:lstStyle/>
                    <a:p>
                      <a:r>
                        <a:rPr lang="es-ES" dirty="0"/>
                        <a:t>71.9±7.5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64.8±11.6</a:t>
                      </a:r>
                    </a:p>
                  </a:txBody>
                  <a:tcPr/>
                </a:tc>
                <a:tc>
                  <a:txBody>
                    <a:bodyPr/>
                    <a:lstStyle/>
                    <a:p>
                      <a:r>
                        <a:rPr lang="es-ES" dirty="0"/>
                        <a:t>0.006</a:t>
                      </a:r>
                    </a:p>
                  </a:txBody>
                  <a:tcPr/>
                </a:tc>
                <a:extLst>
                  <a:ext uri="{0D108BD9-81ED-4DB2-BD59-A6C34878D82A}">
                    <a16:rowId xmlns:a16="http://schemas.microsoft.com/office/drawing/2014/main" val="3157459289"/>
                  </a:ext>
                </a:extLst>
              </a:tr>
              <a:tr h="559258">
                <a:tc>
                  <a:txBody>
                    <a:bodyPr/>
                    <a:lstStyle/>
                    <a:p>
                      <a:r>
                        <a:rPr lang="es-ES" dirty="0"/>
                        <a:t>Indicadores progresión respiratoria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1.5±1.8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0.26±0.59</a:t>
                      </a:r>
                    </a:p>
                  </a:txBody>
                  <a:tcPr/>
                </a:tc>
                <a:tc>
                  <a:txBody>
                    <a:bodyPr/>
                    <a:lstStyle/>
                    <a:p>
                      <a:r>
                        <a:rPr lang="es-ES" dirty="0"/>
                        <a:t>0.0005</a:t>
                      </a:r>
                    </a:p>
                  </a:txBody>
                  <a:tcPr/>
                </a:tc>
                <a:extLst>
                  <a:ext uri="{0D108BD9-81ED-4DB2-BD59-A6C34878D82A}">
                    <a16:rowId xmlns:a16="http://schemas.microsoft.com/office/drawing/2014/main" val="2600949801"/>
                  </a:ext>
                </a:extLst>
              </a:tr>
              <a:tr h="618984">
                <a:tc>
                  <a:txBody>
                    <a:bodyPr/>
                    <a:lstStyle/>
                    <a:p>
                      <a:r>
                        <a:rPr lang="es-ES" dirty="0" err="1"/>
                        <a:t>Nº</a:t>
                      </a:r>
                      <a:r>
                        <a:rPr lang="es-ES" dirty="0"/>
                        <a:t> ingresos año previo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1.86±2.1</a:t>
                      </a:r>
                    </a:p>
                    <a:p>
                      <a:endParaRPr lang="es-E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1±1.4</a:t>
                      </a:r>
                    </a:p>
                    <a:p>
                      <a:endParaRPr lang="es-ES" dirty="0"/>
                    </a:p>
                  </a:txBody>
                  <a:tcPr/>
                </a:tc>
                <a:tc>
                  <a:txBody>
                    <a:bodyPr/>
                    <a:lstStyle/>
                    <a:p>
                      <a:r>
                        <a:rPr lang="es-ES" dirty="0"/>
                        <a:t>0.05</a:t>
                      </a:r>
                    </a:p>
                  </a:txBody>
                  <a:tcPr/>
                </a:tc>
                <a:extLst>
                  <a:ext uri="{0D108BD9-81ED-4DB2-BD59-A6C34878D82A}">
                    <a16:rowId xmlns:a16="http://schemas.microsoft.com/office/drawing/2014/main" val="3736118837"/>
                  </a:ext>
                </a:extLst>
              </a:tr>
              <a:tr h="618984">
                <a:tc>
                  <a:txBody>
                    <a:bodyPr/>
                    <a:lstStyle/>
                    <a:p>
                      <a:r>
                        <a:rPr lang="es-ES" dirty="0" err="1"/>
                        <a:t>Indice</a:t>
                      </a:r>
                      <a:r>
                        <a:rPr lang="es-ES" dirty="0"/>
                        <a:t> </a:t>
                      </a:r>
                      <a:r>
                        <a:rPr lang="es-ES" dirty="0" err="1"/>
                        <a:t>Bartel</a:t>
                      </a:r>
                      <a:endParaRPr lang="es-E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77.59±22.8</a:t>
                      </a:r>
                    </a:p>
                    <a:p>
                      <a:endParaRPr lang="es-E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94.2±16.4</a:t>
                      </a:r>
                    </a:p>
                    <a:p>
                      <a:endParaRPr lang="es-ES" dirty="0"/>
                    </a:p>
                  </a:txBody>
                  <a:tcPr/>
                </a:tc>
                <a:tc>
                  <a:txBody>
                    <a:bodyPr/>
                    <a:lstStyle/>
                    <a:p>
                      <a:r>
                        <a:rPr lang="es-ES" dirty="0"/>
                        <a:t>0.001</a:t>
                      </a:r>
                    </a:p>
                  </a:txBody>
                  <a:tcPr/>
                </a:tc>
                <a:extLst>
                  <a:ext uri="{0D108BD9-81ED-4DB2-BD59-A6C34878D82A}">
                    <a16:rowId xmlns:a16="http://schemas.microsoft.com/office/drawing/2014/main" val="1003630662"/>
                  </a:ext>
                </a:extLst>
              </a:tr>
              <a:tr h="559258">
                <a:tc>
                  <a:txBody>
                    <a:bodyPr/>
                    <a:lstStyle/>
                    <a:p>
                      <a:r>
                        <a:rPr lang="es-ES" dirty="0" err="1"/>
                        <a:t>Indice</a:t>
                      </a:r>
                      <a:r>
                        <a:rPr lang="es-ES" dirty="0"/>
                        <a:t> </a:t>
                      </a:r>
                      <a:r>
                        <a:rPr lang="es-ES" dirty="0" err="1"/>
                        <a:t>Charlson</a:t>
                      </a:r>
                      <a:endParaRPr lang="es-E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2.72±2.4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1.52±1.9</a:t>
                      </a:r>
                    </a:p>
                  </a:txBody>
                  <a:tcPr/>
                </a:tc>
                <a:tc>
                  <a:txBody>
                    <a:bodyPr/>
                    <a:lstStyle/>
                    <a:p>
                      <a:r>
                        <a:rPr lang="es-ES" dirty="0"/>
                        <a:t>0.04</a:t>
                      </a:r>
                    </a:p>
                  </a:txBody>
                  <a:tcPr/>
                </a:tc>
                <a:extLst>
                  <a:ext uri="{0D108BD9-81ED-4DB2-BD59-A6C34878D82A}">
                    <a16:rowId xmlns:a16="http://schemas.microsoft.com/office/drawing/2014/main" val="4087604072"/>
                  </a:ext>
                </a:extLst>
              </a:tr>
              <a:tr h="618984">
                <a:tc>
                  <a:txBody>
                    <a:bodyPr/>
                    <a:lstStyle/>
                    <a:p>
                      <a:r>
                        <a:rPr lang="es-ES" dirty="0"/>
                        <a:t>Disnea </a:t>
                      </a:r>
                      <a:r>
                        <a:rPr lang="es-ES" dirty="0" err="1"/>
                        <a:t>mMRC</a:t>
                      </a:r>
                      <a:endParaRPr lang="es-E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2±1.2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1±1.17</a:t>
                      </a:r>
                    </a:p>
                  </a:txBody>
                  <a:tcPr/>
                </a:tc>
                <a:tc>
                  <a:txBody>
                    <a:bodyPr/>
                    <a:lstStyle/>
                    <a:p>
                      <a:r>
                        <a:rPr lang="es-ES" dirty="0"/>
                        <a:t>0.001</a:t>
                      </a:r>
                    </a:p>
                  </a:txBody>
                  <a:tcPr/>
                </a:tc>
                <a:extLst>
                  <a:ext uri="{0D108BD9-81ED-4DB2-BD59-A6C34878D82A}">
                    <a16:rowId xmlns:a16="http://schemas.microsoft.com/office/drawing/2014/main" val="1686536065"/>
                  </a:ext>
                </a:extLst>
              </a:tr>
            </a:tbl>
          </a:graphicData>
        </a:graphic>
      </p:graphicFrame>
      <p:sp>
        <p:nvSpPr>
          <p:cNvPr id="5" name="CuadroTexto 4">
            <a:extLst>
              <a:ext uri="{FF2B5EF4-FFF2-40B4-BE49-F238E27FC236}">
                <a16:creationId xmlns:a16="http://schemas.microsoft.com/office/drawing/2014/main" id="{2E5A0613-5D93-E2F9-E492-69052C3296C9}"/>
              </a:ext>
            </a:extLst>
          </p:cNvPr>
          <p:cNvSpPr txBox="1"/>
          <p:nvPr/>
        </p:nvSpPr>
        <p:spPr>
          <a:xfrm>
            <a:off x="3795293" y="131847"/>
            <a:ext cx="1549078" cy="400110"/>
          </a:xfrm>
          <a:prstGeom prst="rect">
            <a:avLst/>
          </a:prstGeom>
          <a:noFill/>
        </p:spPr>
        <p:txBody>
          <a:bodyPr wrap="none" rtlCol="0">
            <a:spAutoFit/>
          </a:bodyPr>
          <a:lstStyle/>
          <a:p>
            <a:r>
              <a:rPr lang="es-ES" sz="2000" b="1" dirty="0"/>
              <a:t>RESULTADOS</a:t>
            </a:r>
          </a:p>
        </p:txBody>
      </p:sp>
    </p:spTree>
    <p:extLst>
      <p:ext uri="{BB962C8B-B14F-4D97-AF65-F5344CB8AC3E}">
        <p14:creationId xmlns:p14="http://schemas.microsoft.com/office/powerpoint/2010/main" val="2668694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A3DA1-74BC-76B3-FEEB-0DD09F1C3FCC}"/>
            </a:ext>
          </a:extLst>
        </p:cNvPr>
        <p:cNvGrpSpPr/>
        <p:nvPr/>
      </p:nvGrpSpPr>
      <p:grpSpPr>
        <a:xfrm>
          <a:off x="0" y="0"/>
          <a:ext cx="0" cy="0"/>
          <a:chOff x="0" y="0"/>
          <a:chExt cx="0" cy="0"/>
        </a:xfrm>
      </p:grpSpPr>
      <p:sp>
        <p:nvSpPr>
          <p:cNvPr id="5" name="CuadroTexto 4">
            <a:extLst>
              <a:ext uri="{FF2B5EF4-FFF2-40B4-BE49-F238E27FC236}">
                <a16:creationId xmlns:a16="http://schemas.microsoft.com/office/drawing/2014/main" id="{E82C45AC-18C1-D82B-16C9-0C6CF1263EFE}"/>
              </a:ext>
            </a:extLst>
          </p:cNvPr>
          <p:cNvSpPr txBox="1"/>
          <p:nvPr/>
        </p:nvSpPr>
        <p:spPr>
          <a:xfrm>
            <a:off x="982812" y="267494"/>
            <a:ext cx="7178375" cy="400110"/>
          </a:xfrm>
          <a:prstGeom prst="rect">
            <a:avLst/>
          </a:prstGeom>
          <a:noFill/>
        </p:spPr>
        <p:txBody>
          <a:bodyPr wrap="none" rtlCol="0">
            <a:spAutoFit/>
          </a:bodyPr>
          <a:lstStyle/>
          <a:p>
            <a:r>
              <a:rPr lang="es-ES" sz="2000" b="1" dirty="0"/>
              <a:t>Factores asociados a mortalidad en pacientes NECPAL + (R de Cox)</a:t>
            </a:r>
          </a:p>
        </p:txBody>
      </p:sp>
      <p:graphicFrame>
        <p:nvGraphicFramePr>
          <p:cNvPr id="2" name="Tabla 1">
            <a:extLst>
              <a:ext uri="{FF2B5EF4-FFF2-40B4-BE49-F238E27FC236}">
                <a16:creationId xmlns:a16="http://schemas.microsoft.com/office/drawing/2014/main" id="{513B5302-FAFB-25F9-5D43-C1E2ED6808D4}"/>
              </a:ext>
            </a:extLst>
          </p:cNvPr>
          <p:cNvGraphicFramePr>
            <a:graphicFrameLocks noGrp="1"/>
          </p:cNvGraphicFramePr>
          <p:nvPr>
            <p:extLst>
              <p:ext uri="{D42A27DB-BD31-4B8C-83A1-F6EECF244321}">
                <p14:modId xmlns:p14="http://schemas.microsoft.com/office/powerpoint/2010/main" val="490850650"/>
              </p:ext>
            </p:extLst>
          </p:nvPr>
        </p:nvGraphicFramePr>
        <p:xfrm>
          <a:off x="899592" y="1017270"/>
          <a:ext cx="7560839" cy="2560320"/>
        </p:xfrm>
        <a:graphic>
          <a:graphicData uri="http://schemas.openxmlformats.org/drawingml/2006/table">
            <a:tbl>
              <a:tblPr firstRow="1" bandRow="1">
                <a:tableStyleId>{5C22544A-7EE6-4342-B048-85BDC9FD1C3A}</a:tableStyleId>
              </a:tblPr>
              <a:tblGrid>
                <a:gridCol w="2880320">
                  <a:extLst>
                    <a:ext uri="{9D8B030D-6E8A-4147-A177-3AD203B41FA5}">
                      <a16:colId xmlns:a16="http://schemas.microsoft.com/office/drawing/2014/main" val="1606826233"/>
                    </a:ext>
                  </a:extLst>
                </a:gridCol>
                <a:gridCol w="2124991">
                  <a:extLst>
                    <a:ext uri="{9D8B030D-6E8A-4147-A177-3AD203B41FA5}">
                      <a16:colId xmlns:a16="http://schemas.microsoft.com/office/drawing/2014/main" val="183944650"/>
                    </a:ext>
                  </a:extLst>
                </a:gridCol>
                <a:gridCol w="2555528">
                  <a:extLst>
                    <a:ext uri="{9D8B030D-6E8A-4147-A177-3AD203B41FA5}">
                      <a16:colId xmlns:a16="http://schemas.microsoft.com/office/drawing/2014/main" val="1742109587"/>
                    </a:ext>
                  </a:extLst>
                </a:gridCol>
              </a:tblGrid>
              <a:tr h="1390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Variable</a:t>
                      </a:r>
                    </a:p>
                    <a:p>
                      <a:pPr algn="ct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OR IC 95%</a:t>
                      </a:r>
                    </a:p>
                    <a:p>
                      <a:pPr algn="ct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P</a:t>
                      </a:r>
                    </a:p>
                    <a:p>
                      <a:pPr algn="ctr"/>
                      <a:endParaRPr lang="es-ES" dirty="0"/>
                    </a:p>
                  </a:txBody>
                  <a:tcPr/>
                </a:tc>
                <a:extLst>
                  <a:ext uri="{0D108BD9-81ED-4DB2-BD59-A6C34878D82A}">
                    <a16:rowId xmlns:a16="http://schemas.microsoft.com/office/drawing/2014/main" val="10607403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MAYOR USO DE RECURSOS</a:t>
                      </a:r>
                    </a:p>
                    <a:p>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6.8 (1.5-30.1)</a:t>
                      </a:r>
                    </a:p>
                    <a:p>
                      <a:pPr algn="ct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0.012</a:t>
                      </a:r>
                    </a:p>
                    <a:p>
                      <a:pPr algn="ctr"/>
                      <a:endParaRPr lang="es-ES" dirty="0"/>
                    </a:p>
                  </a:txBody>
                  <a:tcPr/>
                </a:tc>
                <a:extLst>
                  <a:ext uri="{0D108BD9-81ED-4DB2-BD59-A6C34878D82A}">
                    <a16:rowId xmlns:a16="http://schemas.microsoft.com/office/drawing/2014/main" val="29825533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NECESIDAD OPIODES</a:t>
                      </a:r>
                    </a:p>
                    <a:p>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17.1 (2.6-111.2)</a:t>
                      </a:r>
                    </a:p>
                    <a:p>
                      <a:pPr algn="ct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0.003</a:t>
                      </a:r>
                    </a:p>
                    <a:p>
                      <a:pPr algn="ctr"/>
                      <a:endParaRPr lang="es-ES" dirty="0"/>
                    </a:p>
                  </a:txBody>
                  <a:tcPr/>
                </a:tc>
                <a:extLst>
                  <a:ext uri="{0D108BD9-81ED-4DB2-BD59-A6C34878D82A}">
                    <a16:rowId xmlns:a16="http://schemas.microsoft.com/office/drawing/2014/main" val="11984539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DESNUTRICIÓN/CAQUEXIA</a:t>
                      </a:r>
                    </a:p>
                    <a:p>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3.9 (1.08-14.2)</a:t>
                      </a:r>
                    </a:p>
                    <a:p>
                      <a:pPr algn="ctr"/>
                      <a:endParaRPr lang="es-E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dirty="0"/>
                        <a:t>0.04</a:t>
                      </a:r>
                    </a:p>
                    <a:p>
                      <a:pPr algn="ctr"/>
                      <a:endParaRPr lang="es-ES" dirty="0"/>
                    </a:p>
                  </a:txBody>
                  <a:tcPr/>
                </a:tc>
                <a:extLst>
                  <a:ext uri="{0D108BD9-81ED-4DB2-BD59-A6C34878D82A}">
                    <a16:rowId xmlns:a16="http://schemas.microsoft.com/office/drawing/2014/main" val="562590101"/>
                  </a:ext>
                </a:extLst>
              </a:tr>
            </a:tbl>
          </a:graphicData>
        </a:graphic>
      </p:graphicFrame>
      <p:sp>
        <p:nvSpPr>
          <p:cNvPr id="3" name="CuadroTexto 2">
            <a:extLst>
              <a:ext uri="{FF2B5EF4-FFF2-40B4-BE49-F238E27FC236}">
                <a16:creationId xmlns:a16="http://schemas.microsoft.com/office/drawing/2014/main" id="{584272AC-10D4-CF28-5D79-176730BEE920}"/>
              </a:ext>
            </a:extLst>
          </p:cNvPr>
          <p:cNvSpPr txBox="1"/>
          <p:nvPr/>
        </p:nvSpPr>
        <p:spPr>
          <a:xfrm>
            <a:off x="773941" y="3756898"/>
            <a:ext cx="7375481" cy="369332"/>
          </a:xfrm>
          <a:prstGeom prst="rect">
            <a:avLst/>
          </a:prstGeom>
          <a:noFill/>
        </p:spPr>
        <p:txBody>
          <a:bodyPr wrap="none" rtlCol="0">
            <a:spAutoFit/>
          </a:bodyPr>
          <a:lstStyle/>
          <a:p>
            <a:r>
              <a:rPr lang="es-ES" dirty="0"/>
              <a:t>AJUSTADO POR NECESIDAD DE VNI Y PRESENCIA DE SINDROME GERIÁTRICOS</a:t>
            </a:r>
          </a:p>
        </p:txBody>
      </p:sp>
    </p:spTree>
    <p:extLst>
      <p:ext uri="{BB962C8B-B14F-4D97-AF65-F5344CB8AC3E}">
        <p14:creationId xmlns:p14="http://schemas.microsoft.com/office/powerpoint/2010/main" val="3158162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B1285BF-2704-C1E6-B911-9709F7E27922}"/>
              </a:ext>
            </a:extLst>
          </p:cNvPr>
          <p:cNvSpPr txBox="1"/>
          <p:nvPr/>
        </p:nvSpPr>
        <p:spPr>
          <a:xfrm>
            <a:off x="3986768" y="699542"/>
            <a:ext cx="1598386" cy="400110"/>
          </a:xfrm>
          <a:prstGeom prst="rect">
            <a:avLst/>
          </a:prstGeom>
          <a:noFill/>
        </p:spPr>
        <p:txBody>
          <a:bodyPr wrap="none" rtlCol="0">
            <a:spAutoFit/>
          </a:bodyPr>
          <a:lstStyle/>
          <a:p>
            <a:r>
              <a:rPr lang="es-ES" sz="2000" b="1" dirty="0"/>
              <a:t>CONCLUSION</a:t>
            </a:r>
          </a:p>
        </p:txBody>
      </p:sp>
      <p:sp>
        <p:nvSpPr>
          <p:cNvPr id="4" name="CuadroTexto 3">
            <a:extLst>
              <a:ext uri="{FF2B5EF4-FFF2-40B4-BE49-F238E27FC236}">
                <a16:creationId xmlns:a16="http://schemas.microsoft.com/office/drawing/2014/main" id="{D6E3B245-512B-F15F-CFF1-114C03C38AD1}"/>
              </a:ext>
            </a:extLst>
          </p:cNvPr>
          <p:cNvSpPr txBox="1"/>
          <p:nvPr/>
        </p:nvSpPr>
        <p:spPr>
          <a:xfrm>
            <a:off x="611560" y="1707654"/>
            <a:ext cx="7918817" cy="2065565"/>
          </a:xfrm>
          <a:prstGeom prst="rect">
            <a:avLst/>
          </a:prstGeom>
          <a:noFill/>
        </p:spPr>
        <p:txBody>
          <a:bodyPr wrap="square">
            <a:spAutoFit/>
          </a:bodyPr>
          <a:lstStyle/>
          <a:p>
            <a:pPr marL="285750" indent="-285750" algn="just">
              <a:lnSpc>
                <a:spcPct val="107000"/>
              </a:lnSpc>
              <a:spcAft>
                <a:spcPts val="800"/>
              </a:spcAft>
              <a:buFontTx/>
              <a:buChar cha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Nuestro estudio piloto revela la importante proporción de pacientes respiratorios con NP y la elevada mortalidad de estos a corto plazo. </a:t>
            </a:r>
          </a:p>
          <a:p>
            <a:pPr algn="just">
              <a:lnSpc>
                <a:spcPct val="107000"/>
              </a:lnSpc>
              <a:spcAft>
                <a:spcPts val="800"/>
              </a:spcAft>
            </a:pPr>
            <a:endParaRPr lang="es-ES"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buNone/>
            </a:pPr>
            <a:r>
              <a:rPr lang="es-ES" kern="100" dirty="0">
                <a:latin typeface="Aptos" panose="020B0004020202020204" pitchFamily="34" charset="0"/>
                <a:ea typeface="Aptos" panose="020B0004020202020204" pitchFamily="34" charset="0"/>
                <a:cs typeface="Times New Roman" panose="02020603050405020304" pitchFamily="18" charset="0"/>
              </a:rPr>
              <a:t>- </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La herramienta NECPAL debería ser empleada de forma regular para valorar enfermos respiratorios crónicos aunque, probablemente, sería preciso diseñar instrumentos más específicos para estos pacientes.</a:t>
            </a:r>
          </a:p>
        </p:txBody>
      </p:sp>
    </p:spTree>
    <p:extLst>
      <p:ext uri="{BB962C8B-B14F-4D97-AF65-F5344CB8AC3E}">
        <p14:creationId xmlns:p14="http://schemas.microsoft.com/office/powerpoint/2010/main" val="36695173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1086</TotalTime>
  <Words>1047</Words>
  <Application>Microsoft Office PowerPoint</Application>
  <PresentationFormat>Presentación en pantalla (16:9)</PresentationFormat>
  <Paragraphs>189</Paragraphs>
  <Slides>14</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14</vt:i4>
      </vt:variant>
    </vt:vector>
  </HeadingPairs>
  <TitlesOfParts>
    <vt:vector size="20" baseType="lpstr">
      <vt:lpstr>Aptos</vt:lpstr>
      <vt:lpstr>Arial</vt:lpstr>
      <vt:lpstr>Calibri</vt:lpstr>
      <vt:lpstr>Segoe Sans</vt:lpstr>
      <vt:lpstr>Segoe UI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jacinto hernandez borge</cp:lastModifiedBy>
  <cp:revision>20</cp:revision>
  <dcterms:created xsi:type="dcterms:W3CDTF">2025-10-16T09:08:13Z</dcterms:created>
  <dcterms:modified xsi:type="dcterms:W3CDTF">2026-02-24T18:10:42Z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1db87c7-a2ca-4484-8eb8-6f7c884911fa_Enabled">
    <vt:lpwstr>true</vt:lpwstr>
  </property>
  <property fmtid="{D5CDD505-2E9C-101B-9397-08002B2CF9AE}" pid="3" name="MSIP_Label_11db87c7-a2ca-4484-8eb8-6f7c884911fa_SetDate">
    <vt:lpwstr>2026-02-19T13:16:33Z</vt:lpwstr>
  </property>
  <property fmtid="{D5CDD505-2E9C-101B-9397-08002B2CF9AE}" pid="4" name="MSIP_Label_11db87c7-a2ca-4484-8eb8-6f7c884911fa_Method">
    <vt:lpwstr>Standard</vt:lpwstr>
  </property>
  <property fmtid="{D5CDD505-2E9C-101B-9397-08002B2CF9AE}" pid="5" name="MSIP_Label_11db87c7-a2ca-4484-8eb8-6f7c884911fa_Name">
    <vt:lpwstr>defa4170-0d19-0005-0004-bc88714345d2</vt:lpwstr>
  </property>
  <property fmtid="{D5CDD505-2E9C-101B-9397-08002B2CF9AE}" pid="6" name="MSIP_Label_11db87c7-a2ca-4484-8eb8-6f7c884911fa_SiteId">
    <vt:lpwstr>8344d72d-e21b-485a-b9a1-52078e79010e</vt:lpwstr>
  </property>
  <property fmtid="{D5CDD505-2E9C-101B-9397-08002B2CF9AE}" pid="7" name="MSIP_Label_11db87c7-a2ca-4484-8eb8-6f7c884911fa_ActionId">
    <vt:lpwstr>f98262aa-b24b-4eb0-813a-32b9b64227e4</vt:lpwstr>
  </property>
  <property fmtid="{D5CDD505-2E9C-101B-9397-08002B2CF9AE}" pid="8" name="MSIP_Label_11db87c7-a2ca-4484-8eb8-6f7c884911fa_ContentBits">
    <vt:lpwstr>0</vt:lpwstr>
  </property>
  <property fmtid="{D5CDD505-2E9C-101B-9397-08002B2CF9AE}" pid="9" name="MSIP_Label_11db87c7-a2ca-4484-8eb8-6f7c884911fa_Tag">
    <vt:lpwstr>10, 3, 0, 1</vt:lpwstr>
  </property>
</Properties>
</file>