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130" y="-53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27D38DC-72F6-E136-4C16-AF0402D23C1E}"/>
              </a:ext>
            </a:extLst>
          </p:cNvPr>
          <p:cNvSpPr txBox="1"/>
          <p:nvPr/>
        </p:nvSpPr>
        <p:spPr>
          <a:xfrm>
            <a:off x="1519578" y="52432"/>
            <a:ext cx="68688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EMBOLISMO PULMONAR EN JÓVENES</a:t>
            </a:r>
            <a:endParaRPr lang="es-E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8638992-9175-2288-D5A8-51CFC797E538}"/>
              </a:ext>
            </a:extLst>
          </p:cNvPr>
          <p:cNvSpPr txBox="1"/>
          <p:nvPr/>
        </p:nvSpPr>
        <p:spPr>
          <a:xfrm>
            <a:off x="1331639" y="646653"/>
            <a:ext cx="6768753" cy="700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s-ES" sz="105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A. </a:t>
            </a:r>
            <a:r>
              <a:rPr lang="es-ES" sz="1050" kern="1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Mendez</a:t>
            </a:r>
            <a:r>
              <a:rPr lang="es-ES" sz="105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Villaverde, </a:t>
            </a:r>
            <a:r>
              <a:rPr lang="es-ES" sz="10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J. Hernandez Borge, M.B. Pires Manso, R. Morante Espada, L. </a:t>
            </a:r>
            <a:r>
              <a:rPr lang="es-ES" sz="105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Galan</a:t>
            </a:r>
            <a:r>
              <a:rPr lang="es-ES" sz="10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Ledesma, J.A. Marquez Alba, E. </a:t>
            </a:r>
            <a:r>
              <a:rPr lang="es-ES" sz="105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Sanchez</a:t>
            </a:r>
            <a:r>
              <a:rPr lang="es-ES" sz="10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Calle, D. </a:t>
            </a:r>
            <a:r>
              <a:rPr lang="es-ES" sz="105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Akrouh</a:t>
            </a:r>
            <a:r>
              <a:rPr lang="es-ES" sz="10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s-ES" sz="105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Ettaghadouini</a:t>
            </a:r>
            <a:r>
              <a:rPr lang="es-ES" sz="10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V.M. Martín Hernandez, P. Cordero Montero</a:t>
            </a:r>
            <a:r>
              <a:rPr lang="es-ES" sz="105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</a:p>
          <a:p>
            <a:pPr lvl="0"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s-ES" sz="105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Servicio de Neumología. Hospital Universitario de Badajoz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6A7A356-8FE7-172C-A328-63B4F3623AD6}"/>
              </a:ext>
            </a:extLst>
          </p:cNvPr>
          <p:cNvSpPr txBox="1"/>
          <p:nvPr/>
        </p:nvSpPr>
        <p:spPr>
          <a:xfrm>
            <a:off x="107504" y="1664302"/>
            <a:ext cx="4037110" cy="7067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9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Los datos de embolismo pulmonar en pacientes jóvenes (EPJ) son escasos. </a:t>
            </a:r>
            <a:r>
              <a:rPr lang="es-ES" sz="950" b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</a:t>
            </a:r>
            <a:r>
              <a:rPr lang="es-ES" sz="95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bjetivo: </a:t>
            </a:r>
            <a:r>
              <a:rPr lang="es-ES" sz="9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estudiar las diferencias en epidemiología, clínica, severidad angiográfica, tratamiento y evolución </a:t>
            </a:r>
            <a:r>
              <a:rPr lang="es-ES" sz="95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</a:t>
            </a:r>
            <a:r>
              <a:rPr lang="es-ES" sz="9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corto y medio plazo del EPJ (&lt;40 años) y compararlos con los de mayor edad.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2547B24-3BC4-97F7-9473-CDB721135B5D}"/>
              </a:ext>
            </a:extLst>
          </p:cNvPr>
          <p:cNvSpPr txBox="1"/>
          <p:nvPr/>
        </p:nvSpPr>
        <p:spPr>
          <a:xfrm>
            <a:off x="4248469" y="1664301"/>
            <a:ext cx="4788024" cy="863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9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s-ES" sz="95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</a:t>
            </a:r>
            <a:r>
              <a:rPr lang="es-ES" sz="9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ohorte prospectiva de EP de nuestro servicio creando dos grupos (≤40 vs &gt;40 años). Recogimos la epidemiología, presentación cínica, pruebas complementarias, tratamiento, complicaciones en el ingreso y seguimiento </a:t>
            </a:r>
            <a:r>
              <a:rPr lang="es-ES" sz="95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</a:t>
            </a:r>
            <a:r>
              <a:rPr lang="es-ES" sz="9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 alta (90 días). Se empleó la chi-cuadrado para el estudio de variables cualitativas y la t-</a:t>
            </a:r>
            <a:r>
              <a:rPr lang="es-ES" sz="95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Student</a:t>
            </a:r>
            <a:r>
              <a:rPr lang="es-ES" sz="9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para las cuantitativas.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3F6E858-1B45-1A13-0D32-16EC4ED56CE9}"/>
              </a:ext>
            </a:extLst>
          </p:cNvPr>
          <p:cNvSpPr txBox="1"/>
          <p:nvPr/>
        </p:nvSpPr>
        <p:spPr>
          <a:xfrm>
            <a:off x="4248472" y="2805628"/>
            <a:ext cx="4716016" cy="18543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990600" algn="l"/>
              </a:tabLst>
            </a:pPr>
            <a:r>
              <a:rPr lang="es-ES" sz="95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incluyeron 632 pacientes (edad 64.1±16.1, 56% hombres); 63</a:t>
            </a:r>
            <a:r>
              <a:rPr lang="es-ES" sz="95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eran</a:t>
            </a:r>
            <a:r>
              <a:rPr lang="es-ES" sz="95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≤40 (10%).</a:t>
            </a:r>
            <a:endParaRPr lang="es-ES" sz="95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990600" algn="l"/>
              </a:tabLst>
            </a:pPr>
            <a:r>
              <a:rPr lang="es-ES" sz="95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EPJ fue significativamente más frecuente en mujeres (57,1% vs 42,5%) y con menor comorbilidad (</a:t>
            </a:r>
            <a:r>
              <a:rPr lang="es-ES" sz="95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Charlson</a:t>
            </a:r>
            <a:r>
              <a:rPr lang="es-ES" sz="95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EPOC, </a:t>
            </a:r>
            <a:r>
              <a:rPr lang="es-ES" sz="95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Cardiopatia</a:t>
            </a:r>
            <a:r>
              <a:rPr lang="es-ES" sz="95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HTA, </a:t>
            </a:r>
            <a:r>
              <a:rPr lang="es-ES" sz="95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DM</a:t>
            </a:r>
            <a:r>
              <a:rPr lang="es-ES" sz="95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neoplasia previa).</a:t>
            </a:r>
            <a:r>
              <a:rPr lang="es-ES" sz="95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95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encontramos DS en la presencia de obesidad ni FR predisponentes.</a:t>
            </a:r>
          </a:p>
          <a:p>
            <a:pPr marL="171450" indent="-171450" algn="just"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990600" algn="l"/>
              </a:tabLst>
            </a:pPr>
            <a:r>
              <a:rPr lang="es-ES" sz="95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presencia de dolor torácico, clínica de infarto pulmonar y taquicardia</a:t>
            </a:r>
            <a:r>
              <a:rPr lang="es-ES" sz="95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</a:t>
            </a:r>
            <a:r>
              <a:rPr lang="es-ES" sz="95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ue, significativamente, más frecuente en jóvenes, mientras que la disnea y la </a:t>
            </a:r>
            <a:r>
              <a:rPr lang="es-ES" sz="95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Sat</a:t>
            </a:r>
            <a:r>
              <a:rPr lang="es-ES" sz="95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O2&lt;90% los fue entre los &gt;40.</a:t>
            </a:r>
          </a:p>
          <a:p>
            <a:pPr marL="171450" indent="-171450" algn="just"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990600" algn="l"/>
              </a:tabLst>
            </a:pPr>
            <a:r>
              <a:rPr lang="es-ES" sz="95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jóvenes, el porcentaje de territorio ocluido fue menor globalmente, sin DS en afectación proximal y trombo en silla de montar. El ingreso en UCI, empleo de fibrinolíticos</a:t>
            </a:r>
            <a:r>
              <a:rPr lang="es-ES" sz="95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 </a:t>
            </a:r>
            <a:r>
              <a:rPr lang="es-ES" sz="95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complicaciones fueron similares.</a:t>
            </a:r>
          </a:p>
          <a:p>
            <a:pPr marL="171450" indent="-171450" algn="just"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990600" algn="l"/>
              </a:tabLst>
            </a:pPr>
            <a:r>
              <a:rPr lang="es-ES" sz="95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mortalidad a 30 y 90 días fue baja y similar en ambos grupos.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1560EB1D-5D94-F197-9A41-E17E4DFD00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394726"/>
              </p:ext>
            </p:extLst>
          </p:nvPr>
        </p:nvGraphicFramePr>
        <p:xfrm>
          <a:off x="179512" y="2371099"/>
          <a:ext cx="3933253" cy="25859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83206">
                  <a:extLst>
                    <a:ext uri="{9D8B030D-6E8A-4147-A177-3AD203B41FA5}">
                      <a16:colId xmlns:a16="http://schemas.microsoft.com/office/drawing/2014/main" val="2735584940"/>
                    </a:ext>
                  </a:extLst>
                </a:gridCol>
                <a:gridCol w="760515">
                  <a:extLst>
                    <a:ext uri="{9D8B030D-6E8A-4147-A177-3AD203B41FA5}">
                      <a16:colId xmlns:a16="http://schemas.microsoft.com/office/drawing/2014/main" val="1248060756"/>
                    </a:ext>
                  </a:extLst>
                </a:gridCol>
                <a:gridCol w="803321">
                  <a:extLst>
                    <a:ext uri="{9D8B030D-6E8A-4147-A177-3AD203B41FA5}">
                      <a16:colId xmlns:a16="http://schemas.microsoft.com/office/drawing/2014/main" val="3684739206"/>
                    </a:ext>
                  </a:extLst>
                </a:gridCol>
                <a:gridCol w="802542">
                  <a:extLst>
                    <a:ext uri="{9D8B030D-6E8A-4147-A177-3AD203B41FA5}">
                      <a16:colId xmlns:a16="http://schemas.microsoft.com/office/drawing/2014/main" val="218729435"/>
                    </a:ext>
                  </a:extLst>
                </a:gridCol>
                <a:gridCol w="583669">
                  <a:extLst>
                    <a:ext uri="{9D8B030D-6E8A-4147-A177-3AD203B41FA5}">
                      <a16:colId xmlns:a16="http://schemas.microsoft.com/office/drawing/2014/main" val="119346006"/>
                    </a:ext>
                  </a:extLst>
                </a:gridCol>
              </a:tblGrid>
              <a:tr h="152116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Comorbilidades</a:t>
                      </a:r>
                      <a:endParaRPr lang="es-ES" sz="95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616259"/>
                  </a:ext>
                </a:extLst>
              </a:tr>
              <a:tr h="15211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&lt;40 años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&gt;40 años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79549377"/>
                  </a:ext>
                </a:extLst>
              </a:tr>
              <a:tr h="152116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Charlson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Ausencia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92,1 %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57,1%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0,0005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31277184"/>
                  </a:ext>
                </a:extLst>
              </a:tr>
              <a:tr h="15211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Baja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26,2%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403187"/>
                  </a:ext>
                </a:extLst>
              </a:tr>
              <a:tr h="15211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Alta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16,7%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232136"/>
                  </a:ext>
                </a:extLst>
              </a:tr>
              <a:tr h="15211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IMC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Sobrepeso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7,9%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NS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8239936"/>
                  </a:ext>
                </a:extLst>
              </a:tr>
              <a:tr h="15211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Obesidad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12,7%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NS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90777648"/>
                  </a:ext>
                </a:extLst>
              </a:tr>
              <a:tr h="15211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AOS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9,5%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11,2%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NS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99867490"/>
                  </a:ext>
                </a:extLst>
              </a:tr>
              <a:tr h="15211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EPOC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17,2%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0,006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45435449"/>
                  </a:ext>
                </a:extLst>
              </a:tr>
              <a:tr h="15211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Cardiopatía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0,0005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27790869"/>
                  </a:ext>
                </a:extLst>
              </a:tr>
              <a:tr h="15211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DM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18,3%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0,001%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67166850"/>
                  </a:ext>
                </a:extLst>
              </a:tr>
              <a:tr h="15211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HTA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7,9%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53,1%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0,0005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11455037"/>
                  </a:ext>
                </a:extLst>
              </a:tr>
              <a:tr h="15211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DLP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32,3%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0,0005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11772016"/>
                  </a:ext>
                </a:extLst>
              </a:tr>
              <a:tr h="15211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Antecedentes neoplasia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7,9%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24,6%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0,004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38525734"/>
                  </a:ext>
                </a:extLst>
              </a:tr>
              <a:tr h="15211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TEP previo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9,3%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46891378"/>
                  </a:ext>
                </a:extLst>
              </a:tr>
              <a:tr h="15211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TVP previa</a:t>
                      </a:r>
                      <a:endParaRPr lang="es-ES" sz="95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11,1%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14,4%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NS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16684881"/>
                  </a:ext>
                </a:extLst>
              </a:tr>
              <a:tr h="15211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Estudio trombofilia +</a:t>
                      </a:r>
                      <a:endParaRPr lang="es-ES" sz="95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30,8%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0,0005</a:t>
                      </a:r>
                      <a:endParaRPr lang="es-ES" sz="95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3580134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A96ADDC6-A8CB-6A9C-D7A7-F6C7ECFEABC1}"/>
              </a:ext>
            </a:extLst>
          </p:cNvPr>
          <p:cNvSpPr txBox="1"/>
          <p:nvPr/>
        </p:nvSpPr>
        <p:spPr>
          <a:xfrm>
            <a:off x="5833463" y="134761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METODOLOGÍA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48F64CA-2777-2F58-D9DB-810A999D0AD2}"/>
              </a:ext>
            </a:extLst>
          </p:cNvPr>
          <p:cNvSpPr txBox="1"/>
          <p:nvPr/>
        </p:nvSpPr>
        <p:spPr>
          <a:xfrm>
            <a:off x="713837" y="1338322"/>
            <a:ext cx="2928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INTRODUCCIÓN Y OBJETIVOS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258FC56-4B30-F53E-EBD9-55E8BF4D2DB4}"/>
              </a:ext>
            </a:extLst>
          </p:cNvPr>
          <p:cNvSpPr txBox="1"/>
          <p:nvPr/>
        </p:nvSpPr>
        <p:spPr>
          <a:xfrm>
            <a:off x="5965465" y="2439827"/>
            <a:ext cx="1392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RESULTADOS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2D9C968B-85CD-BB77-2E19-FA32F50E5C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9042777"/>
              </p:ext>
            </p:extLst>
          </p:nvPr>
        </p:nvGraphicFramePr>
        <p:xfrm>
          <a:off x="1187624" y="348480"/>
          <a:ext cx="3600401" cy="17743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695616308"/>
                    </a:ext>
                  </a:extLst>
                </a:gridCol>
                <a:gridCol w="749935">
                  <a:extLst>
                    <a:ext uri="{9D8B030D-6E8A-4147-A177-3AD203B41FA5}">
                      <a16:colId xmlns:a16="http://schemas.microsoft.com/office/drawing/2014/main" val="484143429"/>
                    </a:ext>
                  </a:extLst>
                </a:gridCol>
                <a:gridCol w="950899">
                  <a:extLst>
                    <a:ext uri="{9D8B030D-6E8A-4147-A177-3AD203B41FA5}">
                      <a16:colId xmlns:a16="http://schemas.microsoft.com/office/drawing/2014/main" val="3567917281"/>
                    </a:ext>
                  </a:extLst>
                </a:gridCol>
                <a:gridCol w="531415">
                  <a:extLst>
                    <a:ext uri="{9D8B030D-6E8A-4147-A177-3AD203B41FA5}">
                      <a16:colId xmlns:a16="http://schemas.microsoft.com/office/drawing/2014/main" val="2148252622"/>
                    </a:ext>
                  </a:extLst>
                </a:gridCol>
              </a:tblGrid>
              <a:tr h="161302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Clínica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972096"/>
                  </a:ext>
                </a:extLst>
              </a:tr>
              <a:tr h="1613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&lt;40 años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&gt;40 años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89224590"/>
                  </a:ext>
                </a:extLst>
              </a:tr>
              <a:tr h="1613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Dolor torácico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74,6%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46,2%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0,0005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60674495"/>
                  </a:ext>
                </a:extLst>
              </a:tr>
              <a:tr h="1613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Síncope/Shock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15,9%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13,5%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NS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49722892"/>
                  </a:ext>
                </a:extLst>
              </a:tr>
              <a:tr h="1613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Disnea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60,3%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76,1%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0,009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90438700"/>
                  </a:ext>
                </a:extLst>
              </a:tr>
              <a:tr h="1613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Clínica infarto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41,3%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14,9%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0,0005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8884153"/>
                  </a:ext>
                </a:extLst>
              </a:tr>
              <a:tr h="1613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Asintomático/TVP</a:t>
                      </a:r>
                      <a:endParaRPr lang="es-ES" sz="95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8,4%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NS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37892784"/>
                  </a:ext>
                </a:extLst>
              </a:tr>
              <a:tr h="1613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 &gt;100 lpm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34,9%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20,6%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2091197"/>
                  </a:ext>
                </a:extLst>
              </a:tr>
              <a:tr h="1613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 &gt;110 mmHg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20,6%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15,5%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NS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67696293"/>
                  </a:ext>
                </a:extLst>
              </a:tr>
              <a:tr h="1613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 &gt;30 rpm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14,3%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14,1%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NS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08910463"/>
                  </a:ext>
                </a:extLst>
              </a:tr>
              <a:tr h="1613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 O2 &lt;90%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0,029</a:t>
                      </a:r>
                      <a:endParaRPr lang="es-ES" sz="95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4029670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85464621-FF96-A474-3BE3-7390F489E8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713131"/>
              </p:ext>
            </p:extLst>
          </p:nvPr>
        </p:nvGraphicFramePr>
        <p:xfrm>
          <a:off x="4942700" y="334831"/>
          <a:ext cx="4021788" cy="17879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3436">
                  <a:extLst>
                    <a:ext uri="{9D8B030D-6E8A-4147-A177-3AD203B41FA5}">
                      <a16:colId xmlns:a16="http://schemas.microsoft.com/office/drawing/2014/main" val="3613308122"/>
                    </a:ext>
                  </a:extLst>
                </a:gridCol>
                <a:gridCol w="1227524">
                  <a:extLst>
                    <a:ext uri="{9D8B030D-6E8A-4147-A177-3AD203B41FA5}">
                      <a16:colId xmlns:a16="http://schemas.microsoft.com/office/drawing/2014/main" val="3585636450"/>
                    </a:ext>
                  </a:extLst>
                </a:gridCol>
                <a:gridCol w="718259">
                  <a:extLst>
                    <a:ext uri="{9D8B030D-6E8A-4147-A177-3AD203B41FA5}">
                      <a16:colId xmlns:a16="http://schemas.microsoft.com/office/drawing/2014/main" val="823328040"/>
                    </a:ext>
                  </a:extLst>
                </a:gridCol>
                <a:gridCol w="718259">
                  <a:extLst>
                    <a:ext uri="{9D8B030D-6E8A-4147-A177-3AD203B41FA5}">
                      <a16:colId xmlns:a16="http://schemas.microsoft.com/office/drawing/2014/main" val="2012164610"/>
                    </a:ext>
                  </a:extLst>
                </a:gridCol>
                <a:gridCol w="504310">
                  <a:extLst>
                    <a:ext uri="{9D8B030D-6E8A-4147-A177-3AD203B41FA5}">
                      <a16:colId xmlns:a16="http://schemas.microsoft.com/office/drawing/2014/main" val="365287900"/>
                    </a:ext>
                  </a:extLst>
                </a:gridCol>
              </a:tblGrid>
              <a:tr h="161220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Pruebas complementarias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445199"/>
                  </a:ext>
                </a:extLst>
              </a:tr>
              <a:tr h="16122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&lt;40 años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&gt;40 años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1564613"/>
                  </a:ext>
                </a:extLst>
              </a:tr>
              <a:tr h="16122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ECG patológico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55,5%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NS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82366274"/>
                  </a:ext>
                </a:extLst>
              </a:tr>
              <a:tr h="16122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Rx patológica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52,4%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50,6%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NS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65300216"/>
                  </a:ext>
                </a:extLst>
              </a:tr>
              <a:tr h="16122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TVP en Eco</a:t>
                      </a:r>
                      <a:endParaRPr lang="es-ES" sz="95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47,5%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51,4%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NS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89524628"/>
                  </a:ext>
                </a:extLst>
              </a:tr>
              <a:tr h="336994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Ecocardio patológico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32,2%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50,3%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0,009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00736651"/>
                  </a:ext>
                </a:extLst>
              </a:tr>
              <a:tr h="161220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Angio-TC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Tronco pulmonar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7,9%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9,1%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NS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10114566"/>
                  </a:ext>
                </a:extLst>
              </a:tr>
              <a:tr h="16122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Ramas principales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23,8%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37,5%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928609"/>
                  </a:ext>
                </a:extLst>
              </a:tr>
              <a:tr h="16122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Lobar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34,9%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25,4%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361465"/>
                  </a:ext>
                </a:extLst>
              </a:tr>
              <a:tr h="16122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Segmentario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33,3%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27,9%</a:t>
                      </a:r>
                      <a:endParaRPr lang="es-ES" sz="95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037328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19EE6810-86E4-5B8B-2665-66A92C935B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025791"/>
              </p:ext>
            </p:extLst>
          </p:nvPr>
        </p:nvGraphicFramePr>
        <p:xfrm>
          <a:off x="292927" y="2423063"/>
          <a:ext cx="4783130" cy="23089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16715">
                  <a:extLst>
                    <a:ext uri="{9D8B030D-6E8A-4147-A177-3AD203B41FA5}">
                      <a16:colId xmlns:a16="http://schemas.microsoft.com/office/drawing/2014/main" val="2022913754"/>
                    </a:ext>
                  </a:extLst>
                </a:gridCol>
                <a:gridCol w="187032">
                  <a:extLst>
                    <a:ext uri="{9D8B030D-6E8A-4147-A177-3AD203B41FA5}">
                      <a16:colId xmlns:a16="http://schemas.microsoft.com/office/drawing/2014/main" val="168223570"/>
                    </a:ext>
                  </a:extLst>
                </a:gridCol>
                <a:gridCol w="1192210">
                  <a:extLst>
                    <a:ext uri="{9D8B030D-6E8A-4147-A177-3AD203B41FA5}">
                      <a16:colId xmlns:a16="http://schemas.microsoft.com/office/drawing/2014/main" val="2259084942"/>
                    </a:ext>
                  </a:extLst>
                </a:gridCol>
                <a:gridCol w="736106">
                  <a:extLst>
                    <a:ext uri="{9D8B030D-6E8A-4147-A177-3AD203B41FA5}">
                      <a16:colId xmlns:a16="http://schemas.microsoft.com/office/drawing/2014/main" val="4004982464"/>
                    </a:ext>
                  </a:extLst>
                </a:gridCol>
                <a:gridCol w="736106">
                  <a:extLst>
                    <a:ext uri="{9D8B030D-6E8A-4147-A177-3AD203B41FA5}">
                      <a16:colId xmlns:a16="http://schemas.microsoft.com/office/drawing/2014/main" val="2595665989"/>
                    </a:ext>
                  </a:extLst>
                </a:gridCol>
                <a:gridCol w="514961">
                  <a:extLst>
                    <a:ext uri="{9D8B030D-6E8A-4147-A177-3AD203B41FA5}">
                      <a16:colId xmlns:a16="http://schemas.microsoft.com/office/drawing/2014/main" val="3646014473"/>
                    </a:ext>
                  </a:extLst>
                </a:gridCol>
              </a:tblGrid>
              <a:tr h="138900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Gravedad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943609"/>
                  </a:ext>
                </a:extLst>
              </a:tr>
              <a:tr h="138900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&lt;40 años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&gt;40 años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00164367"/>
                  </a:ext>
                </a:extLst>
              </a:tr>
              <a:tr h="138900">
                <a:tc row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PESI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Clase I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Clase I</a:t>
                      </a:r>
                      <a:endParaRPr lang="es-E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76,2%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11,6%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0,0005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45219235"/>
                  </a:ext>
                </a:extLst>
              </a:tr>
              <a:tr h="13999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Clase II</a:t>
                      </a:r>
                      <a:endParaRPr lang="es-ES" sz="950"/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s-ES" sz="9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Clase II</a:t>
                      </a:r>
                      <a:endParaRPr lang="es-ES" sz="90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14,3%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29,5%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273177"/>
                  </a:ext>
                </a:extLst>
              </a:tr>
              <a:tr h="13999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Clase III</a:t>
                      </a:r>
                      <a:endParaRPr lang="es-ES" sz="950"/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s-ES" sz="9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Clase III</a:t>
                      </a:r>
                      <a:endParaRPr lang="es-ES" sz="90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30,9%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938953"/>
                  </a:ext>
                </a:extLst>
              </a:tr>
              <a:tr h="13999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Clase IV</a:t>
                      </a:r>
                      <a:endParaRPr lang="es-ES" sz="950"/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s-ES" sz="9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Clase IV</a:t>
                      </a:r>
                      <a:endParaRPr lang="es-ES" sz="90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17,8%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264518"/>
                  </a:ext>
                </a:extLst>
              </a:tr>
              <a:tr h="13999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Clase V</a:t>
                      </a:r>
                      <a:endParaRPr lang="es-ES" sz="950"/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s-ES" sz="9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Clase V</a:t>
                      </a:r>
                      <a:endParaRPr lang="es-ES" sz="90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98,3%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592286"/>
                  </a:ext>
                </a:extLst>
              </a:tr>
              <a:tr h="141775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Grado afectación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&gt;50%</a:t>
                      </a:r>
                      <a:endParaRPr lang="es-ES" sz="95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Masivo (&gt;50%)</a:t>
                      </a:r>
                      <a:endParaRPr lang="es-E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22,2%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34,2%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0,042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06199656"/>
                  </a:ext>
                </a:extLst>
              </a:tr>
              <a:tr h="13999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95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25-50%</a:t>
                      </a:r>
                      <a:endParaRPr lang="es-ES" sz="950" dirty="0"/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s-ES" sz="9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Submasivo (25-50%)</a:t>
                      </a:r>
                      <a:endParaRPr lang="es-ES" sz="90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25,4%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79497"/>
                  </a:ext>
                </a:extLst>
              </a:tr>
              <a:tr h="13999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95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&lt;25%</a:t>
                      </a:r>
                      <a:endParaRPr lang="es-ES" sz="950" dirty="0"/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s-ES" sz="9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&lt;25%</a:t>
                      </a:r>
                      <a:endParaRPr lang="es-ES" sz="90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52,4%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36,8%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056418"/>
                  </a:ext>
                </a:extLst>
              </a:tr>
              <a:tr h="13999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 silla de montar</a:t>
                      </a:r>
                      <a:endParaRPr lang="es-ES" sz="950"/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s-ES" sz="9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 silla de montar</a:t>
                      </a:r>
                      <a:endParaRPr lang="es-ES" sz="90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7,9%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11,6%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NS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51859878"/>
                  </a:ext>
                </a:extLst>
              </a:tr>
              <a:tr h="138900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Ingreso UCI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ES" sz="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39,7%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35,2%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NS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09718941"/>
                  </a:ext>
                </a:extLst>
              </a:tr>
              <a:tr h="138900"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Complicación aguda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E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Hemorrágica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10,2%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0,18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32863736"/>
                  </a:ext>
                </a:extLst>
              </a:tr>
              <a:tr h="139994"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hemorrágica</a:t>
                      </a:r>
                      <a:endParaRPr lang="es-ES" sz="95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15,9%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25,7%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0,092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58579091"/>
                  </a:ext>
                </a:extLst>
              </a:tr>
              <a:tr h="138900"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Mortalidad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ES" sz="9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Exitus 30 días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NS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64716638"/>
                  </a:ext>
                </a:extLst>
              </a:tr>
              <a:tr h="139994"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Exitus a 3 meses</a:t>
                      </a:r>
                      <a:endParaRPr lang="es-ES" sz="95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4%</a:t>
                      </a:r>
                      <a:endParaRPr lang="es-ES" sz="9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95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NS</a:t>
                      </a:r>
                      <a:endParaRPr lang="es-ES" sz="95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25371954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8A9BA0A4-27C6-8096-67CB-A75D05196BF8}"/>
              </a:ext>
            </a:extLst>
          </p:cNvPr>
          <p:cNvSpPr txBox="1"/>
          <p:nvPr/>
        </p:nvSpPr>
        <p:spPr>
          <a:xfrm>
            <a:off x="5153394" y="2792733"/>
            <a:ext cx="3811094" cy="169424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s-ES" sz="800" kern="10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95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En nuestra experiencia, el EPJ se presentó en pacientes con menos comorbilidad y con algunas características clínicas (dolor torácico, clínica de infarto) diferentes, aunque el contexto epidemiológico fue muy similar.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95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 pesar de que la carga trombótica parece inferior en estos pacientes, las alteraciones </a:t>
            </a:r>
            <a:r>
              <a:rPr lang="es-ES" sz="950" kern="10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en</a:t>
            </a:r>
            <a:r>
              <a:rPr lang="es-ES" sz="95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pruebas complementarias, tratamiento, aparición de complicaciones y evolución a corto y medio plazo fue similar a la de los pacientes mayores.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390B163-108B-6DCD-488B-C97EC6E01F98}"/>
              </a:ext>
            </a:extLst>
          </p:cNvPr>
          <p:cNvSpPr txBox="1"/>
          <p:nvPr/>
        </p:nvSpPr>
        <p:spPr>
          <a:xfrm>
            <a:off x="5153394" y="2643758"/>
            <a:ext cx="1728192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/>
              <a:t>CONCLUSIONES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16947</TotalTime>
  <Words>774</Words>
  <Application>Microsoft Office PowerPoint</Application>
  <PresentationFormat>Presentación en pantalla (16:9)</PresentationFormat>
  <Paragraphs>217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jacinto hernandez borge</cp:lastModifiedBy>
  <cp:revision>15</cp:revision>
  <dcterms:created xsi:type="dcterms:W3CDTF">2025-10-16T09:08:13Z</dcterms:created>
  <dcterms:modified xsi:type="dcterms:W3CDTF">2026-02-25T17:26:21Z</dcterms:modified>
</cp:coreProperties>
</file>