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4" r:id="rId6"/>
    <p:sldId id="263" r:id="rId7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-45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31640" y="339502"/>
            <a:ext cx="7812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 smtClean="0"/>
              <a:t>ESTUDIO </a:t>
            </a:r>
            <a:r>
              <a:rPr lang="es-ES" b="1" u="sng" dirty="0"/>
              <a:t>DE OXIGENOTERAPIA PORTÁTIL EN EPID ¿OXÍGENO POR PULSOS O FLUJO CONTINUO? EXPERIENCIA EN HOSPITAL SANTA LUCÍA DE </a:t>
            </a:r>
            <a:r>
              <a:rPr lang="es-ES" b="1" u="sng" dirty="0" smtClean="0"/>
              <a:t>CARTAGENA</a:t>
            </a:r>
          </a:p>
          <a:p>
            <a:r>
              <a:rPr lang="es-ES" sz="800" b="1" dirty="0">
                <a:solidFill>
                  <a:srgbClr val="222222"/>
                </a:solidFill>
                <a:latin typeface="+mj-lt"/>
              </a:rPr>
              <a:t>Francisco </a:t>
            </a:r>
            <a:r>
              <a:rPr lang="es-ES" sz="800" b="1" dirty="0" err="1">
                <a:solidFill>
                  <a:srgbClr val="222222"/>
                </a:solidFill>
                <a:latin typeface="+mj-lt"/>
              </a:rPr>
              <a:t>Campello</a:t>
            </a:r>
            <a:r>
              <a:rPr lang="es-ES" sz="800" b="1" dirty="0">
                <a:solidFill>
                  <a:srgbClr val="222222"/>
                </a:solidFill>
                <a:latin typeface="+mj-lt"/>
              </a:rPr>
              <a:t> Sánchez</a:t>
            </a:r>
            <a:r>
              <a:rPr lang="es-ES" sz="800" dirty="0" smtClean="0">
                <a:solidFill>
                  <a:srgbClr val="222222"/>
                </a:solidFill>
                <a:latin typeface="+mj-lt"/>
              </a:rPr>
              <a:t>,, </a:t>
            </a:r>
            <a:r>
              <a:rPr lang="es-ES" sz="800" dirty="0">
                <a:solidFill>
                  <a:srgbClr val="222222"/>
                </a:solidFill>
                <a:latin typeface="+mj-lt"/>
              </a:rPr>
              <a:t>María Del Carmen Velasco Alcázar, Adrián Heredia Carrillo </a:t>
            </a:r>
            <a:r>
              <a:rPr lang="es-ES" sz="800" dirty="0" smtClean="0">
                <a:solidFill>
                  <a:srgbClr val="222222"/>
                </a:solidFill>
                <a:latin typeface="+mj-lt"/>
              </a:rPr>
              <a:t>, </a:t>
            </a:r>
            <a:r>
              <a:rPr lang="es-ES_tradnl" sz="800" dirty="0" smtClean="0">
                <a:latin typeface="+mj-lt"/>
              </a:rPr>
              <a:t>María Isabel </a:t>
            </a:r>
            <a:r>
              <a:rPr lang="es-ES_tradnl" sz="800" dirty="0" err="1">
                <a:latin typeface="+mj-lt"/>
              </a:rPr>
              <a:t>Velayos</a:t>
            </a:r>
            <a:r>
              <a:rPr lang="es-ES_tradnl" sz="800" dirty="0">
                <a:latin typeface="+mj-lt"/>
              </a:rPr>
              <a:t> Aguilera </a:t>
            </a:r>
            <a:r>
              <a:rPr lang="es-ES_tradnl" sz="800" dirty="0" smtClean="0">
                <a:latin typeface="+mj-lt"/>
              </a:rPr>
              <a:t>,</a:t>
            </a:r>
            <a:r>
              <a:rPr lang="es-ES" sz="800" dirty="0" smtClean="0">
                <a:solidFill>
                  <a:srgbClr val="222222"/>
                </a:solidFill>
                <a:latin typeface="+mj-lt"/>
              </a:rPr>
              <a:t>Marta Hernández</a:t>
            </a:r>
            <a:r>
              <a:rPr lang="es-ES_tradnl" sz="800" dirty="0">
                <a:latin typeface="+mj-lt"/>
              </a:rPr>
              <a:t> </a:t>
            </a:r>
            <a:r>
              <a:rPr lang="es-ES_tradnl" sz="800" dirty="0" smtClean="0">
                <a:latin typeface="+mj-lt"/>
              </a:rPr>
              <a:t>Olivo,</a:t>
            </a:r>
            <a:r>
              <a:rPr lang="es-ES" sz="800" dirty="0">
                <a:solidFill>
                  <a:srgbClr val="222222"/>
                </a:solidFill>
              </a:rPr>
              <a:t> Olga Meca </a:t>
            </a:r>
            <a:r>
              <a:rPr lang="es-ES" sz="800" dirty="0" err="1">
                <a:solidFill>
                  <a:srgbClr val="222222"/>
                </a:solidFill>
              </a:rPr>
              <a:t>Birlanga</a:t>
            </a:r>
            <a:r>
              <a:rPr lang="es-ES" sz="800" dirty="0">
                <a:solidFill>
                  <a:srgbClr val="222222"/>
                </a:solidFill>
              </a:rPr>
              <a:t> </a:t>
            </a:r>
            <a:r>
              <a:rPr lang="es-ES" sz="800" dirty="0" smtClean="0">
                <a:solidFill>
                  <a:srgbClr val="222222"/>
                </a:solidFill>
              </a:rPr>
              <a:t>,Alexander </a:t>
            </a:r>
            <a:r>
              <a:rPr lang="es-ES" sz="800" dirty="0">
                <a:solidFill>
                  <a:srgbClr val="222222"/>
                </a:solidFill>
              </a:rPr>
              <a:t>Jiménez </a:t>
            </a:r>
            <a:r>
              <a:rPr lang="es-ES" sz="800" dirty="0" smtClean="0">
                <a:solidFill>
                  <a:srgbClr val="222222"/>
                </a:solidFill>
              </a:rPr>
              <a:t>Romero, </a:t>
            </a:r>
            <a:r>
              <a:rPr lang="es-ES_tradnl" sz="800" dirty="0" smtClean="0">
                <a:latin typeface="+mj-lt"/>
              </a:rPr>
              <a:t> Jorge </a:t>
            </a:r>
            <a:r>
              <a:rPr lang="es-ES_tradnl" sz="800" dirty="0">
                <a:latin typeface="+mj-lt"/>
              </a:rPr>
              <a:t>García Aragón </a:t>
            </a:r>
            <a:r>
              <a:rPr lang="es-ES_tradnl" sz="800" dirty="0" smtClean="0">
                <a:latin typeface="+mj-lt"/>
              </a:rPr>
              <a:t>, Mercedes </a:t>
            </a:r>
            <a:r>
              <a:rPr lang="es-ES_tradnl" sz="800" dirty="0" err="1">
                <a:latin typeface="+mj-lt"/>
              </a:rPr>
              <a:t>Guillamón</a:t>
            </a:r>
            <a:r>
              <a:rPr lang="es-ES_tradnl" sz="800" dirty="0">
                <a:latin typeface="+mj-lt"/>
              </a:rPr>
              <a:t> Sánchez </a:t>
            </a:r>
            <a:r>
              <a:rPr lang="es-ES_tradnl" sz="800" dirty="0" smtClean="0">
                <a:latin typeface="+mj-lt"/>
              </a:rPr>
              <a:t>, Antonio </a:t>
            </a:r>
            <a:r>
              <a:rPr lang="es-ES_tradnl" sz="800" dirty="0">
                <a:latin typeface="+mj-lt"/>
              </a:rPr>
              <a:t>Santa Cruz </a:t>
            </a:r>
            <a:r>
              <a:rPr lang="es-ES_tradnl" sz="800" dirty="0" err="1" smtClean="0">
                <a:latin typeface="+mj-lt"/>
              </a:rPr>
              <a:t>Siminiani</a:t>
            </a:r>
            <a:r>
              <a:rPr lang="es-ES_tradnl" sz="800" dirty="0" smtClean="0">
                <a:latin typeface="+mj-lt"/>
              </a:rPr>
              <a:t> </a:t>
            </a:r>
            <a:r>
              <a:rPr lang="es-ES" sz="800" b="1" dirty="0">
                <a:solidFill>
                  <a:srgbClr val="222222"/>
                </a:solidFill>
                <a:latin typeface="+mj-lt"/>
              </a:rPr>
              <a:t>Hospital Universitario Santa Lucía de Cartagena,  Murcia</a:t>
            </a:r>
            <a:endParaRPr lang="es-ES" sz="800" dirty="0">
              <a:solidFill>
                <a:prstClr val="black">
                  <a:tint val="75000"/>
                </a:prstClr>
              </a:solidFill>
              <a:latin typeface="+mj-lt"/>
            </a:endParaRPr>
          </a:p>
          <a:p>
            <a:endParaRPr lang="es-ES_tradnl" sz="800" b="1" u="sng" dirty="0">
              <a:latin typeface="+mj-lt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158447" y="1410330"/>
            <a:ext cx="230425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INTRODUCCIÓN</a:t>
            </a:r>
            <a:endParaRPr lang="es-ES_tradnl" dirty="0"/>
          </a:p>
        </p:txBody>
      </p:sp>
      <p:sp>
        <p:nvSpPr>
          <p:cNvPr id="4" name="3 CuadroTexto"/>
          <p:cNvSpPr txBox="1"/>
          <p:nvPr/>
        </p:nvSpPr>
        <p:spPr>
          <a:xfrm>
            <a:off x="460375" y="1995686"/>
            <a:ext cx="3463553" cy="20313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/>
              <a:t>La oxigenoterapia portátil en la enfermedad pulmonar intersticial difusa (EPID) es un tratamiento que se utiliza de forma habitual en pacientes con </a:t>
            </a:r>
            <a:r>
              <a:rPr lang="es-ES" sz="1400" dirty="0" err="1"/>
              <a:t>desaturación</a:t>
            </a:r>
            <a:r>
              <a:rPr lang="es-ES" sz="1400" dirty="0"/>
              <a:t> al esfuerzo, medido mediante el test de la marcha de los 6 minutos(TM6M), a pesar de que no existe evidencia suficiente. Tampoco hay recomendaciones sobre qué tipo de dispositivo es más eficaz.</a:t>
            </a:r>
            <a:endParaRPr lang="es-ES_tradnl" sz="1400" dirty="0"/>
          </a:p>
        </p:txBody>
      </p:sp>
      <p:sp>
        <p:nvSpPr>
          <p:cNvPr id="5" name="AutoShape 4" descr="Concentrador Portátil AIRSEP® FreeStyle Comfort | Quantum Spa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165319"/>
            <a:ext cx="1080120" cy="2215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15349"/>
            <a:ext cx="1765248" cy="176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8" t="28328" r="32277" b="6769"/>
          <a:stretch/>
        </p:blipFill>
        <p:spPr bwMode="auto">
          <a:xfrm>
            <a:off x="3851920" y="987574"/>
            <a:ext cx="4824536" cy="330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971600" y="1410330"/>
            <a:ext cx="230425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OBJETIVOS</a:t>
            </a:r>
            <a:endParaRPr lang="es-ES_tradnl" dirty="0"/>
          </a:p>
        </p:txBody>
      </p:sp>
      <p:sp>
        <p:nvSpPr>
          <p:cNvPr id="6" name="5 CuadroTexto"/>
          <p:cNvSpPr txBox="1"/>
          <p:nvPr/>
        </p:nvSpPr>
        <p:spPr>
          <a:xfrm>
            <a:off x="172343" y="1995686"/>
            <a:ext cx="3463553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/>
              <a:t>C</a:t>
            </a:r>
            <a:r>
              <a:rPr lang="es-ES" sz="1400" dirty="0" smtClean="0"/>
              <a:t>omparar </a:t>
            </a:r>
            <a:r>
              <a:rPr lang="es-ES" sz="1400" dirty="0"/>
              <a:t>la eficacia de la oxigenoterapia portátil en flujo continuo y por pulsos  y  evaluar el grado de satisfacción con estos dispositivos.</a:t>
            </a:r>
            <a:endParaRPr lang="es-ES_tradnl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1680" y="339502"/>
            <a:ext cx="230425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MATERIAL Y MÉTODOS</a:t>
            </a:r>
            <a:endParaRPr lang="es-ES_tradnl" dirty="0"/>
          </a:p>
        </p:txBody>
      </p:sp>
      <p:sp>
        <p:nvSpPr>
          <p:cNvPr id="3" name="2 CuadroTexto"/>
          <p:cNvSpPr txBox="1"/>
          <p:nvPr/>
        </p:nvSpPr>
        <p:spPr>
          <a:xfrm>
            <a:off x="1187624" y="987574"/>
            <a:ext cx="5832648" cy="181588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/>
              <a:t>Estudio descriptivo y analítico de pacientes con EPID seguidos en consulta monográfica,  portadores de oxigenoterapia portátil por pulsos. Se realizaron dos TM6M a cada paciente, uno con concentrador de oxígeno por pulsos (AIRSEP </a:t>
            </a:r>
            <a:r>
              <a:rPr lang="es-ES" sz="1400" dirty="0" err="1"/>
              <a:t>FreeStyle</a:t>
            </a:r>
            <a:r>
              <a:rPr lang="es-ES" sz="1400" dirty="0"/>
              <a:t>®) a la dosis prescrita en consulta  y  otro con flujo continuo (Eclipse 5®), con una equivalencia de 1 pulso/0.5 </a:t>
            </a:r>
            <a:r>
              <a:rPr lang="es-ES" sz="1400" dirty="0" err="1"/>
              <a:t>lpm</a:t>
            </a:r>
            <a:r>
              <a:rPr lang="es-ES" sz="1400" dirty="0"/>
              <a:t> (fabricante). Se valoró la satisfacción de los dispositivos mediante 10 preguntas dirigidas. Los concentradores fueron cedidos por </a:t>
            </a:r>
            <a:r>
              <a:rPr lang="es-ES" sz="1400" dirty="0" err="1"/>
              <a:t>Sapio</a:t>
            </a:r>
            <a:r>
              <a:rPr lang="es-ES" sz="1400" dirty="0"/>
              <a:t> </a:t>
            </a:r>
            <a:r>
              <a:rPr lang="es-ES" sz="1400" dirty="0" err="1"/>
              <a:t>Life</a:t>
            </a:r>
            <a:r>
              <a:rPr lang="es-ES" sz="1400" dirty="0"/>
              <a:t>®. El análisis de datos se realizó con SPSS®.</a:t>
            </a:r>
            <a:endParaRPr lang="es-ES_tradnl" sz="1400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075806"/>
            <a:ext cx="25146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27" y="3144620"/>
            <a:ext cx="2893969" cy="156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85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380217"/>
              </p:ext>
            </p:extLst>
          </p:nvPr>
        </p:nvGraphicFramePr>
        <p:xfrm>
          <a:off x="4932040" y="771550"/>
          <a:ext cx="4063154" cy="3744418"/>
        </p:xfrm>
        <a:graphic>
          <a:graphicData uri="http://schemas.openxmlformats.org/drawingml/2006/table">
            <a:tbl>
              <a:tblPr firstRow="1" firstCol="1" bandRow="1"/>
              <a:tblGrid>
                <a:gridCol w="1020914"/>
                <a:gridCol w="1099661"/>
                <a:gridCol w="1099661"/>
                <a:gridCol w="842918"/>
              </a:tblGrid>
              <a:tr h="881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Oxigenoterapia portátil con flujo continuo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Media (±DS)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Oxigenoterapia portátil por pulsos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p valor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40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Saturación mínima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86.8 (±3.9)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85.8 (±4.7)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0.10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Desaturación (%)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5.7 (±4)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7.4 (±3.6)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0.03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Saturación media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88.7 (±3.9)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87.5 (±4)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0.02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Metros recorridos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314.2 (±81.3)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316.9 (±78.9)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0.57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Frecuencia cardíaca máxima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116.3 (±15.4)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120.5 (±15.1)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effectLst/>
                          <a:latin typeface="Calibri"/>
                          <a:ea typeface="Calibri"/>
                          <a:cs typeface="Calibri"/>
                        </a:rPr>
                        <a:t>0.03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Borg inicial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2.53 (±1.8)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2.4 (±1.7)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0.65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Borg final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Calibri"/>
                          <a:ea typeface="Calibri"/>
                          <a:cs typeface="Calibri"/>
                        </a:rPr>
                        <a:t>6.2 (±1.7)</a:t>
                      </a:r>
                      <a:endParaRPr lang="es-ES_tradnl" sz="11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6.6 (±1.6)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0.12</a:t>
                      </a:r>
                      <a:endParaRPr lang="es-ES_tradnl" sz="11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764196" y="154836"/>
            <a:ext cx="230425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RESULTADOS</a:t>
            </a:r>
            <a:endParaRPr lang="es-ES_tradnl" dirty="0"/>
          </a:p>
        </p:txBody>
      </p:sp>
      <p:sp>
        <p:nvSpPr>
          <p:cNvPr id="4" name="3 CuadroTexto"/>
          <p:cNvSpPr txBox="1"/>
          <p:nvPr/>
        </p:nvSpPr>
        <p:spPr>
          <a:xfrm>
            <a:off x="251520" y="1275606"/>
            <a:ext cx="4320480" cy="36009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Se incluyeron 19 pacientes, 10(52.6%) de ellos eran hombres, la edad media fue de 71(±12) años. En total 17(89.5%) tenían una EPID </a:t>
            </a:r>
            <a:r>
              <a:rPr lang="es-ES" sz="1200" dirty="0" err="1"/>
              <a:t>fibrosante</a:t>
            </a:r>
            <a:r>
              <a:rPr lang="es-ES" sz="1200" dirty="0"/>
              <a:t> y 5 (26.3%) presentaban hipertensión pulmonar. Los valores medios de sus pruebas funcionales fue FVC  1856ml(±465) con 64%(±16) y </a:t>
            </a:r>
            <a:r>
              <a:rPr lang="es-ES" sz="1200" dirty="0" err="1"/>
              <a:t>DLCOc</a:t>
            </a:r>
            <a:r>
              <a:rPr lang="es-ES" sz="1200" dirty="0"/>
              <a:t> 48%(±13).</a:t>
            </a:r>
            <a:endParaRPr lang="es-ES_tradnl" sz="1200" dirty="0"/>
          </a:p>
          <a:p>
            <a:endParaRPr lang="es-ES" sz="1200" dirty="0" smtClean="0"/>
          </a:p>
          <a:p>
            <a:r>
              <a:rPr lang="es-ES" sz="1200" dirty="0" smtClean="0"/>
              <a:t>Se </a:t>
            </a:r>
            <a:r>
              <a:rPr lang="es-ES" sz="1200" dirty="0"/>
              <a:t>compararon los TM6M obteniendo una saturación media mayor en flujo continuo frente a  pulsos con diferencias significativas (p=0.02). El porcentaje de </a:t>
            </a:r>
            <a:r>
              <a:rPr lang="es-ES" sz="1200" dirty="0" err="1"/>
              <a:t>desaturación</a:t>
            </a:r>
            <a:r>
              <a:rPr lang="es-ES" sz="1200" dirty="0"/>
              <a:t> y  la frecuencia cardíaca máxima fue mayor en pulsos con diferencias significativas (p= 0.03 y 0.03). En saturación mínima, metros recorridos y </a:t>
            </a:r>
            <a:r>
              <a:rPr lang="es-ES" sz="1200" dirty="0" err="1"/>
              <a:t>Borg</a:t>
            </a:r>
            <a:r>
              <a:rPr lang="es-ES" sz="1200" dirty="0"/>
              <a:t> no se encontraron diferencias significativas(tabla 1).</a:t>
            </a:r>
            <a:endParaRPr lang="es-ES_tradnl" sz="1200" dirty="0"/>
          </a:p>
          <a:p>
            <a:endParaRPr lang="es-ES" sz="1200" dirty="0" smtClean="0"/>
          </a:p>
          <a:p>
            <a:r>
              <a:rPr lang="es-ES" sz="1200" dirty="0" smtClean="0"/>
              <a:t>El </a:t>
            </a:r>
            <a:r>
              <a:rPr lang="es-ES" sz="1200" dirty="0"/>
              <a:t>78% de los pacientes indicaron que utilizaban su dispositivo habitualmente, percibiendo  utilidad el 68%, sobre todo  en alivio de la dificultad para respirar. Tras realizar la prueba el 33% caminaban mejor con continuo, pero  solo el 10% cambiaría su dispositivo actual y el 88% de los que no lo cambiarían es debido a  la dificultad de transporte(tabla 2).</a:t>
            </a:r>
            <a:endParaRPr lang="es-ES_tradnl" sz="1200" dirty="0"/>
          </a:p>
        </p:txBody>
      </p:sp>
    </p:spTree>
    <p:extLst>
      <p:ext uri="{BB962C8B-B14F-4D97-AF65-F5344CB8AC3E}">
        <p14:creationId xmlns:p14="http://schemas.microsoft.com/office/powerpoint/2010/main" val="86035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" t="11934" r="1752" b="27547"/>
          <a:stretch/>
        </p:blipFill>
        <p:spPr bwMode="auto">
          <a:xfrm>
            <a:off x="0" y="884025"/>
            <a:ext cx="9144000" cy="3665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483768" y="444522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CUESTIONARIO DE SATISFACCIÓN</a:t>
            </a:r>
            <a:endParaRPr lang="es-ES_tradnl" u="sng" dirty="0"/>
          </a:p>
        </p:txBody>
      </p:sp>
    </p:spTree>
    <p:extLst>
      <p:ext uri="{BB962C8B-B14F-4D97-AF65-F5344CB8AC3E}">
        <p14:creationId xmlns:p14="http://schemas.microsoft.com/office/powerpoint/2010/main" val="4044890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1680" y="924858"/>
            <a:ext cx="576064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CONCLUSIONES</a:t>
            </a:r>
            <a:endParaRPr lang="es-ES_tradnl" dirty="0"/>
          </a:p>
        </p:txBody>
      </p:sp>
      <p:sp>
        <p:nvSpPr>
          <p:cNvPr id="3" name="2 CuadroTexto"/>
          <p:cNvSpPr txBox="1"/>
          <p:nvPr/>
        </p:nvSpPr>
        <p:spPr>
          <a:xfrm>
            <a:off x="1475656" y="1563638"/>
            <a:ext cx="6336704" cy="16004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1400" dirty="0"/>
              <a:t>Los concentradores con flujo continuo en EPID proporcionan una satO2 media mayor,  </a:t>
            </a:r>
            <a:r>
              <a:rPr lang="es-ES" sz="1400" dirty="0" err="1"/>
              <a:t>desaturación</a:t>
            </a:r>
            <a:r>
              <a:rPr lang="es-ES" sz="1400" dirty="0"/>
              <a:t>  y frecuencia cardíaca máxima menor durante el esfuerzo,  respecto a los pulsos, pero sin cambios en metros recorridos ni en </a:t>
            </a:r>
            <a:r>
              <a:rPr lang="es-ES" sz="1400" dirty="0" err="1"/>
              <a:t>Borg</a:t>
            </a:r>
            <a:r>
              <a:rPr lang="es-ES" sz="1400" dirty="0"/>
              <a:t>. </a:t>
            </a:r>
            <a:endParaRPr lang="es-ES" sz="1400" dirty="0" smtClean="0"/>
          </a:p>
          <a:p>
            <a:endParaRPr lang="es-ES_tradnl" sz="1400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sz="1400" dirty="0"/>
              <a:t>2/3 de los pacientes perciben utilidad en su uso y aunque reconocen mejoría con el flujo continuo solo el 10% cambiaría su dispositivo actual, en su mayoría debido a la dificultad de transporte.</a:t>
            </a:r>
            <a:endParaRPr lang="es-ES_tradnl" sz="1400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80256"/>
            <a:ext cx="1183382" cy="118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6814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7183</TotalTime>
  <Words>617</Words>
  <Application>Microsoft Office PowerPoint</Application>
  <PresentationFormat>Presentación en pantalla (16:9)</PresentationFormat>
  <Paragraphs>52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Francisco</cp:lastModifiedBy>
  <cp:revision>12</cp:revision>
  <dcterms:created xsi:type="dcterms:W3CDTF">2025-10-16T09:08:13Z</dcterms:created>
  <dcterms:modified xsi:type="dcterms:W3CDTF">2026-03-02T16:55:10Z</dcterms:modified>
</cp:coreProperties>
</file>