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62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854"/>
    <p:restoredTop sz="96341"/>
  </p:normalViewPr>
  <p:slideViewPr>
    <p:cSldViewPr>
      <p:cViewPr>
        <p:scale>
          <a:sx n="162" d="100"/>
          <a:sy n="162" d="100"/>
        </p:scale>
        <p:origin x="760" y="34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F63E0D3-EC50-9241-8761-03FB2FA7892D}" type="doc">
      <dgm:prSet loTypeId="urn:microsoft.com/office/officeart/2005/8/layout/default" loCatId="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0680FDF6-9047-874B-963F-E547BA8358A8}">
      <dgm:prSet phldrT="[Texto]" custT="1"/>
      <dgm:spPr/>
      <dgm:t>
        <a:bodyPr/>
        <a:lstStyle/>
        <a:p>
          <a:r>
            <a:rPr lang="es-ES" sz="1400" dirty="0">
              <a:latin typeface="Helvetica" pitchFamily="2" charset="0"/>
            </a:rPr>
            <a:t>Clínicas</a:t>
          </a:r>
        </a:p>
      </dgm:t>
    </dgm:pt>
    <dgm:pt modelId="{E560FB00-15B6-3F40-A8A8-47B44E1FD16E}" type="parTrans" cxnId="{8DC31B6D-6FAF-BF49-ADE5-E4E5CD0532EA}">
      <dgm:prSet/>
      <dgm:spPr/>
      <dgm:t>
        <a:bodyPr/>
        <a:lstStyle/>
        <a:p>
          <a:endParaRPr lang="es-ES" sz="1100">
            <a:latin typeface="Helvetica" pitchFamily="2" charset="0"/>
          </a:endParaRPr>
        </a:p>
      </dgm:t>
    </dgm:pt>
    <dgm:pt modelId="{2486C6C7-A31A-D747-8BF4-FDC239C54E74}" type="sibTrans" cxnId="{8DC31B6D-6FAF-BF49-ADE5-E4E5CD0532EA}">
      <dgm:prSet/>
      <dgm:spPr/>
      <dgm:t>
        <a:bodyPr/>
        <a:lstStyle/>
        <a:p>
          <a:endParaRPr lang="es-ES" sz="1100">
            <a:latin typeface="Helvetica" pitchFamily="2" charset="0"/>
          </a:endParaRPr>
        </a:p>
      </dgm:t>
    </dgm:pt>
    <dgm:pt modelId="{5A80229D-BB2F-5941-B891-90772EDCCF64}">
      <dgm:prSet phldrT="[Texto]" custT="1"/>
      <dgm:spPr/>
      <dgm:t>
        <a:bodyPr/>
        <a:lstStyle/>
        <a:p>
          <a:r>
            <a:rPr lang="es-ES" sz="1400" dirty="0">
              <a:latin typeface="Helvetica" pitchFamily="2" charset="0"/>
            </a:rPr>
            <a:t>Pronósticas</a:t>
          </a:r>
        </a:p>
      </dgm:t>
    </dgm:pt>
    <dgm:pt modelId="{75EC912E-33EE-E045-992C-A90033405CD2}" type="parTrans" cxnId="{227CB85A-6953-6344-9542-175ABDD2667B}">
      <dgm:prSet/>
      <dgm:spPr/>
      <dgm:t>
        <a:bodyPr/>
        <a:lstStyle/>
        <a:p>
          <a:endParaRPr lang="es-ES" sz="1100">
            <a:latin typeface="Helvetica" pitchFamily="2" charset="0"/>
          </a:endParaRPr>
        </a:p>
      </dgm:t>
    </dgm:pt>
    <dgm:pt modelId="{3833F3E3-BD23-0E41-AD8E-130707F55C7B}" type="sibTrans" cxnId="{227CB85A-6953-6344-9542-175ABDD2667B}">
      <dgm:prSet/>
      <dgm:spPr/>
      <dgm:t>
        <a:bodyPr/>
        <a:lstStyle/>
        <a:p>
          <a:endParaRPr lang="es-ES" sz="1100">
            <a:latin typeface="Helvetica" pitchFamily="2" charset="0"/>
          </a:endParaRPr>
        </a:p>
      </dgm:t>
    </dgm:pt>
    <dgm:pt modelId="{F67839DC-38E9-7E41-A43D-3ABA3306AF34}">
      <dgm:prSet phldrT="[Texto]" custT="1"/>
      <dgm:spPr/>
      <dgm:t>
        <a:bodyPr/>
        <a:lstStyle/>
        <a:p>
          <a:r>
            <a:rPr lang="es-ES" sz="1400" dirty="0">
              <a:latin typeface="Helvetica" pitchFamily="2" charset="0"/>
            </a:rPr>
            <a:t>Estancia Hospitalaria</a:t>
          </a:r>
        </a:p>
      </dgm:t>
    </dgm:pt>
    <dgm:pt modelId="{D0AB1650-8294-5A42-AE5A-09167DD90174}" type="parTrans" cxnId="{47D0876D-285D-A745-ADB1-A3502D6E5881}">
      <dgm:prSet/>
      <dgm:spPr/>
      <dgm:t>
        <a:bodyPr/>
        <a:lstStyle/>
        <a:p>
          <a:endParaRPr lang="es-ES" sz="1100">
            <a:latin typeface="Helvetica" pitchFamily="2" charset="0"/>
          </a:endParaRPr>
        </a:p>
      </dgm:t>
    </dgm:pt>
    <dgm:pt modelId="{65DBD723-FAC4-174A-B700-1637519927B8}" type="sibTrans" cxnId="{47D0876D-285D-A745-ADB1-A3502D6E5881}">
      <dgm:prSet/>
      <dgm:spPr/>
      <dgm:t>
        <a:bodyPr/>
        <a:lstStyle/>
        <a:p>
          <a:endParaRPr lang="es-ES" sz="1100">
            <a:latin typeface="Helvetica" pitchFamily="2" charset="0"/>
          </a:endParaRPr>
        </a:p>
      </dgm:t>
    </dgm:pt>
    <dgm:pt modelId="{FC4D9045-0EEB-6A45-A02F-9D3D7B222D89}" type="pres">
      <dgm:prSet presAssocID="{DF63E0D3-EC50-9241-8761-03FB2FA7892D}" presName="diagram" presStyleCnt="0">
        <dgm:presLayoutVars>
          <dgm:dir/>
          <dgm:resizeHandles val="exact"/>
        </dgm:presLayoutVars>
      </dgm:prSet>
      <dgm:spPr/>
    </dgm:pt>
    <dgm:pt modelId="{2B9296BA-0272-CE42-BF01-FA7574EB41D5}" type="pres">
      <dgm:prSet presAssocID="{0680FDF6-9047-874B-963F-E547BA8358A8}" presName="node" presStyleLbl="node1" presStyleIdx="0" presStyleCnt="3">
        <dgm:presLayoutVars>
          <dgm:bulletEnabled val="1"/>
        </dgm:presLayoutVars>
      </dgm:prSet>
      <dgm:spPr/>
    </dgm:pt>
    <dgm:pt modelId="{CEA036D8-9591-EE47-A710-3515D4F4F78A}" type="pres">
      <dgm:prSet presAssocID="{2486C6C7-A31A-D747-8BF4-FDC239C54E74}" presName="sibTrans" presStyleCnt="0"/>
      <dgm:spPr/>
    </dgm:pt>
    <dgm:pt modelId="{828F7CCE-1994-0246-A9A7-5B26331614D7}" type="pres">
      <dgm:prSet presAssocID="{5A80229D-BB2F-5941-B891-90772EDCCF64}" presName="node" presStyleLbl="node1" presStyleIdx="1" presStyleCnt="3">
        <dgm:presLayoutVars>
          <dgm:bulletEnabled val="1"/>
        </dgm:presLayoutVars>
      </dgm:prSet>
      <dgm:spPr/>
    </dgm:pt>
    <dgm:pt modelId="{97CC0D51-A278-8941-B015-7547A75B060A}" type="pres">
      <dgm:prSet presAssocID="{3833F3E3-BD23-0E41-AD8E-130707F55C7B}" presName="sibTrans" presStyleCnt="0"/>
      <dgm:spPr/>
    </dgm:pt>
    <dgm:pt modelId="{B827C82B-5FDD-0444-B9DA-E2723DC129F4}" type="pres">
      <dgm:prSet presAssocID="{F67839DC-38E9-7E41-A43D-3ABA3306AF34}" presName="node" presStyleLbl="node1" presStyleIdx="2" presStyleCnt="3">
        <dgm:presLayoutVars>
          <dgm:bulletEnabled val="1"/>
        </dgm:presLayoutVars>
      </dgm:prSet>
      <dgm:spPr/>
    </dgm:pt>
  </dgm:ptLst>
  <dgm:cxnLst>
    <dgm:cxn modelId="{609FE910-3275-4A43-AD26-C6420F7F6ED1}" type="presOf" srcId="{0680FDF6-9047-874B-963F-E547BA8358A8}" destId="{2B9296BA-0272-CE42-BF01-FA7574EB41D5}" srcOrd="0" destOrd="0" presId="urn:microsoft.com/office/officeart/2005/8/layout/default"/>
    <dgm:cxn modelId="{41C1224F-637A-6D40-B529-36B0EF039C09}" type="presOf" srcId="{DF63E0D3-EC50-9241-8761-03FB2FA7892D}" destId="{FC4D9045-0EEB-6A45-A02F-9D3D7B222D89}" srcOrd="0" destOrd="0" presId="urn:microsoft.com/office/officeart/2005/8/layout/default"/>
    <dgm:cxn modelId="{227CB85A-6953-6344-9542-175ABDD2667B}" srcId="{DF63E0D3-EC50-9241-8761-03FB2FA7892D}" destId="{5A80229D-BB2F-5941-B891-90772EDCCF64}" srcOrd="1" destOrd="0" parTransId="{75EC912E-33EE-E045-992C-A90033405CD2}" sibTransId="{3833F3E3-BD23-0E41-AD8E-130707F55C7B}"/>
    <dgm:cxn modelId="{4720AF60-021F-F74E-A02C-9A207BFA48E8}" type="presOf" srcId="{5A80229D-BB2F-5941-B891-90772EDCCF64}" destId="{828F7CCE-1994-0246-A9A7-5B26331614D7}" srcOrd="0" destOrd="0" presId="urn:microsoft.com/office/officeart/2005/8/layout/default"/>
    <dgm:cxn modelId="{8DC31B6D-6FAF-BF49-ADE5-E4E5CD0532EA}" srcId="{DF63E0D3-EC50-9241-8761-03FB2FA7892D}" destId="{0680FDF6-9047-874B-963F-E547BA8358A8}" srcOrd="0" destOrd="0" parTransId="{E560FB00-15B6-3F40-A8A8-47B44E1FD16E}" sibTransId="{2486C6C7-A31A-D747-8BF4-FDC239C54E74}"/>
    <dgm:cxn modelId="{47D0876D-285D-A745-ADB1-A3502D6E5881}" srcId="{DF63E0D3-EC50-9241-8761-03FB2FA7892D}" destId="{F67839DC-38E9-7E41-A43D-3ABA3306AF34}" srcOrd="2" destOrd="0" parTransId="{D0AB1650-8294-5A42-AE5A-09167DD90174}" sibTransId="{65DBD723-FAC4-174A-B700-1637519927B8}"/>
    <dgm:cxn modelId="{BE4FAD7C-2106-2D46-BB76-81762EC08407}" type="presOf" srcId="{F67839DC-38E9-7E41-A43D-3ABA3306AF34}" destId="{B827C82B-5FDD-0444-B9DA-E2723DC129F4}" srcOrd="0" destOrd="0" presId="urn:microsoft.com/office/officeart/2005/8/layout/default"/>
    <dgm:cxn modelId="{37B14D00-A14B-1941-A4CF-0366E0AA29D5}" type="presParOf" srcId="{FC4D9045-0EEB-6A45-A02F-9D3D7B222D89}" destId="{2B9296BA-0272-CE42-BF01-FA7574EB41D5}" srcOrd="0" destOrd="0" presId="urn:microsoft.com/office/officeart/2005/8/layout/default"/>
    <dgm:cxn modelId="{7BA75981-D5C6-EF44-B49E-F5F973880298}" type="presParOf" srcId="{FC4D9045-0EEB-6A45-A02F-9D3D7B222D89}" destId="{CEA036D8-9591-EE47-A710-3515D4F4F78A}" srcOrd="1" destOrd="0" presId="urn:microsoft.com/office/officeart/2005/8/layout/default"/>
    <dgm:cxn modelId="{404C130A-DDAD-E14C-A395-A82B991FFD0E}" type="presParOf" srcId="{FC4D9045-0EEB-6A45-A02F-9D3D7B222D89}" destId="{828F7CCE-1994-0246-A9A7-5B26331614D7}" srcOrd="2" destOrd="0" presId="urn:microsoft.com/office/officeart/2005/8/layout/default"/>
    <dgm:cxn modelId="{D8CB1712-19E1-4041-9710-E156C33CC20B}" type="presParOf" srcId="{FC4D9045-0EEB-6A45-A02F-9D3D7B222D89}" destId="{97CC0D51-A278-8941-B015-7547A75B060A}" srcOrd="3" destOrd="0" presId="urn:microsoft.com/office/officeart/2005/8/layout/default"/>
    <dgm:cxn modelId="{1ED337F9-C1A4-9D41-BD6C-8FF65E5E2E88}" type="presParOf" srcId="{FC4D9045-0EEB-6A45-A02F-9D3D7B222D89}" destId="{B827C82B-5FDD-0444-B9DA-E2723DC129F4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9296BA-0272-CE42-BF01-FA7574EB41D5}">
      <dsp:nvSpPr>
        <dsp:cNvPr id="0" name=""/>
        <dsp:cNvSpPr/>
      </dsp:nvSpPr>
      <dsp:spPr>
        <a:xfrm>
          <a:off x="0" y="50017"/>
          <a:ext cx="1053146" cy="63188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latin typeface="Helvetica" pitchFamily="2" charset="0"/>
            </a:rPr>
            <a:t>Clínicas</a:t>
          </a:r>
        </a:p>
      </dsp:txBody>
      <dsp:txXfrm>
        <a:off x="0" y="50017"/>
        <a:ext cx="1053146" cy="631888"/>
      </dsp:txXfrm>
    </dsp:sp>
    <dsp:sp modelId="{828F7CCE-1994-0246-A9A7-5B26331614D7}">
      <dsp:nvSpPr>
        <dsp:cNvPr id="0" name=""/>
        <dsp:cNvSpPr/>
      </dsp:nvSpPr>
      <dsp:spPr>
        <a:xfrm>
          <a:off x="1158461" y="50017"/>
          <a:ext cx="1053146" cy="63188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latin typeface="Helvetica" pitchFamily="2" charset="0"/>
            </a:rPr>
            <a:t>Pronósticas</a:t>
          </a:r>
        </a:p>
      </dsp:txBody>
      <dsp:txXfrm>
        <a:off x="1158461" y="50017"/>
        <a:ext cx="1053146" cy="631888"/>
      </dsp:txXfrm>
    </dsp:sp>
    <dsp:sp modelId="{B827C82B-5FDD-0444-B9DA-E2723DC129F4}">
      <dsp:nvSpPr>
        <dsp:cNvPr id="0" name=""/>
        <dsp:cNvSpPr/>
      </dsp:nvSpPr>
      <dsp:spPr>
        <a:xfrm>
          <a:off x="2316923" y="50017"/>
          <a:ext cx="1053146" cy="63188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latin typeface="Helvetica" pitchFamily="2" charset="0"/>
            </a:rPr>
            <a:t>Estancia Hospitalaria</a:t>
          </a:r>
        </a:p>
      </dsp:txBody>
      <dsp:txXfrm>
        <a:off x="2316923" y="50017"/>
        <a:ext cx="1053146" cy="6318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492705-02AB-EB42-8B63-7E10B40084DE}" type="datetimeFigureOut">
              <a:rPr lang="es-ES" smtClean="0"/>
              <a:t>1/3/26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EB5D36-5025-864A-BF22-FC56EE8FF2E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99996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s-ES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INTRODUCCIÓN</a:t>
            </a:r>
          </a:p>
          <a:p>
            <a:pPr algn="l"/>
            <a:r>
              <a:rPr lang="es-ES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La tromboembolia pulmonar (TEP) primaria, definida como la embolia pulmonar aguda sintomática que motiva el ingreso hospitalario, continúa siendo una entidad de elevada incidencia y morbimortalidad a nivel mundial. La adecuada caracterización de estos pacientes resulta fundamental para una correcta planificación de recursos asistenciales y para optimizar la toma de decisiones terapéuticas. El objetivo de este estudio fue analizar la tendencia temporal de la estancia media hospitalaria y de la mortalidad intrahospitalaria en pacientes con TEP primaria.</a:t>
            </a:r>
          </a:p>
          <a:p>
            <a:pPr algn="l"/>
            <a:r>
              <a:rPr lang="es-ES" b="1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Metodología</a:t>
            </a:r>
            <a:br>
              <a:rPr lang="es-ES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endParaRPr lang="es-ES" b="0" i="0" u="none" strike="noStrike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es-ES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Se realizó un análisis de tendencia temporal en una cohorte de pacientes consecutivos diagnosticados de TEP. La identificación de TEP primario se llevó a cabo mediante el código correspondiente de la Clasificación Internacional de Enfermedades (CIE-10), seguido de una revisión manual por un investigador. Se recogieron variables sociodemográficas, clínicas, pronósticas y relacionadas con la estancia hospitalaria. Las comparaciones entre periodos se efectuaron mediante la prueba </a:t>
            </a:r>
            <a:r>
              <a:rPr lang="el-GR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χ² </a:t>
            </a:r>
            <a:r>
              <a:rPr lang="es-ES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de Pearson, complementada con el tamaño del efecto (V de Cramer) y análisis bayesiano.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EB5D36-5025-864A-BF22-FC56EE8FF2EE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09380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Resultados</a:t>
            </a:r>
          </a:p>
          <a:p>
            <a:r>
              <a:rPr lang="es-ES" dirty="0"/>
              <a:t>Durante los periodos analizados (2009–2012 vs. 2020–2023) se incluyeron 1.213</a:t>
            </a:r>
          </a:p>
          <a:p>
            <a:r>
              <a:rPr lang="es-ES" dirty="0"/>
              <a:t>pacientes con TEP primario, con una mediana de edad de 68 años (55–77), sin</a:t>
            </a:r>
          </a:p>
          <a:p>
            <a:r>
              <a:rPr lang="es-ES" dirty="0"/>
              <a:t>diferencias en la distribución por sexo. El 28,4% de los pacientes presentaban cáncer. Al</a:t>
            </a:r>
          </a:p>
          <a:p>
            <a:r>
              <a:rPr lang="es-ES" dirty="0"/>
              <a:t>comparar ambos periodos, se observó en 2020–2023 una reducción estadísticamente</a:t>
            </a:r>
          </a:p>
          <a:p>
            <a:r>
              <a:rPr lang="es-ES" dirty="0"/>
              <a:t>significativa de la estancia hospitalaria (mediana de 4 días vs. 7 días; p &amp;</a:t>
            </a:r>
            <a:r>
              <a:rPr lang="es-ES" dirty="0" err="1"/>
              <a:t>lt</a:t>
            </a:r>
            <a:r>
              <a:rPr lang="es-ES" dirty="0"/>
              <a:t>; 0.001). No se</a:t>
            </a:r>
          </a:p>
          <a:p>
            <a:r>
              <a:rPr lang="es-ES" dirty="0"/>
              <a:t>hallaron diferencias en la mortalidad intrahospitalaria entre periodos (10% vs. 9%; </a:t>
            </a:r>
            <a:r>
              <a:rPr lang="el-GR" dirty="0"/>
              <a:t>χ² </a:t>
            </a:r>
            <a:r>
              <a:rPr lang="es-ES" dirty="0"/>
              <a:t>de</a:t>
            </a:r>
          </a:p>
          <a:p>
            <a:r>
              <a:rPr lang="es-ES" dirty="0"/>
              <a:t>Pearson, p = 0.76).</a:t>
            </a:r>
          </a:p>
          <a:p>
            <a:endParaRPr lang="es-ES" dirty="0"/>
          </a:p>
          <a:p>
            <a:r>
              <a:rPr lang="es-ES" dirty="0"/>
              <a:t>Conclusión</a:t>
            </a:r>
          </a:p>
          <a:p>
            <a:r>
              <a:rPr lang="es-ES" dirty="0"/>
              <a:t>Este análisis de tendencia temporal muestra que en nuestro centro se ha logrado reducir</a:t>
            </a:r>
          </a:p>
          <a:p>
            <a:r>
              <a:rPr lang="es-ES" dirty="0"/>
              <a:t>de forma significativa la estancia hospitalaria de los pacientes con TEP primaria sin que</a:t>
            </a:r>
          </a:p>
          <a:p>
            <a:r>
              <a:rPr lang="es-ES" dirty="0"/>
              <a:t>tenga efecto en la mortalidad intrahospitalaria.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EB5D36-5025-864A-BF22-FC56EE8FF2EE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0117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.xml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diagramColors" Target="../diagrams/colors1.xml"/><Relationship Id="rId5" Type="http://schemas.openxmlformats.org/officeDocument/2006/relationships/image" Target="../media/image4.png"/><Relationship Id="rId10" Type="http://schemas.openxmlformats.org/officeDocument/2006/relationships/diagramQuickStyle" Target="../diagrams/quickStyle1.xml"/><Relationship Id="rId4" Type="http://schemas.openxmlformats.org/officeDocument/2006/relationships/image" Target="../media/image3.png"/><Relationship Id="rId9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F36CF52-56A6-52A4-84CC-B6FAECFB6342}"/>
              </a:ext>
            </a:extLst>
          </p:cNvPr>
          <p:cNvSpPr txBox="1"/>
          <p:nvPr/>
        </p:nvSpPr>
        <p:spPr>
          <a:xfrm>
            <a:off x="755576" y="164679"/>
            <a:ext cx="858178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es-ES" sz="1700" b="1" dirty="0">
                <a:solidFill>
                  <a:prstClr val="black"/>
                </a:solidFill>
                <a:latin typeface="Helvetica" pitchFamily="2" charset="0"/>
                <a:ea typeface="Apple Color Emoji" pitchFamily="2" charset="0"/>
                <a:cs typeface="Times New Roman" panose="02020603050405020304" pitchFamily="18" charset="0"/>
              </a:rPr>
              <a:t>Análisis de la tendencia temporal de la estancia hospitalaria y la mortalidad intrahospitalaria en paciente con tromboembolia pulmonar primaria</a:t>
            </a: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8CE904DE-3493-107F-B7A0-3A50459DD6D3}"/>
              </a:ext>
            </a:extLst>
          </p:cNvPr>
          <p:cNvCxnSpPr>
            <a:cxnSpLocks/>
          </p:cNvCxnSpPr>
          <p:nvPr/>
        </p:nvCxnSpPr>
        <p:spPr>
          <a:xfrm>
            <a:off x="1619672" y="843558"/>
            <a:ext cx="65287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CuadroTexto 4">
            <a:extLst>
              <a:ext uri="{FF2B5EF4-FFF2-40B4-BE49-F238E27FC236}">
                <a16:creationId xmlns:a16="http://schemas.microsoft.com/office/drawing/2014/main" id="{7504291C-7AA3-4800-8707-5A7F30E44234}"/>
              </a:ext>
            </a:extLst>
          </p:cNvPr>
          <p:cNvSpPr txBox="1"/>
          <p:nvPr/>
        </p:nvSpPr>
        <p:spPr>
          <a:xfrm>
            <a:off x="1713179" y="1395124"/>
            <a:ext cx="1829347" cy="379656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pPr algn="ctr" defTabSz="1219170"/>
            <a:r>
              <a:rPr lang="es-ES" sz="1867" b="1" dirty="0">
                <a:solidFill>
                  <a:prstClr val="black"/>
                </a:solidFill>
                <a:latin typeface="Helvetica" pitchFamily="2" charset="0"/>
              </a:rPr>
              <a:t> Introducción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C382260-663A-2DAA-BE8A-E0AA742129F7}"/>
              </a:ext>
            </a:extLst>
          </p:cNvPr>
          <p:cNvSpPr txBox="1"/>
          <p:nvPr/>
        </p:nvSpPr>
        <p:spPr>
          <a:xfrm>
            <a:off x="6027691" y="1395124"/>
            <a:ext cx="2484976" cy="379656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pPr algn="ctr" defTabSz="1219170"/>
            <a:r>
              <a:rPr lang="es-ES" sz="1867" b="1" dirty="0">
                <a:solidFill>
                  <a:prstClr val="black"/>
                </a:solidFill>
                <a:latin typeface="Helvetica" pitchFamily="2" charset="0"/>
              </a:rPr>
              <a:t> Material y métodos 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4C80920C-7613-0B12-225D-B65770EA68A5}"/>
              </a:ext>
            </a:extLst>
          </p:cNvPr>
          <p:cNvCxnSpPr>
            <a:cxnSpLocks/>
          </p:cNvCxnSpPr>
          <p:nvPr/>
        </p:nvCxnSpPr>
        <p:spPr>
          <a:xfrm flipV="1">
            <a:off x="5580112" y="2073270"/>
            <a:ext cx="0" cy="269967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" name="Picture 8" descr="Hospital Universitario Virgen del Rocio">
            <a:extLst>
              <a:ext uri="{FF2B5EF4-FFF2-40B4-BE49-F238E27FC236}">
                <a16:creationId xmlns:a16="http://schemas.microsoft.com/office/drawing/2014/main" id="{1C9BDA46-5E04-2617-D6D3-2FE4631C17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2" y="4434294"/>
            <a:ext cx="1006257" cy="703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Esquina doblada 15">
            <a:extLst>
              <a:ext uri="{FF2B5EF4-FFF2-40B4-BE49-F238E27FC236}">
                <a16:creationId xmlns:a16="http://schemas.microsoft.com/office/drawing/2014/main" id="{BF7912E7-8686-E2C1-D931-0D1FA9CF43C8}"/>
              </a:ext>
            </a:extLst>
          </p:cNvPr>
          <p:cNvSpPr/>
          <p:nvPr/>
        </p:nvSpPr>
        <p:spPr>
          <a:xfrm>
            <a:off x="1021505" y="3883140"/>
            <a:ext cx="3986660" cy="795154"/>
          </a:xfrm>
          <a:prstGeom prst="foldedCorner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740B478C-BDC5-8148-AA21-B344E82B57D1}"/>
              </a:ext>
            </a:extLst>
          </p:cNvPr>
          <p:cNvSpPr txBox="1"/>
          <p:nvPr/>
        </p:nvSpPr>
        <p:spPr>
          <a:xfrm>
            <a:off x="90672" y="1880169"/>
            <a:ext cx="22717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400" u="sng" dirty="0">
                <a:latin typeface="Helvetica" pitchFamily="2" charset="0"/>
              </a:rPr>
              <a:t>Tromboembolia pulmonar </a:t>
            </a:r>
          </a:p>
          <a:p>
            <a:pPr algn="ctr"/>
            <a:r>
              <a:rPr lang="es-ES" sz="1400" u="sng" dirty="0">
                <a:latin typeface="Helvetica" pitchFamily="2" charset="0"/>
              </a:rPr>
              <a:t>primaria 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E4B55C9D-C2D3-663B-25FE-62FDED983B7D}"/>
              </a:ext>
            </a:extLst>
          </p:cNvPr>
          <p:cNvSpPr txBox="1"/>
          <p:nvPr/>
        </p:nvSpPr>
        <p:spPr>
          <a:xfrm>
            <a:off x="1619955" y="3946755"/>
            <a:ext cx="330812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300" dirty="0">
                <a:latin typeface="Helvetica" pitchFamily="2" charset="0"/>
              </a:rPr>
              <a:t>Analizar la </a:t>
            </a:r>
            <a:r>
              <a:rPr lang="es-ES" sz="1300" b="1" dirty="0">
                <a:latin typeface="Helvetica" pitchFamily="2" charset="0"/>
              </a:rPr>
              <a:t>tendencia temporal </a:t>
            </a:r>
            <a:r>
              <a:rPr lang="es-ES" sz="1300" dirty="0">
                <a:latin typeface="Helvetica" pitchFamily="2" charset="0"/>
              </a:rPr>
              <a:t>de la </a:t>
            </a:r>
            <a:r>
              <a:rPr lang="es-ES" sz="1300" b="1" dirty="0">
                <a:latin typeface="Helvetica" pitchFamily="2" charset="0"/>
              </a:rPr>
              <a:t>estancia</a:t>
            </a:r>
            <a:r>
              <a:rPr lang="es-ES" sz="1300" dirty="0">
                <a:latin typeface="Helvetica" pitchFamily="2" charset="0"/>
              </a:rPr>
              <a:t> y </a:t>
            </a:r>
            <a:r>
              <a:rPr lang="es-ES" sz="1300" b="1" dirty="0">
                <a:latin typeface="Helvetica" pitchFamily="2" charset="0"/>
              </a:rPr>
              <a:t>mortalidad</a:t>
            </a:r>
            <a:r>
              <a:rPr lang="es-ES" sz="1300" dirty="0">
                <a:latin typeface="Helvetica" pitchFamily="2" charset="0"/>
              </a:rPr>
              <a:t> </a:t>
            </a:r>
            <a:r>
              <a:rPr lang="es-ES" sz="1300" b="1" dirty="0">
                <a:latin typeface="Helvetica" pitchFamily="2" charset="0"/>
              </a:rPr>
              <a:t>intrahospitalarias</a:t>
            </a:r>
            <a:r>
              <a:rPr lang="es-ES" sz="1300" dirty="0">
                <a:latin typeface="Helvetica" pitchFamily="2" charset="0"/>
              </a:rPr>
              <a:t> en pacientes con </a:t>
            </a:r>
            <a:r>
              <a:rPr lang="es-ES" sz="1300" b="1" dirty="0">
                <a:latin typeface="Helvetica" pitchFamily="2" charset="0"/>
              </a:rPr>
              <a:t>TEP primaria</a:t>
            </a:r>
          </a:p>
        </p:txBody>
      </p:sp>
      <p:pic>
        <p:nvPicPr>
          <p:cNvPr id="1028" name="Picture 4" descr="Imagen generada">
            <a:extLst>
              <a:ext uri="{FF2B5EF4-FFF2-40B4-BE49-F238E27FC236}">
                <a16:creationId xmlns:a16="http://schemas.microsoft.com/office/drawing/2014/main" id="{81E7642C-E51A-54F2-4A0B-D0ED32CD19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79" t="16401" r="12200" b="22000"/>
          <a:stretch/>
        </p:blipFill>
        <p:spPr bwMode="auto">
          <a:xfrm>
            <a:off x="511792" y="2495726"/>
            <a:ext cx="647422" cy="557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ospital - Iconos gratis de médico">
            <a:extLst>
              <a:ext uri="{FF2B5EF4-FFF2-40B4-BE49-F238E27FC236}">
                <a16:creationId xmlns:a16="http://schemas.microsoft.com/office/drawing/2014/main" id="{AE868FA0-C17D-4382-EC68-49C1D38699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5458" y="2494430"/>
            <a:ext cx="557606" cy="557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Objetivo - Iconos gratis de diverso">
            <a:extLst>
              <a:ext uri="{FF2B5EF4-FFF2-40B4-BE49-F238E27FC236}">
                <a16:creationId xmlns:a16="http://schemas.microsoft.com/office/drawing/2014/main" id="{857B3152-A26C-F92F-269E-056D9D5A82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439" y="4040170"/>
            <a:ext cx="483516" cy="483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Redondear rectángulo de esquina diagonal 28">
            <a:extLst>
              <a:ext uri="{FF2B5EF4-FFF2-40B4-BE49-F238E27FC236}">
                <a16:creationId xmlns:a16="http://schemas.microsoft.com/office/drawing/2014/main" id="{67A42F62-50DC-8336-9CA1-5B7E3FD31A50}"/>
              </a:ext>
            </a:extLst>
          </p:cNvPr>
          <p:cNvSpPr/>
          <p:nvPr/>
        </p:nvSpPr>
        <p:spPr>
          <a:xfrm>
            <a:off x="2633145" y="2192713"/>
            <a:ext cx="2148319" cy="334749"/>
          </a:xfrm>
          <a:prstGeom prst="round2Diag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00"/>
          </a:p>
        </p:txBody>
      </p:sp>
      <p:sp>
        <p:nvSpPr>
          <p:cNvPr id="30" name="Redondear rectángulo de esquina diagonal 29">
            <a:extLst>
              <a:ext uri="{FF2B5EF4-FFF2-40B4-BE49-F238E27FC236}">
                <a16:creationId xmlns:a16="http://schemas.microsoft.com/office/drawing/2014/main" id="{0DAEDC3A-A4D3-1C49-1A51-DD36248533AF}"/>
              </a:ext>
            </a:extLst>
          </p:cNvPr>
          <p:cNvSpPr/>
          <p:nvPr/>
        </p:nvSpPr>
        <p:spPr>
          <a:xfrm>
            <a:off x="3181059" y="2626641"/>
            <a:ext cx="2233240" cy="334749"/>
          </a:xfrm>
          <a:prstGeom prst="round2Diag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00"/>
          </a:p>
        </p:txBody>
      </p:sp>
      <p:sp>
        <p:nvSpPr>
          <p:cNvPr id="31" name="Redondear rectángulo de esquina diagonal 30">
            <a:extLst>
              <a:ext uri="{FF2B5EF4-FFF2-40B4-BE49-F238E27FC236}">
                <a16:creationId xmlns:a16="http://schemas.microsoft.com/office/drawing/2014/main" id="{630CA249-8489-AB66-01D2-36792BDB3A16}"/>
              </a:ext>
            </a:extLst>
          </p:cNvPr>
          <p:cNvSpPr/>
          <p:nvPr/>
        </p:nvSpPr>
        <p:spPr>
          <a:xfrm>
            <a:off x="2651654" y="3091733"/>
            <a:ext cx="2148319" cy="334749"/>
          </a:xfrm>
          <a:prstGeom prst="round2Diag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00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13840125-0965-E616-B019-E2F74596283A}"/>
              </a:ext>
            </a:extLst>
          </p:cNvPr>
          <p:cNvSpPr txBox="1"/>
          <p:nvPr/>
        </p:nvSpPr>
        <p:spPr>
          <a:xfrm>
            <a:off x="2698737" y="2230750"/>
            <a:ext cx="214831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00" dirty="0">
                <a:latin typeface="Helvetica" pitchFamily="2" charset="0"/>
              </a:rPr>
              <a:t>Correcta caracterización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555E2217-D10E-2D1D-8DCE-D32927C39989}"/>
              </a:ext>
            </a:extLst>
          </p:cNvPr>
          <p:cNvSpPr txBox="1"/>
          <p:nvPr/>
        </p:nvSpPr>
        <p:spPr>
          <a:xfrm>
            <a:off x="3265946" y="2659551"/>
            <a:ext cx="209141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00" dirty="0">
                <a:latin typeface="Helvetica" pitchFamily="2" charset="0"/>
              </a:rPr>
              <a:t>Planificación de recursos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AED500EE-EA0A-7A72-45C3-E7FF79287CB0}"/>
              </a:ext>
            </a:extLst>
          </p:cNvPr>
          <p:cNvSpPr txBox="1"/>
          <p:nvPr/>
        </p:nvSpPr>
        <p:spPr>
          <a:xfrm>
            <a:off x="2736261" y="3113318"/>
            <a:ext cx="214831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00" dirty="0">
                <a:latin typeface="Helvetica" pitchFamily="2" charset="0"/>
              </a:rPr>
              <a:t>Optimización terapéutica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72269B29-1B58-DE25-7BCC-83465C9F2F86}"/>
              </a:ext>
            </a:extLst>
          </p:cNvPr>
          <p:cNvSpPr txBox="1"/>
          <p:nvPr/>
        </p:nvSpPr>
        <p:spPr>
          <a:xfrm>
            <a:off x="73954" y="3167201"/>
            <a:ext cx="21483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ctr">
              <a:buFont typeface="Wingdings" pitchFamily="2" charset="2"/>
              <a:buChar char="ü"/>
            </a:pPr>
            <a:r>
              <a:rPr lang="es-ES" sz="1400" dirty="0">
                <a:latin typeface="Helvetica" pitchFamily="2" charset="0"/>
              </a:rPr>
              <a:t>Incidencia</a:t>
            </a:r>
          </a:p>
          <a:p>
            <a:pPr marL="171450" indent="-171450" algn="ctr">
              <a:buFont typeface="Wingdings" pitchFamily="2" charset="2"/>
              <a:buChar char="ü"/>
            </a:pPr>
            <a:r>
              <a:rPr lang="es-ES" sz="1400" dirty="0">
                <a:latin typeface="Helvetica" pitchFamily="2" charset="0"/>
              </a:rPr>
              <a:t>Morbimortalidad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079B924-B5A7-F549-EE88-2245D16BFB0B}"/>
              </a:ext>
            </a:extLst>
          </p:cNvPr>
          <p:cNvSpPr txBox="1"/>
          <p:nvPr/>
        </p:nvSpPr>
        <p:spPr>
          <a:xfrm>
            <a:off x="6155932" y="1966108"/>
            <a:ext cx="2356735" cy="4616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s-ES" sz="1200" dirty="0">
                <a:latin typeface="Helvetica" pitchFamily="2" charset="0"/>
              </a:rPr>
              <a:t>Análisis de tendencia temporal</a:t>
            </a:r>
          </a:p>
          <a:p>
            <a:pPr algn="ctr"/>
            <a:r>
              <a:rPr lang="es-ES" sz="1200" dirty="0">
                <a:latin typeface="Helvetica" pitchFamily="2" charset="0"/>
              </a:rPr>
              <a:t>Cohorte consecutiva ∣ </a:t>
            </a:r>
            <a:r>
              <a:rPr lang="es-ES" sz="1200" b="1" dirty="0">
                <a:latin typeface="Helvetica" pitchFamily="2" charset="0"/>
              </a:rPr>
              <a:t>n = 1.213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B29F3A6-2FC5-4EF6-EE62-6C44202CFE85}"/>
              </a:ext>
            </a:extLst>
          </p:cNvPr>
          <p:cNvSpPr txBox="1"/>
          <p:nvPr/>
        </p:nvSpPr>
        <p:spPr>
          <a:xfrm>
            <a:off x="5992964" y="2402886"/>
            <a:ext cx="2624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200" dirty="0">
                <a:latin typeface="Helvetica" pitchFamily="2" charset="0"/>
              </a:rPr>
              <a:t>2009 </a:t>
            </a:r>
            <a:r>
              <a:rPr lang="es-ES" sz="1200" dirty="0">
                <a:latin typeface="Helvetica" pitchFamily="2" charset="0"/>
                <a:sym typeface="Wingdings" pitchFamily="2" charset="2"/>
              </a:rPr>
              <a:t> </a:t>
            </a:r>
            <a:r>
              <a:rPr lang="es-ES" sz="1200">
                <a:latin typeface="Helvetica" pitchFamily="2" charset="0"/>
                <a:sym typeface="Wingdings" pitchFamily="2" charset="2"/>
              </a:rPr>
              <a:t>2012</a:t>
            </a:r>
            <a:r>
              <a:rPr lang="es-ES" sz="1200">
                <a:latin typeface="Helvetica" pitchFamily="2" charset="0"/>
              </a:rPr>
              <a:t> </a:t>
            </a:r>
            <a:r>
              <a:rPr lang="es-ES" sz="1200">
                <a:latin typeface="Helvetica" pitchFamily="2" charset="0"/>
                <a:sym typeface="Wingdings" pitchFamily="2" charset="2"/>
              </a:rPr>
              <a:t>            2020 </a:t>
            </a:r>
            <a:r>
              <a:rPr lang="es-ES" sz="1200" dirty="0">
                <a:latin typeface="Helvetica" pitchFamily="2" charset="0"/>
                <a:sym typeface="Wingdings" pitchFamily="2" charset="2"/>
              </a:rPr>
              <a:t> 2023 </a:t>
            </a:r>
            <a:endParaRPr lang="es-ES" sz="1200" dirty="0">
              <a:latin typeface="Helvetica" pitchFamily="2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F805BA80-69BA-46E4-1E82-DDBB304D9AAB}"/>
              </a:ext>
            </a:extLst>
          </p:cNvPr>
          <p:cNvSpPr txBox="1"/>
          <p:nvPr/>
        </p:nvSpPr>
        <p:spPr>
          <a:xfrm>
            <a:off x="5802225" y="2982109"/>
            <a:ext cx="807434" cy="27699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latin typeface="Helvetica" pitchFamily="2" charset="0"/>
              </a:rPr>
              <a:t>CIE-10</a:t>
            </a:r>
          </a:p>
        </p:txBody>
      </p:sp>
      <p:pic>
        <p:nvPicPr>
          <p:cNvPr id="3074" name="Picture 2" descr="Selección - Iconos gratis de personas">
            <a:extLst>
              <a:ext uri="{FF2B5EF4-FFF2-40B4-BE49-F238E27FC236}">
                <a16:creationId xmlns:a16="http://schemas.microsoft.com/office/drawing/2014/main" id="{CBB4B19A-B82F-EA05-BC12-FC19781972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7454" y="2699670"/>
            <a:ext cx="855957" cy="855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F03E9F8B-0A64-D849-9A56-969589DA11C3}"/>
              </a:ext>
            </a:extLst>
          </p:cNvPr>
          <p:cNvSpPr txBox="1"/>
          <p:nvPr/>
        </p:nvSpPr>
        <p:spPr>
          <a:xfrm>
            <a:off x="7701207" y="2982109"/>
            <a:ext cx="1340960" cy="27699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latin typeface="Helvetica" pitchFamily="2" charset="0"/>
              </a:rPr>
              <a:t>Revisión Manual</a:t>
            </a:r>
          </a:p>
        </p:txBody>
      </p:sp>
      <p:graphicFrame>
        <p:nvGraphicFramePr>
          <p:cNvPr id="17" name="Diagrama 16">
            <a:extLst>
              <a:ext uri="{FF2B5EF4-FFF2-40B4-BE49-F238E27FC236}">
                <a16:creationId xmlns:a16="http://schemas.microsoft.com/office/drawing/2014/main" id="{F6BBF2A8-2A8D-44B9-8801-DA22BC6241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55312944"/>
              </p:ext>
            </p:extLst>
          </p:nvPr>
        </p:nvGraphicFramePr>
        <p:xfrm>
          <a:off x="5672097" y="3639945"/>
          <a:ext cx="3370070" cy="7319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4" name="CuadroTexto 13">
            <a:extLst>
              <a:ext uri="{FF2B5EF4-FFF2-40B4-BE49-F238E27FC236}">
                <a16:creationId xmlns:a16="http://schemas.microsoft.com/office/drawing/2014/main" id="{FB84C852-E5A4-D380-2655-9774A00A2674}"/>
              </a:ext>
            </a:extLst>
          </p:cNvPr>
          <p:cNvSpPr txBox="1"/>
          <p:nvPr/>
        </p:nvSpPr>
        <p:spPr>
          <a:xfrm>
            <a:off x="1922857" y="862783"/>
            <a:ext cx="62472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M. </a:t>
            </a:r>
            <a:r>
              <a:rPr lang="es-ES" sz="800" dirty="0" err="1">
                <a:solidFill>
                  <a:prstClr val="black"/>
                </a:solidFill>
                <a:latin typeface="Helvetica" pitchFamily="2" charset="0"/>
              </a:rPr>
              <a:t>Aláez</a:t>
            </a:r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 </a:t>
            </a:r>
            <a:r>
              <a:rPr lang="es-ES" sz="800" dirty="0" err="1">
                <a:solidFill>
                  <a:prstClr val="black"/>
                </a:solidFill>
                <a:latin typeface="Helvetica" pitchFamily="2" charset="0"/>
              </a:rPr>
              <a:t>Gómez</a:t>
            </a:r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, P. Otero </a:t>
            </a:r>
            <a:r>
              <a:rPr lang="es-ES" sz="800" dirty="0" err="1">
                <a:solidFill>
                  <a:prstClr val="black"/>
                </a:solidFill>
                <a:latin typeface="Helvetica" pitchFamily="2" charset="0"/>
              </a:rPr>
              <a:t>Chamoso</a:t>
            </a:r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, S. López Ruz, C. Rosa Linares, M. Barca Hernando, L. Jara Palomares.</a:t>
            </a:r>
            <a:endParaRPr lang="es-ES" sz="800" dirty="0">
              <a:solidFill>
                <a:prstClr val="black"/>
              </a:solidFill>
              <a:latin typeface="Calibri"/>
            </a:endParaRPr>
          </a:p>
          <a:p>
            <a:pPr algn="ctr" defTabSz="1219170"/>
            <a:r>
              <a:rPr lang="es-ES" sz="800" i="1" dirty="0">
                <a:solidFill>
                  <a:prstClr val="black"/>
                </a:solidFill>
                <a:latin typeface="Arial" panose="020B0604020202020204" pitchFamily="34" charset="0"/>
              </a:rPr>
              <a:t>Servicio de Neumología, Unidad </a:t>
            </a:r>
            <a:r>
              <a:rPr lang="es-ES" sz="800" i="1" dirty="0" err="1">
                <a:solidFill>
                  <a:prstClr val="black"/>
                </a:solidFill>
                <a:latin typeface="Arial" panose="020B0604020202020204" pitchFamily="34" charset="0"/>
              </a:rPr>
              <a:t>Médico</a:t>
            </a:r>
            <a:r>
              <a:rPr lang="es-ES" sz="800" i="1" dirty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es-ES" sz="800" i="1" dirty="0" err="1">
                <a:solidFill>
                  <a:prstClr val="black"/>
                </a:solidFill>
                <a:latin typeface="Arial" panose="020B0604020202020204" pitchFamily="34" charset="0"/>
              </a:rPr>
              <a:t>Quirúrgica</a:t>
            </a:r>
            <a:r>
              <a:rPr lang="es-ES" sz="800" i="1" dirty="0">
                <a:solidFill>
                  <a:prstClr val="black"/>
                </a:solidFill>
                <a:latin typeface="Arial" panose="020B0604020202020204" pitchFamily="34" charset="0"/>
              </a:rPr>
              <a:t> de Enfermedades Respiratorias, Hospital Universitario Virgen del </a:t>
            </a:r>
            <a:r>
              <a:rPr lang="es-ES" sz="800" i="1" dirty="0" err="1">
                <a:solidFill>
                  <a:prstClr val="black"/>
                </a:solidFill>
                <a:latin typeface="Arial" panose="020B0604020202020204" pitchFamily="34" charset="0"/>
              </a:rPr>
              <a:t>Rocío</a:t>
            </a:r>
            <a:r>
              <a:rPr lang="es-ES" sz="800" i="1" dirty="0">
                <a:solidFill>
                  <a:prstClr val="black"/>
                </a:solidFill>
                <a:latin typeface="Arial" panose="020B0604020202020204" pitchFamily="34" charset="0"/>
              </a:rPr>
              <a:t>, Sevilla. </a:t>
            </a:r>
            <a:endParaRPr lang="es-ES" sz="8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419909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F36CF52-56A6-52A4-84CC-B6FAECFB6342}"/>
              </a:ext>
            </a:extLst>
          </p:cNvPr>
          <p:cNvSpPr txBox="1"/>
          <p:nvPr/>
        </p:nvSpPr>
        <p:spPr>
          <a:xfrm>
            <a:off x="755576" y="164679"/>
            <a:ext cx="858178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es-ES" sz="1700" b="1" dirty="0">
                <a:solidFill>
                  <a:prstClr val="black"/>
                </a:solidFill>
                <a:latin typeface="Helvetica" pitchFamily="2" charset="0"/>
                <a:ea typeface="Apple Color Emoji" pitchFamily="2" charset="0"/>
                <a:cs typeface="Times New Roman" panose="02020603050405020304" pitchFamily="18" charset="0"/>
              </a:rPr>
              <a:t>Análisis de la tendencia temporal de la estancia hospitalaria y la mortalidad intrahospitalaria en paciente con tromboembolia pulmonar primaria</a:t>
            </a: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8CE904DE-3493-107F-B7A0-3A50459DD6D3}"/>
              </a:ext>
            </a:extLst>
          </p:cNvPr>
          <p:cNvCxnSpPr>
            <a:cxnSpLocks/>
          </p:cNvCxnSpPr>
          <p:nvPr/>
        </p:nvCxnSpPr>
        <p:spPr>
          <a:xfrm>
            <a:off x="1619672" y="843558"/>
            <a:ext cx="65287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CuadroTexto 3">
            <a:extLst>
              <a:ext uri="{FF2B5EF4-FFF2-40B4-BE49-F238E27FC236}">
                <a16:creationId xmlns:a16="http://schemas.microsoft.com/office/drawing/2014/main" id="{A4999EC1-C3B6-E5FE-077D-C0C48DCE65B1}"/>
              </a:ext>
            </a:extLst>
          </p:cNvPr>
          <p:cNvSpPr txBox="1"/>
          <p:nvPr/>
        </p:nvSpPr>
        <p:spPr>
          <a:xfrm>
            <a:off x="1922857" y="862783"/>
            <a:ext cx="62472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M. </a:t>
            </a:r>
            <a:r>
              <a:rPr lang="es-ES" sz="800" dirty="0" err="1">
                <a:solidFill>
                  <a:prstClr val="black"/>
                </a:solidFill>
                <a:latin typeface="Helvetica" pitchFamily="2" charset="0"/>
              </a:rPr>
              <a:t>Aláez</a:t>
            </a:r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 </a:t>
            </a:r>
            <a:r>
              <a:rPr lang="es-ES" sz="800" dirty="0" err="1">
                <a:solidFill>
                  <a:prstClr val="black"/>
                </a:solidFill>
                <a:latin typeface="Helvetica" pitchFamily="2" charset="0"/>
              </a:rPr>
              <a:t>Gómez</a:t>
            </a:r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, P. Otero </a:t>
            </a:r>
            <a:r>
              <a:rPr lang="es-ES" sz="800" dirty="0" err="1">
                <a:solidFill>
                  <a:prstClr val="black"/>
                </a:solidFill>
                <a:latin typeface="Helvetica" pitchFamily="2" charset="0"/>
              </a:rPr>
              <a:t>Chamoso</a:t>
            </a:r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, S. López Ruz, C. Rosa Linares, M. Barca Hernando, L. Jara Palomares.</a:t>
            </a:r>
            <a:endParaRPr lang="es-ES" sz="800" dirty="0">
              <a:solidFill>
                <a:prstClr val="black"/>
              </a:solidFill>
              <a:latin typeface="Calibri"/>
            </a:endParaRPr>
          </a:p>
          <a:p>
            <a:pPr algn="ctr" defTabSz="1219170"/>
            <a:r>
              <a:rPr lang="es-ES" sz="800" i="1" dirty="0">
                <a:solidFill>
                  <a:prstClr val="black"/>
                </a:solidFill>
                <a:latin typeface="Arial" panose="020B0604020202020204" pitchFamily="34" charset="0"/>
              </a:rPr>
              <a:t>Servicio de Neumología, Unidad </a:t>
            </a:r>
            <a:r>
              <a:rPr lang="es-ES" sz="800" i="1" dirty="0" err="1">
                <a:solidFill>
                  <a:prstClr val="black"/>
                </a:solidFill>
                <a:latin typeface="Arial" panose="020B0604020202020204" pitchFamily="34" charset="0"/>
              </a:rPr>
              <a:t>Médico</a:t>
            </a:r>
            <a:r>
              <a:rPr lang="es-ES" sz="800" i="1" dirty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es-ES" sz="800" i="1" dirty="0" err="1">
                <a:solidFill>
                  <a:prstClr val="black"/>
                </a:solidFill>
                <a:latin typeface="Arial" panose="020B0604020202020204" pitchFamily="34" charset="0"/>
              </a:rPr>
              <a:t>Quirúrgica</a:t>
            </a:r>
            <a:r>
              <a:rPr lang="es-ES" sz="800" i="1" dirty="0">
                <a:solidFill>
                  <a:prstClr val="black"/>
                </a:solidFill>
                <a:latin typeface="Arial" panose="020B0604020202020204" pitchFamily="34" charset="0"/>
              </a:rPr>
              <a:t> de Enfermedades Respiratorias, Hospital Universitario Virgen del </a:t>
            </a:r>
            <a:r>
              <a:rPr lang="es-ES" sz="800" i="1" dirty="0" err="1">
                <a:solidFill>
                  <a:prstClr val="black"/>
                </a:solidFill>
                <a:latin typeface="Arial" panose="020B0604020202020204" pitchFamily="34" charset="0"/>
              </a:rPr>
              <a:t>Rocío</a:t>
            </a:r>
            <a:r>
              <a:rPr lang="es-ES" sz="800" i="1" dirty="0">
                <a:solidFill>
                  <a:prstClr val="black"/>
                </a:solidFill>
                <a:latin typeface="Arial" panose="020B0604020202020204" pitchFamily="34" charset="0"/>
              </a:rPr>
              <a:t>, Sevilla. </a:t>
            </a:r>
            <a:endParaRPr lang="es-ES" sz="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5401952-AA5E-54CD-D0DA-E868E16FBC27}"/>
              </a:ext>
            </a:extLst>
          </p:cNvPr>
          <p:cNvSpPr txBox="1"/>
          <p:nvPr/>
        </p:nvSpPr>
        <p:spPr>
          <a:xfrm>
            <a:off x="397018" y="1266864"/>
            <a:ext cx="1944015" cy="323165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 defTabSz="1219170"/>
            <a:r>
              <a:rPr lang="es-ES" sz="1500" b="1" dirty="0">
                <a:solidFill>
                  <a:prstClr val="black"/>
                </a:solidFill>
                <a:latin typeface="Helvetica" pitchFamily="2" charset="0"/>
              </a:rPr>
              <a:t>Resultados </a:t>
            </a:r>
            <a:endParaRPr lang="es-ES" sz="1500" dirty="0">
              <a:solidFill>
                <a:prstClr val="black"/>
              </a:solidFill>
              <a:latin typeface="Helvetica" pitchFamily="2" charset="0"/>
            </a:endParaRPr>
          </a:p>
        </p:txBody>
      </p:sp>
      <p:pic>
        <p:nvPicPr>
          <p:cNvPr id="11" name="Picture 8" descr="Hospital Universitario Virgen del Rocio">
            <a:extLst>
              <a:ext uri="{FF2B5EF4-FFF2-40B4-BE49-F238E27FC236}">
                <a16:creationId xmlns:a16="http://schemas.microsoft.com/office/drawing/2014/main" id="{E54EC6EF-5142-22A4-82B1-FCADA7B4B7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2" y="4434294"/>
            <a:ext cx="1006257" cy="703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CE647ABA-3721-B373-5502-067605CB68F8}"/>
              </a:ext>
            </a:extLst>
          </p:cNvPr>
          <p:cNvSpPr txBox="1"/>
          <p:nvPr/>
        </p:nvSpPr>
        <p:spPr>
          <a:xfrm>
            <a:off x="1144014" y="4538174"/>
            <a:ext cx="71617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latin typeface="Helvetica" pitchFamily="2" charset="0"/>
              </a:rPr>
              <a:t>En nuestro centro, se ha logrado una </a:t>
            </a:r>
            <a:r>
              <a:rPr lang="es-ES" sz="1200" b="1" dirty="0">
                <a:latin typeface="Helvetica" pitchFamily="2" charset="0"/>
              </a:rPr>
              <a:t>reducción significativa </a:t>
            </a:r>
            <a:r>
              <a:rPr lang="es-ES" sz="1200" dirty="0">
                <a:latin typeface="Helvetica" pitchFamily="2" charset="0"/>
              </a:rPr>
              <a:t>de la </a:t>
            </a:r>
            <a:r>
              <a:rPr lang="es-ES" sz="1200" b="1" dirty="0">
                <a:latin typeface="Helvetica" pitchFamily="2" charset="0"/>
              </a:rPr>
              <a:t>estancia hospitalaria</a:t>
            </a:r>
            <a:r>
              <a:rPr lang="es-ES" sz="1200" dirty="0">
                <a:latin typeface="Helvetica" pitchFamily="2" charset="0"/>
              </a:rPr>
              <a:t> en paciente con </a:t>
            </a:r>
            <a:r>
              <a:rPr lang="es-ES" sz="1200" b="1" dirty="0">
                <a:latin typeface="Helvetica" pitchFamily="2" charset="0"/>
              </a:rPr>
              <a:t>TEP primaria sin impacto </a:t>
            </a:r>
            <a:r>
              <a:rPr lang="es-ES" sz="1200" dirty="0">
                <a:latin typeface="Helvetica" pitchFamily="2" charset="0"/>
              </a:rPr>
              <a:t>negativo en la </a:t>
            </a:r>
            <a:r>
              <a:rPr lang="es-ES" sz="1200" b="1" dirty="0">
                <a:latin typeface="Helvetica" pitchFamily="2" charset="0"/>
              </a:rPr>
              <a:t>mortalidad intrahospitalaria</a:t>
            </a:r>
            <a:r>
              <a:rPr lang="es-ES" sz="1200" dirty="0">
                <a:latin typeface="Helvetica" pitchFamily="2" charset="0"/>
              </a:rPr>
              <a:t> </a:t>
            </a:r>
            <a:endParaRPr lang="es-ES" sz="1200" b="1" dirty="0">
              <a:latin typeface="Helvetica" pitchFamily="2" charset="0"/>
            </a:endParaRP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091895AA-E03C-DD48-59A1-E15117034BD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104"/>
          <a:stretch/>
        </p:blipFill>
        <p:spPr>
          <a:xfrm>
            <a:off x="2805323" y="2055376"/>
            <a:ext cx="3425435" cy="1966314"/>
          </a:xfrm>
          <a:prstGeom prst="rect">
            <a:avLst/>
          </a:prstGeom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456313AF-AA1F-E433-7E47-903786A3E561}"/>
              </a:ext>
            </a:extLst>
          </p:cNvPr>
          <p:cNvSpPr txBox="1"/>
          <p:nvPr/>
        </p:nvSpPr>
        <p:spPr>
          <a:xfrm>
            <a:off x="6470199" y="1615085"/>
            <a:ext cx="1910224" cy="461665"/>
          </a:xfrm>
          <a:prstGeom prst="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200" b="1" dirty="0">
                <a:latin typeface="Helvetica" pitchFamily="2" charset="0"/>
              </a:rPr>
              <a:t>10 %</a:t>
            </a:r>
            <a:r>
              <a:rPr lang="es-ES" sz="1200" dirty="0">
                <a:latin typeface="Helvetica" pitchFamily="2" charset="0"/>
              </a:rPr>
              <a:t> vs </a:t>
            </a:r>
            <a:r>
              <a:rPr lang="es-ES" sz="1200" b="1" dirty="0">
                <a:latin typeface="Helvetica" pitchFamily="2" charset="0"/>
              </a:rPr>
              <a:t>9 %</a:t>
            </a:r>
            <a:r>
              <a:rPr lang="es-ES" sz="1200" dirty="0">
                <a:latin typeface="Helvetica" pitchFamily="2" charset="0"/>
              </a:rPr>
              <a:t> </a:t>
            </a:r>
          </a:p>
          <a:p>
            <a:pPr algn="ctr"/>
            <a:r>
              <a:rPr lang="es-ES" sz="1200" dirty="0">
                <a:latin typeface="Helvetica" pitchFamily="2" charset="0"/>
              </a:rPr>
              <a:t>(</a:t>
            </a:r>
            <a:r>
              <a:rPr lang="el-GR" sz="1200" dirty="0">
                <a:latin typeface="Helvetica" pitchFamily="2" charset="0"/>
              </a:rPr>
              <a:t>χ²</a:t>
            </a:r>
            <a:r>
              <a:rPr lang="es-ES" sz="1200" baseline="-25000" dirty="0">
                <a:latin typeface="Helvetica" pitchFamily="2" charset="0"/>
              </a:rPr>
              <a:t>Pearson </a:t>
            </a:r>
            <a:r>
              <a:rPr lang="es-ES" sz="1200" dirty="0">
                <a:latin typeface="Helvetica" pitchFamily="2" charset="0"/>
              </a:rPr>
              <a:t>= 0.09, p = 0.76)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9E3197F9-8A56-9296-727A-EF9E294A8EA4}"/>
              </a:ext>
            </a:extLst>
          </p:cNvPr>
          <p:cNvSpPr txBox="1"/>
          <p:nvPr/>
        </p:nvSpPr>
        <p:spPr>
          <a:xfrm>
            <a:off x="3664845" y="1313496"/>
            <a:ext cx="1858201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300" b="1" u="sng" dirty="0">
                <a:latin typeface="Helvetica" pitchFamily="2" charset="0"/>
              </a:rPr>
              <a:t>Estancia hospitalaria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F2A86DF6-2309-98A0-4B52-F1B04359CDDA}"/>
              </a:ext>
            </a:extLst>
          </p:cNvPr>
          <p:cNvSpPr txBox="1"/>
          <p:nvPr/>
        </p:nvSpPr>
        <p:spPr>
          <a:xfrm>
            <a:off x="3533951" y="4169368"/>
            <a:ext cx="1944015" cy="323165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 defTabSz="1219170"/>
            <a:r>
              <a:rPr lang="es-ES" sz="1500" b="1" dirty="0">
                <a:solidFill>
                  <a:prstClr val="black"/>
                </a:solidFill>
                <a:latin typeface="Helvetica" pitchFamily="2" charset="0"/>
              </a:rPr>
              <a:t>Conclusiones </a:t>
            </a:r>
            <a:endParaRPr lang="es-ES" sz="1500" dirty="0">
              <a:solidFill>
                <a:prstClr val="black"/>
              </a:solidFill>
              <a:latin typeface="Helvetica" pitchFamily="2" charset="0"/>
            </a:endParaRPr>
          </a:p>
        </p:txBody>
      </p:sp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E2F7BD07-AB0D-495B-2023-D621A3EE6E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3352376"/>
              </p:ext>
            </p:extLst>
          </p:nvPr>
        </p:nvGraphicFramePr>
        <p:xfrm>
          <a:off x="160350" y="1687969"/>
          <a:ext cx="2485541" cy="257556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544680">
                  <a:extLst>
                    <a:ext uri="{9D8B030D-6E8A-4147-A177-3AD203B41FA5}">
                      <a16:colId xmlns:a16="http://schemas.microsoft.com/office/drawing/2014/main" val="1445590030"/>
                    </a:ext>
                  </a:extLst>
                </a:gridCol>
                <a:gridCol w="940861">
                  <a:extLst>
                    <a:ext uri="{9D8B030D-6E8A-4147-A177-3AD203B41FA5}">
                      <a16:colId xmlns:a16="http://schemas.microsoft.com/office/drawing/2014/main" val="3874577894"/>
                    </a:ext>
                  </a:extLst>
                </a:gridCol>
              </a:tblGrid>
              <a:tr h="220387">
                <a:tc gridSpan="2"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latin typeface="Helvetica" pitchFamily="2" charset="0"/>
                        </a:rPr>
                        <a:t>Características de la muestra </a:t>
                      </a:r>
                    </a:p>
                    <a:p>
                      <a:pPr algn="ctr"/>
                      <a:r>
                        <a:rPr lang="es-ES" sz="1000" dirty="0">
                          <a:latin typeface="Helvetica" pitchFamily="2" charset="0"/>
                        </a:rPr>
                        <a:t>(n = 1.213)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0907872"/>
                  </a:ext>
                </a:extLst>
              </a:tr>
              <a:tr h="505594">
                <a:tc>
                  <a:txBody>
                    <a:bodyPr/>
                    <a:lstStyle/>
                    <a:p>
                      <a:pPr algn="just"/>
                      <a:r>
                        <a:rPr lang="es-ES" sz="1000" dirty="0">
                          <a:latin typeface="Helvetica" pitchFamily="2" charset="0"/>
                        </a:rPr>
                        <a:t>Sexo, n (%)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s-ES" sz="1000" dirty="0">
                          <a:latin typeface="Helvetica" pitchFamily="2" charset="0"/>
                        </a:rPr>
                        <a:t>Hombre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dirty="0">
                          <a:latin typeface="Helvetica" pitchFamily="2" charset="0"/>
                        </a:rPr>
                        <a:t>Mujer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latin typeface="Helvetica" pitchFamily="2" charset="0"/>
                      </a:endParaRPr>
                    </a:p>
                    <a:p>
                      <a:pPr algn="ctr"/>
                      <a:r>
                        <a:rPr lang="es-ES" sz="1000" dirty="0">
                          <a:latin typeface="Helvetica" pitchFamily="2" charset="0"/>
                        </a:rPr>
                        <a:t>604 (49.8)</a:t>
                      </a:r>
                    </a:p>
                    <a:p>
                      <a:pPr algn="ctr"/>
                      <a:r>
                        <a:rPr lang="es-ES" sz="1000" dirty="0">
                          <a:latin typeface="Helvetica" pitchFamily="2" charset="0"/>
                        </a:rPr>
                        <a:t>609 (50.2)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7594052"/>
                  </a:ext>
                </a:extLst>
              </a:tr>
              <a:tr h="280228">
                <a:tc>
                  <a:txBody>
                    <a:bodyPr/>
                    <a:lstStyle/>
                    <a:p>
                      <a:pPr algn="l"/>
                      <a:r>
                        <a:rPr lang="es-ES" sz="1000" dirty="0">
                          <a:latin typeface="Helvetica" pitchFamily="2" charset="0"/>
                        </a:rPr>
                        <a:t>Edad años, </a:t>
                      </a:r>
                      <a:r>
                        <a:rPr lang="es-ES" sz="900" dirty="0">
                          <a:latin typeface="Helvetica" pitchFamily="2" charset="0"/>
                        </a:rPr>
                        <a:t>mediana (RIC)</a:t>
                      </a:r>
                      <a:endParaRPr lang="es-ES" sz="1000" dirty="0">
                        <a:latin typeface="Helvetica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latin typeface="Helvetica" pitchFamily="2" charset="0"/>
                        </a:rPr>
                        <a:t>68 (56-77)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81787377"/>
                  </a:ext>
                </a:extLst>
              </a:tr>
              <a:tr h="280228">
                <a:tc>
                  <a:txBody>
                    <a:bodyPr/>
                    <a:lstStyle/>
                    <a:p>
                      <a:pPr algn="l"/>
                      <a:r>
                        <a:rPr lang="es-ES" sz="1000" dirty="0">
                          <a:latin typeface="Helvetica" pitchFamily="2" charset="0"/>
                        </a:rPr>
                        <a:t>Cáncer, n (%)</a:t>
                      </a:r>
                    </a:p>
                    <a:p>
                      <a:pPr algn="l"/>
                      <a:r>
                        <a:rPr lang="es-ES" sz="1000" dirty="0" err="1">
                          <a:latin typeface="Helvetica" pitchFamily="2" charset="0"/>
                        </a:rPr>
                        <a:t>Enf</a:t>
                      </a:r>
                      <a:r>
                        <a:rPr lang="es-ES" sz="1000" dirty="0">
                          <a:latin typeface="Helvetica" pitchFamily="2" charset="0"/>
                        </a:rPr>
                        <a:t>. Pulmonar, n (%)</a:t>
                      </a:r>
                    </a:p>
                    <a:p>
                      <a:pPr algn="l"/>
                      <a:r>
                        <a:rPr lang="es-ES" sz="1000" dirty="0">
                          <a:latin typeface="Helvetica" pitchFamily="2" charset="0"/>
                        </a:rPr>
                        <a:t>ETV previa, n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latin typeface="Helvetica" pitchFamily="2" charset="0"/>
                        </a:rPr>
                        <a:t>225 (18.5)</a:t>
                      </a:r>
                    </a:p>
                    <a:p>
                      <a:pPr algn="ctr"/>
                      <a:r>
                        <a:rPr lang="es-ES" sz="1000" dirty="0">
                          <a:latin typeface="Helvetica" pitchFamily="2" charset="0"/>
                        </a:rPr>
                        <a:t>150 (12.4)</a:t>
                      </a:r>
                    </a:p>
                    <a:p>
                      <a:pPr algn="ctr"/>
                      <a:r>
                        <a:rPr lang="es-ES" sz="1000" dirty="0">
                          <a:latin typeface="Helvetica" pitchFamily="2" charset="0"/>
                        </a:rPr>
                        <a:t>21 (1.7)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34478763"/>
                  </a:ext>
                </a:extLst>
              </a:tr>
              <a:tr h="280228">
                <a:tc>
                  <a:txBody>
                    <a:bodyPr/>
                    <a:lstStyle/>
                    <a:p>
                      <a:pPr algn="l"/>
                      <a:r>
                        <a:rPr lang="es-ES" sz="1000" dirty="0">
                          <a:latin typeface="Helvetica" pitchFamily="2" charset="0"/>
                        </a:rPr>
                        <a:t>Estratificación, n (%)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dirty="0">
                          <a:latin typeface="Helvetica" pitchFamily="2" charset="0"/>
                        </a:rPr>
                        <a:t>R. Intermedio bajo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dirty="0">
                          <a:latin typeface="Helvetica" pitchFamily="2" charset="0"/>
                        </a:rPr>
                        <a:t>R. Intermedio alto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000" dirty="0">
                          <a:latin typeface="Helvetica" pitchFamily="2" charset="0"/>
                        </a:rPr>
                        <a:t>R. Alto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latin typeface="Helvetica" pitchFamily="2" charset="0"/>
                      </a:endParaRPr>
                    </a:p>
                    <a:p>
                      <a:pPr algn="ctr"/>
                      <a:r>
                        <a:rPr lang="es-ES" sz="1000" dirty="0">
                          <a:latin typeface="Helvetica" pitchFamily="2" charset="0"/>
                        </a:rPr>
                        <a:t>438 (56.4)</a:t>
                      </a:r>
                    </a:p>
                    <a:p>
                      <a:pPr algn="ctr"/>
                      <a:r>
                        <a:rPr lang="es-ES" sz="1000" dirty="0">
                          <a:latin typeface="Helvetica" pitchFamily="2" charset="0"/>
                        </a:rPr>
                        <a:t>211 (27.2)</a:t>
                      </a:r>
                    </a:p>
                    <a:p>
                      <a:pPr algn="ctr"/>
                      <a:r>
                        <a:rPr lang="es-ES" sz="1000" dirty="0">
                          <a:latin typeface="Helvetica" pitchFamily="2" charset="0"/>
                        </a:rPr>
                        <a:t>39 (5)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22972644"/>
                  </a:ext>
                </a:extLst>
              </a:tr>
            </a:tbl>
          </a:graphicData>
        </a:graphic>
      </p:graphicFrame>
      <p:sp>
        <p:nvSpPr>
          <p:cNvPr id="26" name="CuadroTexto 25">
            <a:extLst>
              <a:ext uri="{FF2B5EF4-FFF2-40B4-BE49-F238E27FC236}">
                <a16:creationId xmlns:a16="http://schemas.microsoft.com/office/drawing/2014/main" id="{6DE8E177-5102-C2C4-E211-A45C8B7AA075}"/>
              </a:ext>
            </a:extLst>
          </p:cNvPr>
          <p:cNvSpPr txBox="1"/>
          <p:nvPr/>
        </p:nvSpPr>
        <p:spPr>
          <a:xfrm>
            <a:off x="6294748" y="1326364"/>
            <a:ext cx="2379177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300" b="1" u="sng" dirty="0">
                <a:latin typeface="Helvetica" pitchFamily="2" charset="0"/>
              </a:rPr>
              <a:t>Mortalidad Intrahospitalaria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2B7E622D-8955-A609-32B5-811E497FDAD6}"/>
              </a:ext>
            </a:extLst>
          </p:cNvPr>
          <p:cNvSpPr/>
          <p:nvPr/>
        </p:nvSpPr>
        <p:spPr>
          <a:xfrm>
            <a:off x="3455452" y="1817468"/>
            <a:ext cx="2160240" cy="33375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D5AE0593-78E4-5DE6-1071-ED72CDEA4409}"/>
              </a:ext>
            </a:extLst>
          </p:cNvPr>
          <p:cNvSpPr txBox="1"/>
          <p:nvPr/>
        </p:nvSpPr>
        <p:spPr>
          <a:xfrm>
            <a:off x="3719556" y="1609277"/>
            <a:ext cx="1632032" cy="47705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100" dirty="0">
                <a:latin typeface="Helvetica" pitchFamily="2" charset="0"/>
              </a:rPr>
              <a:t>Mediana</a:t>
            </a:r>
            <a:r>
              <a:rPr lang="es-ES" sz="1100" b="1" dirty="0">
                <a:latin typeface="Helvetica" pitchFamily="2" charset="0"/>
              </a:rPr>
              <a:t> </a:t>
            </a:r>
            <a:r>
              <a:rPr lang="es-ES" sz="1400" b="1" dirty="0">
                <a:latin typeface="Helvetica" pitchFamily="2" charset="0"/>
              </a:rPr>
              <a:t>7</a:t>
            </a:r>
            <a:r>
              <a:rPr lang="es-ES" sz="1100" b="1" dirty="0">
                <a:latin typeface="Helvetica" pitchFamily="2" charset="0"/>
              </a:rPr>
              <a:t> </a:t>
            </a:r>
            <a:r>
              <a:rPr lang="es-ES" sz="1100" dirty="0">
                <a:latin typeface="Helvetica" pitchFamily="2" charset="0"/>
              </a:rPr>
              <a:t>vs </a:t>
            </a:r>
            <a:r>
              <a:rPr lang="es-ES" sz="1400" b="1" dirty="0">
                <a:latin typeface="Helvetica" pitchFamily="2" charset="0"/>
              </a:rPr>
              <a:t>4</a:t>
            </a:r>
            <a:r>
              <a:rPr lang="es-ES" sz="1100" dirty="0">
                <a:latin typeface="Helvetica" pitchFamily="2" charset="0"/>
              </a:rPr>
              <a:t> </a:t>
            </a:r>
            <a:r>
              <a:rPr lang="es-ES" sz="1100" b="1" dirty="0">
                <a:latin typeface="Helvetica" pitchFamily="2" charset="0"/>
              </a:rPr>
              <a:t>días</a:t>
            </a:r>
          </a:p>
          <a:p>
            <a:pPr algn="ctr"/>
            <a:r>
              <a:rPr lang="es-ES" sz="1100" dirty="0">
                <a:latin typeface="Helvetica" pitchFamily="2" charset="0"/>
              </a:rPr>
              <a:t>(</a:t>
            </a:r>
            <a:r>
              <a:rPr lang="es-ES" sz="1100" i="1" dirty="0">
                <a:latin typeface="Helvetica" pitchFamily="2" charset="0"/>
              </a:rPr>
              <a:t>p &lt; 0.001)</a:t>
            </a:r>
            <a:endParaRPr lang="es-ES" sz="1100" dirty="0">
              <a:latin typeface="Helvetica" pitchFamily="2" charset="0"/>
            </a:endParaRPr>
          </a:p>
        </p:txBody>
      </p:sp>
      <p:pic>
        <p:nvPicPr>
          <p:cNvPr id="29" name="Imagen 28">
            <a:extLst>
              <a:ext uri="{FF2B5EF4-FFF2-40B4-BE49-F238E27FC236}">
                <a16:creationId xmlns:a16="http://schemas.microsoft.com/office/drawing/2014/main" id="{D3C31AC2-36B2-3F6C-6090-695C9830A46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67" t="2806" r="4044" b="12092"/>
          <a:stretch/>
        </p:blipFill>
        <p:spPr>
          <a:xfrm>
            <a:off x="6550208" y="2126101"/>
            <a:ext cx="1832176" cy="1887467"/>
          </a:xfrm>
          <a:prstGeom prst="rect">
            <a:avLst/>
          </a:prstGeom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id="{BFFDA05D-56AE-6342-8F43-94CAD52BF366}"/>
              </a:ext>
            </a:extLst>
          </p:cNvPr>
          <p:cNvSpPr txBox="1"/>
          <p:nvPr/>
        </p:nvSpPr>
        <p:spPr>
          <a:xfrm>
            <a:off x="6606765" y="4003407"/>
            <a:ext cx="85953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100" dirty="0">
                <a:latin typeface="Helvetica" pitchFamily="2" charset="0"/>
              </a:rPr>
              <a:t>2009-2012</a:t>
            </a:r>
          </a:p>
          <a:p>
            <a:pPr algn="ctr"/>
            <a:r>
              <a:rPr lang="es-ES" sz="1100" dirty="0">
                <a:latin typeface="Helvetica" pitchFamily="2" charset="0"/>
              </a:rPr>
              <a:t>(n = 418)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093F4FE0-EB5E-DEB8-15FF-F44A684DEA90}"/>
              </a:ext>
            </a:extLst>
          </p:cNvPr>
          <p:cNvSpPr txBox="1"/>
          <p:nvPr/>
        </p:nvSpPr>
        <p:spPr>
          <a:xfrm>
            <a:off x="7466296" y="4003407"/>
            <a:ext cx="85953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100" dirty="0">
                <a:latin typeface="Helvetica" pitchFamily="2" charset="0"/>
              </a:rPr>
              <a:t>2020-2023</a:t>
            </a:r>
          </a:p>
          <a:p>
            <a:pPr algn="ctr"/>
            <a:r>
              <a:rPr lang="es-ES" sz="1100" dirty="0">
                <a:latin typeface="Helvetica" pitchFamily="2" charset="0"/>
              </a:rPr>
              <a:t>(n = 766)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306DCF9-7FC4-69F2-9125-852B040A56A9}"/>
              </a:ext>
            </a:extLst>
          </p:cNvPr>
          <p:cNvSpPr txBox="1"/>
          <p:nvPr/>
        </p:nvSpPr>
        <p:spPr>
          <a:xfrm>
            <a:off x="3294197" y="3855459"/>
            <a:ext cx="1206910" cy="26161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100" dirty="0">
                <a:latin typeface="Helvetica" pitchFamily="2" charset="0"/>
              </a:rPr>
              <a:t>2009-2012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F3659CC-8DAD-475F-EB05-D47506CD3E40}"/>
              </a:ext>
            </a:extLst>
          </p:cNvPr>
          <p:cNvSpPr txBox="1"/>
          <p:nvPr/>
        </p:nvSpPr>
        <p:spPr>
          <a:xfrm>
            <a:off x="4748133" y="3855459"/>
            <a:ext cx="1206910" cy="26161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100" dirty="0">
                <a:latin typeface="Helvetica" pitchFamily="2" charset="0"/>
              </a:rPr>
              <a:t>2020-2023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607</TotalTime>
  <Words>672</Words>
  <Application>Microsoft Macintosh PowerPoint</Application>
  <PresentationFormat>Presentación en pantalla (16:9)</PresentationFormat>
  <Paragraphs>82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Helvetica</vt:lpstr>
      <vt:lpstr>Wingdings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Mario Alaez</cp:lastModifiedBy>
  <cp:revision>14</cp:revision>
  <dcterms:created xsi:type="dcterms:W3CDTF">2025-10-16T09:08:13Z</dcterms:created>
  <dcterms:modified xsi:type="dcterms:W3CDTF">2026-03-01T18:08:12Z</dcterms:modified>
</cp:coreProperties>
</file>