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5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854"/>
    <p:restoredTop sz="94656"/>
  </p:normalViewPr>
  <p:slideViewPr>
    <p:cSldViewPr>
      <p:cViewPr>
        <p:scale>
          <a:sx n="144" d="100"/>
          <a:sy n="144" d="100"/>
        </p:scale>
        <p:origin x="1616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2916606252789241"/>
          <c:y val="1.8235217862919977E-2"/>
          <c:w val="0.49495865807753953"/>
          <c:h val="0.8149214574681188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A1F-2243-95A4-024DE80B50E9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A1F-2243-95A4-024DE80B50E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AA1F-2243-95A4-024DE80B50E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AA1F-2243-95A4-024DE80B50E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AA1F-2243-95A4-024DE80B50E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AA1F-2243-95A4-024DE80B50E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AA1F-2243-95A4-024DE80B50E9}"/>
              </c:ext>
            </c:extLst>
          </c:dPt>
          <c:dLbls>
            <c:dLbl>
              <c:idx val="0"/>
              <c:layout>
                <c:manualLayout>
                  <c:x val="1.0348661824768889E-2"/>
                  <c:y val="5.9041955501538948E-3"/>
                </c:manualLayout>
              </c:layout>
              <c:numFmt formatCode="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3660"/>
                        <a:gd name="adj2" fmla="val -6174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AA1F-2243-95A4-024DE80B50E9}"/>
                </c:ext>
              </c:extLst>
            </c:dLbl>
            <c:dLbl>
              <c:idx val="1"/>
              <c:layout>
                <c:manualLayout>
                  <c:x val="8.9679301169927599E-3"/>
                  <c:y val="-4.5627754381777144E-3"/>
                </c:manualLayout>
              </c:layout>
              <c:numFmt formatCode="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5878"/>
                        <a:gd name="adj2" fmla="val -2710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AA1F-2243-95A4-024DE80B50E9}"/>
                </c:ext>
              </c:extLst>
            </c:dLbl>
            <c:dLbl>
              <c:idx val="2"/>
              <c:layout>
                <c:manualLayout>
                  <c:x val="8.9679301169926506E-3"/>
                  <c:y val="4.2205032323715721E-3"/>
                </c:manualLayout>
              </c:layout>
              <c:numFmt formatCode="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4959"/>
                        <a:gd name="adj2" fmla="val 9621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AA1F-2243-95A4-024DE80B50E9}"/>
                </c:ext>
              </c:extLst>
            </c:dLbl>
            <c:dLbl>
              <c:idx val="3"/>
              <c:layout>
                <c:manualLayout>
                  <c:x val="8.9679301169926506E-3"/>
                  <c:y val="-5.3016325052019737E-3"/>
                </c:manualLayout>
              </c:layout>
              <c:numFmt formatCode="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5990"/>
                        <a:gd name="adj2" fmla="val -781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AA1F-2243-95A4-024DE80B50E9}"/>
                </c:ext>
              </c:extLst>
            </c:dLbl>
            <c:dLbl>
              <c:idx val="4"/>
              <c:layout>
                <c:manualLayout>
                  <c:x val="8.9679301169926506E-3"/>
                  <c:y val="-2.4117893304325595E-3"/>
                </c:manualLayout>
              </c:layout>
              <c:numFmt formatCode="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22505"/>
                        <a:gd name="adj2" fmla="val 21499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AA1F-2243-95A4-024DE80B50E9}"/>
                </c:ext>
              </c:extLst>
            </c:dLbl>
            <c:dLbl>
              <c:idx val="5"/>
              <c:layout>
                <c:manualLayout>
                  <c:x val="5.9786200779951004E-3"/>
                  <c:y val="-7.2809701265026704E-4"/>
                </c:manualLayout>
              </c:layout>
              <c:numFmt formatCode="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46354"/>
                        <a:gd name="adj2" fmla="val 20952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AA1F-2243-95A4-024DE80B50E9}"/>
                </c:ext>
              </c:extLst>
            </c:dLbl>
            <c:dLbl>
              <c:idx val="6"/>
              <c:layout>
                <c:manualLayout>
                  <c:x val="2.9893100389975502E-3"/>
                  <c:y val="-5.4410008285241864E-3"/>
                </c:manualLayout>
              </c:layout>
              <c:numFmt formatCode="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3312"/>
                        <a:gd name="adj2" fmla="val 21636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D-AA1F-2243-95A4-024DE80B50E9}"/>
                </c:ext>
              </c:extLst>
            </c:dLbl>
            <c:numFmt formatCode="0%" sourceLinked="0"/>
            <c:spPr>
              <a:solidFill>
                <a:prstClr val="white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Hoja1!$A$2:$A$8</c:f>
              <c:strCache>
                <c:ptCount val="7"/>
                <c:pt idx="0">
                  <c:v>ETEV previa</c:v>
                </c:pt>
                <c:pt idx="1">
                  <c:v>Inmovilización/ Reposo &gt;72h (3m previos)</c:v>
                </c:pt>
                <c:pt idx="2">
                  <c:v>Cirugía (3m previos)</c:v>
                </c:pt>
                <c:pt idx="3">
                  <c:v>Ingreso Hospitalario</c:v>
                </c:pt>
                <c:pt idx="4">
                  <c:v>Inmovilización domiciliaria</c:v>
                </c:pt>
                <c:pt idx="5">
                  <c:v>Tratamiento anticonceptivo/estrógenos</c:v>
                </c:pt>
                <c:pt idx="6">
                  <c:v>Enfermedad Sistémica</c:v>
                </c:pt>
              </c:strCache>
            </c:strRef>
          </c:cat>
          <c:val>
            <c:numRef>
              <c:f>Hoja1!$B$2:$B$8</c:f>
              <c:numCache>
                <c:formatCode>0.00%</c:formatCode>
                <c:ptCount val="7"/>
                <c:pt idx="0">
                  <c:v>0.2</c:v>
                </c:pt>
                <c:pt idx="1">
                  <c:v>0.2</c:v>
                </c:pt>
                <c:pt idx="2">
                  <c:v>0.15</c:v>
                </c:pt>
                <c:pt idx="3">
                  <c:v>0.15</c:v>
                </c:pt>
                <c:pt idx="4">
                  <c:v>0.15</c:v>
                </c:pt>
                <c:pt idx="5">
                  <c:v>0.05</c:v>
                </c:pt>
                <c:pt idx="6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A1F-2243-95A4-024DE80B5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45568064"/>
        <c:axId val="945576944"/>
        <c:axId val="0"/>
      </c:bar3DChart>
      <c:catAx>
        <c:axId val="945568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945576944"/>
        <c:auto val="1"/>
        <c:lblAlgn val="ctr"/>
        <c:lblOffset val="100"/>
        <c:noMultiLvlLbl val="0"/>
      </c:catAx>
      <c:valAx>
        <c:axId val="945576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945568064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700">
          <a:latin typeface="Arial" panose="020B0604020202020204" pitchFamily="34" charset="0"/>
          <a:cs typeface="Arial" panose="020B0604020202020204" pitchFamily="34" charset="0"/>
        </a:defRPr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728-1541-B7F3-F91418C0C04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728-1541-B7F3-F91418C0C049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Eventos trombóticos &gt;3m</c:v>
                </c:pt>
                <c:pt idx="1">
                  <c:v>Sangrado menor &gt;3m</c:v>
                </c:pt>
                <c:pt idx="2">
                  <c:v>Mortalidad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0.1</c:v>
                </c:pt>
                <c:pt idx="1">
                  <c:v>0.1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28-1541-B7F3-F91418C0C0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74786032"/>
        <c:axId val="1974697024"/>
      </c:barChart>
      <c:catAx>
        <c:axId val="1974786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974697024"/>
        <c:crosses val="autoZero"/>
        <c:auto val="1"/>
        <c:lblAlgn val="ctr"/>
        <c:lblOffset val="100"/>
        <c:noMultiLvlLbl val="0"/>
      </c:catAx>
      <c:valAx>
        <c:axId val="1974697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974786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Disnea</c:v>
                </c:pt>
                <c:pt idx="1">
                  <c:v>Dolor torácico</c:v>
                </c:pt>
                <c:pt idx="2">
                  <c:v>Edemas en MMII</c:v>
                </c:pt>
                <c:pt idx="3">
                  <c:v>Síncope</c:v>
                </c:pt>
                <c:pt idx="4">
                  <c:v>Taquipnea</c:v>
                </c:pt>
                <c:pt idx="5">
                  <c:v>TVP confirmada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0.75</c:v>
                </c:pt>
                <c:pt idx="1">
                  <c:v>0.5</c:v>
                </c:pt>
                <c:pt idx="2">
                  <c:v>0.2</c:v>
                </c:pt>
                <c:pt idx="3">
                  <c:v>0.1</c:v>
                </c:pt>
                <c:pt idx="4">
                  <c:v>0.05</c:v>
                </c:pt>
                <c:pt idx="5" formatCode="0.00%">
                  <c:v>0.313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1E-5945-AF89-3507835DA8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85772160"/>
        <c:axId val="1685773872"/>
      </c:barChart>
      <c:catAx>
        <c:axId val="168577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1685773872"/>
        <c:crosses val="autoZero"/>
        <c:auto val="1"/>
        <c:lblAlgn val="ctr"/>
        <c:lblOffset val="50"/>
        <c:tickMarkSkip val="1"/>
        <c:noMultiLvlLbl val="0"/>
      </c:catAx>
      <c:valAx>
        <c:axId val="168577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1685772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07E-DF47-8325-DCEF47685868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07E-DF47-8325-DCEF47685868}"/>
              </c:ext>
            </c:extLst>
          </c:dPt>
          <c:dPt>
            <c:idx val="2"/>
            <c:bubble3D val="0"/>
            <c:spPr>
              <a:solidFill>
                <a:schemeClr val="accent5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07E-DF47-8325-DCEF47685868}"/>
              </c:ext>
            </c:extLst>
          </c:dPt>
          <c:dLbls>
            <c:dLbl>
              <c:idx val="0"/>
              <c:layout>
                <c:manualLayout>
                  <c:x val="3.7582561627400521E-2"/>
                  <c:y val="-4.8685023436141599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7E-DF47-8325-DCEF47685868}"/>
                </c:ext>
              </c:extLst>
            </c:dLbl>
            <c:dLbl>
              <c:idx val="1"/>
              <c:layout>
                <c:manualLayout>
                  <c:x val="-3.5232801467748043E-2"/>
                  <c:y val="-0.1560092867263549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7E-DF47-8325-DCEF476858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Alta en &lt;48 horas</c:v>
                </c:pt>
                <c:pt idx="1">
                  <c:v>Ingreso &gt;48 horas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07E-DF47-8325-DCEF47685868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0B4-434C-B2CC-8DC4A0C77A3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0B4-434C-B2CC-8DC4A0C77A36}"/>
              </c:ext>
            </c:extLst>
          </c:dPt>
          <c:dPt>
            <c:idx val="2"/>
            <c:bubble3D val="0"/>
            <c:spPr>
              <a:solidFill>
                <a:schemeClr val="accent5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0B4-434C-B2CC-8DC4A0C77A36}"/>
              </c:ext>
            </c:extLst>
          </c:dPt>
          <c:dLbls>
            <c:dLbl>
              <c:idx val="0"/>
              <c:layout>
                <c:manualLayout>
                  <c:x val="0.20625021801485988"/>
                  <c:y val="-5.856366496966698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36736455956839"/>
                      <c:h val="0.297739676761462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0B4-434C-B2CC-8DC4A0C77A36}"/>
                </c:ext>
              </c:extLst>
            </c:dLbl>
            <c:dLbl>
              <c:idx val="1"/>
              <c:layout>
                <c:manualLayout>
                  <c:x val="0.12733827937712233"/>
                  <c:y val="0.146026003045192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B4-434C-B2CC-8DC4A0C77A36}"/>
                </c:ext>
              </c:extLst>
            </c:dLbl>
            <c:dLbl>
              <c:idx val="2"/>
              <c:layout>
                <c:manualLayout>
                  <c:x val="-0.13818525870723347"/>
                  <c:y val="7.383084861082264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98170243283779"/>
                      <c:h val="0.297739676761462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0B4-434C-B2CC-8DC4A0C77A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Arteria Principal</c:v>
                </c:pt>
                <c:pt idx="1">
                  <c:v>Lobar</c:v>
                </c:pt>
                <c:pt idx="2">
                  <c:v>Segmentario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</c:v>
                </c:pt>
                <c:pt idx="1">
                  <c:v>7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B4-434C-B2CC-8DC4A0C77A3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E5-CF4E-A36E-1FC0DF1B685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3E5-CF4E-A36E-1FC0DF1B6851}"/>
              </c:ext>
            </c:extLst>
          </c:dPt>
          <c:dPt>
            <c:idx val="2"/>
            <c:bubble3D val="0"/>
            <c:spPr>
              <a:solidFill>
                <a:schemeClr val="accent5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3E5-CF4E-A36E-1FC0DF1B6851}"/>
              </c:ext>
            </c:extLst>
          </c:dPt>
          <c:dLbls>
            <c:dLbl>
              <c:idx val="0"/>
              <c:layout>
                <c:manualLayout>
                  <c:x val="-0.15750257537553761"/>
                  <c:y val="-0.2330729435043386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E5-CF4E-A36E-1FC0DF1B6851}"/>
                </c:ext>
              </c:extLst>
            </c:dLbl>
            <c:dLbl>
              <c:idx val="1"/>
              <c:layout>
                <c:manualLayout>
                  <c:x val="0.17610960363058339"/>
                  <c:y val="0.1258903170604223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E5-CF4E-A36E-1FC0DF1B68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ACOD</c:v>
                </c:pt>
                <c:pt idx="1">
                  <c:v>HBPM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3E5-CF4E-A36E-1FC0DF1B685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C23609-4D35-E642-B33F-5F12B9A73DAA}" type="doc">
      <dgm:prSet loTypeId="urn:microsoft.com/office/officeart/2005/8/layout/list1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0DBE1822-50E3-6142-A71C-D7595C0361DE}">
      <dgm:prSet phldrT="[Texto]" custT="1"/>
      <dgm:spPr/>
      <dgm:t>
        <a:bodyPr/>
        <a:lstStyle/>
        <a:p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No hubo recurrencia de TEP ni complicaciones hemorrágicas en los primeros 3 meses de seguimiento.</a:t>
          </a:r>
        </a:p>
      </dgm:t>
    </dgm:pt>
    <dgm:pt modelId="{FC5EDF3F-73F8-7349-9162-7DC38F80EC27}" type="parTrans" cxnId="{A21C4ADD-DA12-2E46-BED7-23063EF5B097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89DFF8-EAE4-C24E-896F-87BA8F8DBA3A}" type="sibTrans" cxnId="{A21C4ADD-DA12-2E46-BED7-23063EF5B097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6F2F39-0CE5-9F4A-ADA6-BBB116C46241}">
      <dgm:prSet phldrT="[Texto]" custT="1"/>
      <dgm:spPr>
        <a:solidFill>
          <a:schemeClr val="accent5">
            <a:lumMod val="50000"/>
          </a:schemeClr>
        </a:solidFill>
      </dgm:spPr>
      <dgm:t>
        <a:bodyPr lIns="0" tIns="0" rIns="0" bIns="0" anchor="ctr" anchorCtr="0"/>
        <a:lstStyle/>
        <a:p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  COMPLICACIONES:</a:t>
          </a:r>
        </a:p>
      </dgm:t>
    </dgm:pt>
    <dgm:pt modelId="{07991DEF-E1A6-A54C-9E32-69750E691677}" type="parTrans" cxnId="{6780B124-53C1-164B-BA20-209D8C036DE8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1A5D22-B195-0645-8C40-8CFD418236F6}" type="sibTrans" cxnId="{6780B124-53C1-164B-BA20-209D8C036DE8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A32D54-BCCB-D844-BA28-1F15413F995E}">
      <dgm:prSet phldrT="[Texto]" custT="1"/>
      <dgm:spPr/>
      <dgm:t>
        <a:bodyPr/>
        <a:lstStyle/>
        <a:p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MORTALIDAD</a:t>
          </a:r>
        </a:p>
      </dgm:t>
    </dgm:pt>
    <dgm:pt modelId="{756C96C7-619E-C14A-A100-00335D081931}" type="parTrans" cxnId="{3DFDE4AE-AF3E-934E-A1BB-B548887377E6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D22FB3-76AE-4543-A6CC-3DC665944742}" type="sibTrans" cxnId="{3DFDE4AE-AF3E-934E-A1BB-B548887377E6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F028AF-42CB-6746-AAF2-B61E196F6147}">
      <dgm:prSet phldrT="[Texto]" custT="1"/>
      <dgm:spPr/>
      <dgm:t>
        <a:bodyPr/>
        <a:lstStyle/>
        <a:p>
          <a:r>
            <a:rPr lang="es-ES" sz="1000" dirty="0">
              <a:latin typeface="Arial" panose="020B0604020202020204" pitchFamily="34" charset="0"/>
              <a:cs typeface="Arial" panose="020B0604020202020204" pitchFamily="34" charset="0"/>
            </a:rPr>
            <a:t>No hubo fallecimientos durante el tiempo de estudio</a:t>
          </a:r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8592AFF4-AE1E-A549-86F3-E86A95A4E862}" type="parTrans" cxnId="{A5089F28-3F84-C543-88C4-9CE8F7EA644F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52FF38-D9E1-AA43-8A42-7AEBB7E1ED6A}" type="sibTrans" cxnId="{A5089F28-3F84-C543-88C4-9CE8F7EA644F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0FE011-F15B-664B-BE2B-E463B11EE50E}">
      <dgm:prSet phldrT="[Texto]" custT="1"/>
      <dgm:spPr/>
      <dgm:t>
        <a:bodyPr/>
        <a:lstStyle/>
        <a:p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2 pacientes presentaron eventos trombóticos, a los 90 días y 10 meses respectivamente, por incumplimiento terapéutico.</a:t>
          </a:r>
        </a:p>
      </dgm:t>
    </dgm:pt>
    <dgm:pt modelId="{506B1728-C0C6-5647-B7C2-F7DC0F3B9629}" type="parTrans" cxnId="{A353E43C-6E7C-9E49-A083-FE06155A8272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2E4DAA-82EC-724F-8D39-6613DF24C18A}" type="sibTrans" cxnId="{A353E43C-6E7C-9E49-A083-FE06155A8272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ED720C-A687-0849-9BDC-8313A61E3520}">
      <dgm:prSet phldrT="[Texto]" custT="1"/>
      <dgm:spPr/>
      <dgm:t>
        <a:bodyPr/>
        <a:lstStyle/>
        <a:p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2 pacientes presentaron sangrados menores despúes de los primeros 3 meses.</a:t>
          </a:r>
        </a:p>
      </dgm:t>
    </dgm:pt>
    <dgm:pt modelId="{AB71FA59-18D8-684A-9406-9DC6448FAF31}" type="parTrans" cxnId="{78C4A908-6FDF-7541-B186-43D10F0CC685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92BCF7-9E25-F747-85C4-506029F8348D}" type="sibTrans" cxnId="{78C4A908-6FDF-7541-B186-43D10F0CC685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8690B5-AFEB-2549-BF48-0BE3BA670D18}" type="pres">
      <dgm:prSet presAssocID="{BBC23609-4D35-E642-B33F-5F12B9A73DAA}" presName="linear" presStyleCnt="0">
        <dgm:presLayoutVars>
          <dgm:dir/>
          <dgm:animLvl val="lvl"/>
          <dgm:resizeHandles val="exact"/>
        </dgm:presLayoutVars>
      </dgm:prSet>
      <dgm:spPr/>
    </dgm:pt>
    <dgm:pt modelId="{20955445-211F-A14A-85B0-BF715F61ACDC}" type="pres">
      <dgm:prSet presAssocID="{886F2F39-0CE5-9F4A-ADA6-BBB116C46241}" presName="parentLin" presStyleCnt="0"/>
      <dgm:spPr/>
    </dgm:pt>
    <dgm:pt modelId="{9388844F-0229-D847-9A76-4C3A4BE040ED}" type="pres">
      <dgm:prSet presAssocID="{886F2F39-0CE5-9F4A-ADA6-BBB116C46241}" presName="parentLeftMargin" presStyleLbl="node1" presStyleIdx="0" presStyleCnt="2"/>
      <dgm:spPr/>
    </dgm:pt>
    <dgm:pt modelId="{3733CC56-893E-2A41-9995-8A560284A0E4}" type="pres">
      <dgm:prSet presAssocID="{886F2F39-0CE5-9F4A-ADA6-BBB116C4624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1065202-06A5-D04A-8842-2EEB811FE3DB}" type="pres">
      <dgm:prSet presAssocID="{886F2F39-0CE5-9F4A-ADA6-BBB116C46241}" presName="negativeSpace" presStyleCnt="0"/>
      <dgm:spPr/>
    </dgm:pt>
    <dgm:pt modelId="{562C3943-A2DD-EC4A-9FF6-28E701506DEA}" type="pres">
      <dgm:prSet presAssocID="{886F2F39-0CE5-9F4A-ADA6-BBB116C46241}" presName="childText" presStyleLbl="conFgAcc1" presStyleIdx="0" presStyleCnt="2">
        <dgm:presLayoutVars>
          <dgm:bulletEnabled val="1"/>
        </dgm:presLayoutVars>
      </dgm:prSet>
      <dgm:spPr/>
    </dgm:pt>
    <dgm:pt modelId="{5A8C948E-CCDF-7447-87A1-925D8C589536}" type="pres">
      <dgm:prSet presAssocID="{F51A5D22-B195-0645-8C40-8CFD418236F6}" presName="spaceBetweenRectangles" presStyleCnt="0"/>
      <dgm:spPr/>
    </dgm:pt>
    <dgm:pt modelId="{8BC8DBAC-8A8D-9D4A-B3E5-33371FFAC284}" type="pres">
      <dgm:prSet presAssocID="{B8A32D54-BCCB-D844-BA28-1F15413F995E}" presName="parentLin" presStyleCnt="0"/>
      <dgm:spPr/>
    </dgm:pt>
    <dgm:pt modelId="{FEBCA48A-58DB-A54F-AB13-EED24E403795}" type="pres">
      <dgm:prSet presAssocID="{B8A32D54-BCCB-D844-BA28-1F15413F995E}" presName="parentLeftMargin" presStyleLbl="node1" presStyleIdx="0" presStyleCnt="2"/>
      <dgm:spPr/>
    </dgm:pt>
    <dgm:pt modelId="{63B96410-39F9-DA47-82C1-960168048928}" type="pres">
      <dgm:prSet presAssocID="{B8A32D54-BCCB-D844-BA28-1F15413F995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58F8902-5B32-BE40-AA07-3ABB929A260A}" type="pres">
      <dgm:prSet presAssocID="{B8A32D54-BCCB-D844-BA28-1F15413F995E}" presName="negativeSpace" presStyleCnt="0"/>
      <dgm:spPr/>
    </dgm:pt>
    <dgm:pt modelId="{279211AF-42CE-3548-9E7E-284CDA69ED18}" type="pres">
      <dgm:prSet presAssocID="{B8A32D54-BCCB-D844-BA28-1F15413F995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8C4A908-6FDF-7541-B186-43D10F0CC685}" srcId="{886F2F39-0CE5-9F4A-ADA6-BBB116C46241}" destId="{5FED720C-A687-0849-9BDC-8313A61E3520}" srcOrd="2" destOrd="0" parTransId="{AB71FA59-18D8-684A-9406-9DC6448FAF31}" sibTransId="{0A92BCF7-9E25-F747-85C4-506029F8348D}"/>
    <dgm:cxn modelId="{5A296A17-2406-A54F-BA79-1570E3EE4209}" type="presOf" srcId="{0DBE1822-50E3-6142-A71C-D7595C0361DE}" destId="{562C3943-A2DD-EC4A-9FF6-28E701506DEA}" srcOrd="0" destOrd="0" presId="urn:microsoft.com/office/officeart/2005/8/layout/list1"/>
    <dgm:cxn modelId="{6780B124-53C1-164B-BA20-209D8C036DE8}" srcId="{BBC23609-4D35-E642-B33F-5F12B9A73DAA}" destId="{886F2F39-0CE5-9F4A-ADA6-BBB116C46241}" srcOrd="0" destOrd="0" parTransId="{07991DEF-E1A6-A54C-9E32-69750E691677}" sibTransId="{F51A5D22-B195-0645-8C40-8CFD418236F6}"/>
    <dgm:cxn modelId="{A5089F28-3F84-C543-88C4-9CE8F7EA644F}" srcId="{B8A32D54-BCCB-D844-BA28-1F15413F995E}" destId="{CDF028AF-42CB-6746-AAF2-B61E196F6147}" srcOrd="0" destOrd="0" parTransId="{8592AFF4-AE1E-A549-86F3-E86A95A4E862}" sibTransId="{BA52FF38-D9E1-AA43-8A42-7AEBB7E1ED6A}"/>
    <dgm:cxn modelId="{A353E43C-6E7C-9E49-A083-FE06155A8272}" srcId="{886F2F39-0CE5-9F4A-ADA6-BBB116C46241}" destId="{970FE011-F15B-664B-BE2B-E463B11EE50E}" srcOrd="1" destOrd="0" parTransId="{506B1728-C0C6-5647-B7C2-F7DC0F3B9629}" sibTransId="{662E4DAA-82EC-724F-8D39-6613DF24C18A}"/>
    <dgm:cxn modelId="{25328242-6313-FE41-8460-B340B12A2023}" type="presOf" srcId="{BBC23609-4D35-E642-B33F-5F12B9A73DAA}" destId="{7D8690B5-AFEB-2549-BF48-0BE3BA670D18}" srcOrd="0" destOrd="0" presId="urn:microsoft.com/office/officeart/2005/8/layout/list1"/>
    <dgm:cxn modelId="{FE113A79-7FFC-DE47-8951-1A38910D9350}" type="presOf" srcId="{886F2F39-0CE5-9F4A-ADA6-BBB116C46241}" destId="{3733CC56-893E-2A41-9995-8A560284A0E4}" srcOrd="1" destOrd="0" presId="urn:microsoft.com/office/officeart/2005/8/layout/list1"/>
    <dgm:cxn modelId="{9FAA3396-11A8-4E4B-8B46-055DEF8964E8}" type="presOf" srcId="{B8A32D54-BCCB-D844-BA28-1F15413F995E}" destId="{63B96410-39F9-DA47-82C1-960168048928}" srcOrd="1" destOrd="0" presId="urn:microsoft.com/office/officeart/2005/8/layout/list1"/>
    <dgm:cxn modelId="{3DFDE4AE-AF3E-934E-A1BB-B548887377E6}" srcId="{BBC23609-4D35-E642-B33F-5F12B9A73DAA}" destId="{B8A32D54-BCCB-D844-BA28-1F15413F995E}" srcOrd="1" destOrd="0" parTransId="{756C96C7-619E-C14A-A100-00335D081931}" sibTransId="{4BD22FB3-76AE-4543-A6CC-3DC665944742}"/>
    <dgm:cxn modelId="{ED8358B0-3FC1-E64C-A368-ED54677DC92C}" type="presOf" srcId="{886F2F39-0CE5-9F4A-ADA6-BBB116C46241}" destId="{9388844F-0229-D847-9A76-4C3A4BE040ED}" srcOrd="0" destOrd="0" presId="urn:microsoft.com/office/officeart/2005/8/layout/list1"/>
    <dgm:cxn modelId="{B2CCF3B6-BB15-F74A-A551-7DA2D109A5C8}" type="presOf" srcId="{5FED720C-A687-0849-9BDC-8313A61E3520}" destId="{562C3943-A2DD-EC4A-9FF6-28E701506DEA}" srcOrd="0" destOrd="2" presId="urn:microsoft.com/office/officeart/2005/8/layout/list1"/>
    <dgm:cxn modelId="{FAACAEB8-E5F4-D94E-A882-F7E27346BFD3}" type="presOf" srcId="{970FE011-F15B-664B-BE2B-E463B11EE50E}" destId="{562C3943-A2DD-EC4A-9FF6-28E701506DEA}" srcOrd="0" destOrd="1" presId="urn:microsoft.com/office/officeart/2005/8/layout/list1"/>
    <dgm:cxn modelId="{A21C4ADD-DA12-2E46-BED7-23063EF5B097}" srcId="{886F2F39-0CE5-9F4A-ADA6-BBB116C46241}" destId="{0DBE1822-50E3-6142-A71C-D7595C0361DE}" srcOrd="0" destOrd="0" parTransId="{FC5EDF3F-73F8-7349-9162-7DC38F80EC27}" sibTransId="{1689DFF8-EAE4-C24E-896F-87BA8F8DBA3A}"/>
    <dgm:cxn modelId="{DB23CDF0-E7C2-214E-9C41-D3EA2E8DA4CD}" type="presOf" srcId="{B8A32D54-BCCB-D844-BA28-1F15413F995E}" destId="{FEBCA48A-58DB-A54F-AB13-EED24E403795}" srcOrd="0" destOrd="0" presId="urn:microsoft.com/office/officeart/2005/8/layout/list1"/>
    <dgm:cxn modelId="{2A6CABF8-A433-ED4B-B27B-4A6AC6CDE951}" type="presOf" srcId="{CDF028AF-42CB-6746-AAF2-B61E196F6147}" destId="{279211AF-42CE-3548-9E7E-284CDA69ED18}" srcOrd="0" destOrd="0" presId="urn:microsoft.com/office/officeart/2005/8/layout/list1"/>
    <dgm:cxn modelId="{8FDC5245-F8A1-6C41-827F-E5865231A7E9}" type="presParOf" srcId="{7D8690B5-AFEB-2549-BF48-0BE3BA670D18}" destId="{20955445-211F-A14A-85B0-BF715F61ACDC}" srcOrd="0" destOrd="0" presId="urn:microsoft.com/office/officeart/2005/8/layout/list1"/>
    <dgm:cxn modelId="{F6EF1E6A-D59F-3945-960D-7EEF967FDE60}" type="presParOf" srcId="{20955445-211F-A14A-85B0-BF715F61ACDC}" destId="{9388844F-0229-D847-9A76-4C3A4BE040ED}" srcOrd="0" destOrd="0" presId="urn:microsoft.com/office/officeart/2005/8/layout/list1"/>
    <dgm:cxn modelId="{7923013C-AD9B-3D43-ABAD-CAAC719AFD87}" type="presParOf" srcId="{20955445-211F-A14A-85B0-BF715F61ACDC}" destId="{3733CC56-893E-2A41-9995-8A560284A0E4}" srcOrd="1" destOrd="0" presId="urn:microsoft.com/office/officeart/2005/8/layout/list1"/>
    <dgm:cxn modelId="{73D50849-B81E-F641-A86B-16A4EE56B856}" type="presParOf" srcId="{7D8690B5-AFEB-2549-BF48-0BE3BA670D18}" destId="{F1065202-06A5-D04A-8842-2EEB811FE3DB}" srcOrd="1" destOrd="0" presId="urn:microsoft.com/office/officeart/2005/8/layout/list1"/>
    <dgm:cxn modelId="{4F56FDAC-E34B-304D-9647-18324579229A}" type="presParOf" srcId="{7D8690B5-AFEB-2549-BF48-0BE3BA670D18}" destId="{562C3943-A2DD-EC4A-9FF6-28E701506DEA}" srcOrd="2" destOrd="0" presId="urn:microsoft.com/office/officeart/2005/8/layout/list1"/>
    <dgm:cxn modelId="{085F730D-8DC9-024B-AFCE-19AB059C1E31}" type="presParOf" srcId="{7D8690B5-AFEB-2549-BF48-0BE3BA670D18}" destId="{5A8C948E-CCDF-7447-87A1-925D8C589536}" srcOrd="3" destOrd="0" presId="urn:microsoft.com/office/officeart/2005/8/layout/list1"/>
    <dgm:cxn modelId="{20415C38-906D-574E-8204-3685339DC57F}" type="presParOf" srcId="{7D8690B5-AFEB-2549-BF48-0BE3BA670D18}" destId="{8BC8DBAC-8A8D-9D4A-B3E5-33371FFAC284}" srcOrd="4" destOrd="0" presId="urn:microsoft.com/office/officeart/2005/8/layout/list1"/>
    <dgm:cxn modelId="{633119FC-C789-D14C-9239-A41B86331E1C}" type="presParOf" srcId="{8BC8DBAC-8A8D-9D4A-B3E5-33371FFAC284}" destId="{FEBCA48A-58DB-A54F-AB13-EED24E403795}" srcOrd="0" destOrd="0" presId="urn:microsoft.com/office/officeart/2005/8/layout/list1"/>
    <dgm:cxn modelId="{22BFC197-A1BF-3845-8A59-27A944E226E1}" type="presParOf" srcId="{8BC8DBAC-8A8D-9D4A-B3E5-33371FFAC284}" destId="{63B96410-39F9-DA47-82C1-960168048928}" srcOrd="1" destOrd="0" presId="urn:microsoft.com/office/officeart/2005/8/layout/list1"/>
    <dgm:cxn modelId="{D3D98F9C-9703-2A49-AF5E-A594735FCC51}" type="presParOf" srcId="{7D8690B5-AFEB-2549-BF48-0BE3BA670D18}" destId="{E58F8902-5B32-BE40-AA07-3ABB929A260A}" srcOrd="5" destOrd="0" presId="urn:microsoft.com/office/officeart/2005/8/layout/list1"/>
    <dgm:cxn modelId="{5D25B6A0-94CB-C240-B401-828F6AD97048}" type="presParOf" srcId="{7D8690B5-AFEB-2549-BF48-0BE3BA670D18}" destId="{279211AF-42CE-3548-9E7E-284CDA69ED1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2C3943-A2DD-EC4A-9FF6-28E701506DEA}">
      <dsp:nvSpPr>
        <dsp:cNvPr id="0" name=""/>
        <dsp:cNvSpPr/>
      </dsp:nvSpPr>
      <dsp:spPr>
        <a:xfrm>
          <a:off x="0" y="139395"/>
          <a:ext cx="2967343" cy="1612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299" tIns="166624" rIns="230299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No hubo recurrencia de TEP ni complicaciones hemorrágicas en los primeros 3 meses de seguimiento.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2 pacientes presentaron eventos trombóticos, a los 90 días y 10 meses respectivamente, por incumplimiento terapéutico.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2 pacientes presentaron sangrados menores despúes de los primeros 3 meses.</a:t>
          </a:r>
        </a:p>
      </dsp:txBody>
      <dsp:txXfrm>
        <a:off x="0" y="139395"/>
        <a:ext cx="2967343" cy="1612799"/>
      </dsp:txXfrm>
    </dsp:sp>
    <dsp:sp modelId="{3733CC56-893E-2A41-9995-8A560284A0E4}">
      <dsp:nvSpPr>
        <dsp:cNvPr id="0" name=""/>
        <dsp:cNvSpPr/>
      </dsp:nvSpPr>
      <dsp:spPr>
        <a:xfrm>
          <a:off x="148367" y="21315"/>
          <a:ext cx="2077140" cy="236160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  COMPLICACIONES:</a:t>
          </a:r>
        </a:p>
      </dsp:txBody>
      <dsp:txXfrm>
        <a:off x="159895" y="32843"/>
        <a:ext cx="2054084" cy="213104"/>
      </dsp:txXfrm>
    </dsp:sp>
    <dsp:sp modelId="{279211AF-42CE-3548-9E7E-284CDA69ED18}">
      <dsp:nvSpPr>
        <dsp:cNvPr id="0" name=""/>
        <dsp:cNvSpPr/>
      </dsp:nvSpPr>
      <dsp:spPr>
        <a:xfrm>
          <a:off x="0" y="1913475"/>
          <a:ext cx="2967343" cy="5039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299" tIns="166624" rIns="230299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000" kern="1200" dirty="0">
              <a:latin typeface="Arial" panose="020B0604020202020204" pitchFamily="34" charset="0"/>
              <a:cs typeface="Arial" panose="020B0604020202020204" pitchFamily="34" charset="0"/>
            </a:rPr>
            <a:t>No hubo fallecimientos durante el tiempo de estudio</a:t>
          </a: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0" y="1913475"/>
        <a:ext cx="2967343" cy="503999"/>
      </dsp:txXfrm>
    </dsp:sp>
    <dsp:sp modelId="{63B96410-39F9-DA47-82C1-960168048928}">
      <dsp:nvSpPr>
        <dsp:cNvPr id="0" name=""/>
        <dsp:cNvSpPr/>
      </dsp:nvSpPr>
      <dsp:spPr>
        <a:xfrm>
          <a:off x="148367" y="1795395"/>
          <a:ext cx="2077140" cy="236160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511" tIns="0" rIns="78511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MORTALIDAD</a:t>
          </a:r>
        </a:p>
      </dsp:txBody>
      <dsp:txXfrm>
        <a:off x="159895" y="1806923"/>
        <a:ext cx="2054084" cy="213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chart" Target="../charts/chart6.xml"/><Relationship Id="rId5" Type="http://schemas.openxmlformats.org/officeDocument/2006/relationships/diagramQuickStyle" Target="../diagrams/quickStyle1.xml"/><Relationship Id="rId10" Type="http://schemas.openxmlformats.org/officeDocument/2006/relationships/chart" Target="../charts/chart5.xml"/><Relationship Id="rId4" Type="http://schemas.openxmlformats.org/officeDocument/2006/relationships/diagramLayout" Target="../diagrams/layout1.xml"/><Relationship Id="rId9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49FFFB9-1BED-6482-C3AB-95EEA1C62BB2}"/>
              </a:ext>
            </a:extLst>
          </p:cNvPr>
          <p:cNvSpPr txBox="1"/>
          <p:nvPr/>
        </p:nvSpPr>
        <p:spPr>
          <a:xfrm>
            <a:off x="1763688" y="51470"/>
            <a:ext cx="6948772" cy="523220"/>
          </a:xfrm>
          <a:prstGeom prst="rect">
            <a:avLst/>
          </a:prstGeom>
          <a:noFill/>
          <a:ln w="50800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Arial" panose="020B0604020202020204" pitchFamily="34" charset="0"/>
              </a:rPr>
              <a:t>MANEJO DE PACIENTES CON</a:t>
            </a:r>
            <a:r>
              <a:rPr lang="es-MX" sz="1400" b="1" i="0" dirty="0">
                <a:effectLst/>
                <a:latin typeface="Arial" panose="020B0604020202020204" pitchFamily="34" charset="0"/>
              </a:rPr>
              <a:t> TEP DE RIESGO BAJO. </a:t>
            </a:r>
          </a:p>
          <a:p>
            <a:pPr algn="ctr"/>
            <a:r>
              <a:rPr lang="es-MX" sz="1400" b="1" i="0" dirty="0">
                <a:effectLst/>
                <a:latin typeface="Arial" panose="020B0604020202020204" pitchFamily="34" charset="0"/>
              </a:rPr>
              <a:t>EXPERIENCIA DE UN HOSPITAL DE TERCER NIVEL </a:t>
            </a:r>
            <a:endParaRPr lang="es-ES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CCE725-C8F9-E60C-0E4F-4C59A1EC4CEA}"/>
              </a:ext>
            </a:extLst>
          </p:cNvPr>
          <p:cNvSpPr txBox="1"/>
          <p:nvPr/>
        </p:nvSpPr>
        <p:spPr>
          <a:xfrm>
            <a:off x="3031702" y="987574"/>
            <a:ext cx="1320802" cy="261610"/>
          </a:xfrm>
          <a:prstGeom prst="rect">
            <a:avLst/>
          </a:prstGeom>
          <a:solidFill>
            <a:srgbClr val="125F57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CBBA96D-677D-EE4B-3460-06D6190C07E0}"/>
              </a:ext>
            </a:extLst>
          </p:cNvPr>
          <p:cNvSpPr txBox="1"/>
          <p:nvPr/>
        </p:nvSpPr>
        <p:spPr>
          <a:xfrm>
            <a:off x="38912" y="1228566"/>
            <a:ext cx="4378712" cy="1631216"/>
          </a:xfrm>
          <a:prstGeom prst="rect">
            <a:avLst/>
          </a:prstGeom>
          <a:noFill/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La mortalidad el TEP está asociada fundamentalmente a las comorbilidades del paciente que lo sufren, su extensión anatómica y a la estratificación pronóstica. Pacientes con riesgo bajo tienen una mortalidad a 30 días inferior al 5% y baja tasa de complicaciones y pueden ser manejados de forma ambulatoria o bajo ingreso hospitalario con alta precoz. </a:t>
            </a:r>
          </a:p>
          <a:p>
            <a:pPr algn="just"/>
            <a:r>
              <a:rPr lang="es-ES" sz="1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 objetivo de nuestro estudio fue a</a:t>
            </a:r>
            <a:r>
              <a:rPr lang="es-ES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nalizar en nuestro medio el manejo de pacientes con TEP de riesgo bajo así como las complicaciones y mortalidad derivadas del mismo.</a:t>
            </a:r>
          </a:p>
          <a:p>
            <a:pPr algn="just"/>
            <a:endParaRPr lang="es-ES" sz="1050" dirty="0">
              <a:solidFill>
                <a:srgbClr val="000000"/>
              </a:solidFill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FDFF9-68B7-02F7-853B-B863A2D92DCC}"/>
              </a:ext>
            </a:extLst>
          </p:cNvPr>
          <p:cNvSpPr txBox="1"/>
          <p:nvPr/>
        </p:nvSpPr>
        <p:spPr>
          <a:xfrm>
            <a:off x="7164288" y="987574"/>
            <a:ext cx="1855872" cy="261610"/>
          </a:xfrm>
          <a:prstGeom prst="rect">
            <a:avLst/>
          </a:prstGeom>
          <a:solidFill>
            <a:srgbClr val="125F57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MATERIAL Y METODOS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A6E00B0-DD43-13CF-8318-F33E16003561}"/>
              </a:ext>
            </a:extLst>
          </p:cNvPr>
          <p:cNvSpPr txBox="1"/>
          <p:nvPr/>
        </p:nvSpPr>
        <p:spPr>
          <a:xfrm>
            <a:off x="4672956" y="1228180"/>
            <a:ext cx="44321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descriptivo retrospectivo en el que se incluyen sujetos con TEP de riesgo bajo según escala PESI simplificada, evaluados por Neumología desde septiembre 2023 hasta septiembre de 2025. </a:t>
            </a:r>
          </a:p>
          <a:p>
            <a:pPr algn="just"/>
            <a:r>
              <a:rPr lang="es-ES" sz="1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analizaron variables clínicas, analíticas, pruebas de imagen, factores de riesgo de enfermedad tromboembólica venosa (ETEV), complicaciones y mortalidad a corto y largo plazo. </a:t>
            </a:r>
            <a:endParaRPr lang="es-MX" sz="10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F5659D4-EDFE-0E7A-126B-10F7FA1FDFC2}"/>
              </a:ext>
            </a:extLst>
          </p:cNvPr>
          <p:cNvSpPr txBox="1"/>
          <p:nvPr/>
        </p:nvSpPr>
        <p:spPr>
          <a:xfrm>
            <a:off x="7164288" y="2571750"/>
            <a:ext cx="1855872" cy="261610"/>
          </a:xfrm>
          <a:prstGeom prst="rect">
            <a:avLst/>
          </a:prstGeom>
          <a:solidFill>
            <a:srgbClr val="125F57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3D77E6FE-901D-98D5-38D4-BA8A8F8EEA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445647"/>
              </p:ext>
            </p:extLst>
          </p:nvPr>
        </p:nvGraphicFramePr>
        <p:xfrm>
          <a:off x="123840" y="2859782"/>
          <a:ext cx="4248576" cy="1994894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999888">
                  <a:extLst>
                    <a:ext uri="{9D8B030D-6E8A-4147-A177-3AD203B41FA5}">
                      <a16:colId xmlns:a16="http://schemas.microsoft.com/office/drawing/2014/main" val="361318517"/>
                    </a:ext>
                  </a:extLst>
                </a:gridCol>
                <a:gridCol w="1124344">
                  <a:extLst>
                    <a:ext uri="{9D8B030D-6E8A-4147-A177-3AD203B41FA5}">
                      <a16:colId xmlns:a16="http://schemas.microsoft.com/office/drawing/2014/main" val="1681001455"/>
                    </a:ext>
                  </a:extLst>
                </a:gridCol>
                <a:gridCol w="1124344">
                  <a:extLst>
                    <a:ext uri="{9D8B030D-6E8A-4147-A177-3AD203B41FA5}">
                      <a16:colId xmlns:a16="http://schemas.microsoft.com/office/drawing/2014/main" val="1565082528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 total de pacientes</a:t>
                      </a:r>
                      <a:endParaRPr lang="es-MX" sz="9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MX" sz="9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133652"/>
                  </a:ext>
                </a:extLst>
              </a:tr>
              <a:tr h="2286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</a:t>
                      </a:r>
                      <a:endParaRPr lang="es-MX" sz="9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56,35 +/- 14,95 años</a:t>
                      </a: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836706"/>
                  </a:ext>
                </a:extLst>
              </a:tr>
              <a:tr h="2286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MX" sz="9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61,9% Hombres</a:t>
                      </a: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38,1% Mujeres</a:t>
                      </a:r>
                    </a:p>
                  </a:txBody>
                  <a:tcPr marL="45721" marR="45721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5861603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  <a:endParaRPr lang="es-MX" sz="9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40% No fumadores</a:t>
                      </a:r>
                    </a:p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20% Fumadores</a:t>
                      </a: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40% Exfumadores</a:t>
                      </a:r>
                    </a:p>
                    <a:p>
                      <a:endParaRPr lang="es-MX" sz="950" dirty="0">
                        <a:effectLst/>
                        <a:latin typeface="Helvetica" pitchFamily="2" charset="0"/>
                      </a:endParaRPr>
                    </a:p>
                  </a:txBody>
                  <a:tcPr marL="45721" marR="45721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232034"/>
                  </a:ext>
                </a:extLst>
              </a:tr>
              <a:tr h="2114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Factores de riesgo cardiovascular</a:t>
                      </a:r>
                      <a:endParaRPr lang="es-MX" sz="9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15% HTA</a:t>
                      </a:r>
                    </a:p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25% Dislipemia</a:t>
                      </a:r>
                    </a:p>
                  </a:txBody>
                  <a:tcPr marL="45721" marR="45721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15% DM2</a:t>
                      </a:r>
                    </a:p>
                  </a:txBody>
                  <a:tcPr marL="45721" marR="45721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5320724"/>
                  </a:ext>
                </a:extLst>
              </a:tr>
              <a:tr h="350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Neumopatía previa</a:t>
                      </a:r>
                      <a:endParaRPr lang="es-MX" sz="9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81% Ninguna</a:t>
                      </a:r>
                    </a:p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10% Otras</a:t>
                      </a: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10% EPOC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5% AOS</a:t>
                      </a:r>
                    </a:p>
                  </a:txBody>
                  <a:tcPr marL="45721" marR="45721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773614"/>
                  </a:ext>
                </a:extLst>
              </a:tr>
              <a:tr h="2350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MX" sz="9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Otros antecedentes médicos</a:t>
                      </a:r>
                    </a:p>
                  </a:txBody>
                  <a:tcPr marL="45721" marR="45721" marT="45721" marB="45721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25% Depresión</a:t>
                      </a:r>
                    </a:p>
                  </a:txBody>
                  <a:tcPr marL="45721" marR="45721" marT="45721" marB="457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5% Ictus</a:t>
                      </a:r>
                    </a:p>
                  </a:txBody>
                  <a:tcPr marL="45721" marR="45721" marT="45721" marB="45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367300"/>
                  </a:ext>
                </a:extLst>
              </a:tr>
            </a:tbl>
          </a:graphicData>
        </a:graphic>
      </p:graphicFrame>
      <p:sp>
        <p:nvSpPr>
          <p:cNvPr id="9" name="Cuadro de texto 2">
            <a:extLst>
              <a:ext uri="{FF2B5EF4-FFF2-40B4-BE49-F238E27FC236}">
                <a16:creationId xmlns:a16="http://schemas.microsoft.com/office/drawing/2014/main" id="{AD07FDAD-301E-5895-A90D-0F4CBC534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12" y="4844380"/>
            <a:ext cx="4378713" cy="2476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1: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Características basales de pacientes</a:t>
            </a:r>
            <a:endParaRPr lang="es-MX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 de texto 2">
            <a:extLst>
              <a:ext uri="{FF2B5EF4-FFF2-40B4-BE49-F238E27FC236}">
                <a16:creationId xmlns:a16="http://schemas.microsoft.com/office/drawing/2014/main" id="{39888A41-F218-1884-819C-1FC295E6A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8454" y="4844380"/>
            <a:ext cx="2609850" cy="2476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1: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Factores de riesgo para ETEV</a:t>
            </a:r>
            <a:endParaRPr lang="es-MX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8535772E-A476-802F-3333-501CBA9BF9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9710394"/>
              </p:ext>
            </p:extLst>
          </p:nvPr>
        </p:nvGraphicFramePr>
        <p:xfrm>
          <a:off x="4672956" y="2931790"/>
          <a:ext cx="4248472" cy="195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90168296-8663-A230-775F-4F113E509878}"/>
              </a:ext>
            </a:extLst>
          </p:cNvPr>
          <p:cNvSpPr txBox="1"/>
          <p:nvPr/>
        </p:nvSpPr>
        <p:spPr>
          <a:xfrm>
            <a:off x="2168733" y="555526"/>
            <a:ext cx="6138682" cy="12311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Elena </a:t>
            </a:r>
            <a:r>
              <a:rPr lang="es-ES" sz="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Lesaga</a:t>
            </a:r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López</a:t>
            </a:r>
            <a:r>
              <a:rPr lang="es-ES" sz="8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Juan Manuel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Mejia Romero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José M</a:t>
            </a:r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anuel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Vaquero Barrios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Samira Marín Romero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MX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259FC48-E5C1-04C4-C966-596813D5AF60}"/>
              </a:ext>
            </a:extLst>
          </p:cNvPr>
          <p:cNvSpPr txBox="1"/>
          <p:nvPr/>
        </p:nvSpPr>
        <p:spPr>
          <a:xfrm>
            <a:off x="3334362" y="627534"/>
            <a:ext cx="3807423" cy="26161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Neumología, Hospital Universitario Reina Sofía, Córdoba.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9C2FC1FB-E0B8-5122-450C-44136B2F1B21}"/>
              </a:ext>
            </a:extLst>
          </p:cNvPr>
          <p:cNvCxnSpPr>
            <a:cxnSpLocks/>
          </p:cNvCxnSpPr>
          <p:nvPr/>
        </p:nvCxnSpPr>
        <p:spPr>
          <a:xfrm flipH="1">
            <a:off x="123840" y="1249184"/>
            <a:ext cx="4228664" cy="0"/>
          </a:xfrm>
          <a:prstGeom prst="line">
            <a:avLst/>
          </a:prstGeom>
          <a:ln>
            <a:solidFill>
              <a:srgbClr val="125F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A419177-5462-5E33-AF0F-3732A7C272CF}"/>
              </a:ext>
            </a:extLst>
          </p:cNvPr>
          <p:cNvCxnSpPr>
            <a:cxnSpLocks/>
          </p:cNvCxnSpPr>
          <p:nvPr/>
        </p:nvCxnSpPr>
        <p:spPr>
          <a:xfrm flipH="1">
            <a:off x="4738076" y="1249184"/>
            <a:ext cx="4222940" cy="0"/>
          </a:xfrm>
          <a:prstGeom prst="line">
            <a:avLst/>
          </a:prstGeom>
          <a:ln>
            <a:solidFill>
              <a:srgbClr val="125F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10945103-CDA5-2FD4-75AD-AAC171A3B2E6}"/>
              </a:ext>
            </a:extLst>
          </p:cNvPr>
          <p:cNvCxnSpPr>
            <a:cxnSpLocks/>
          </p:cNvCxnSpPr>
          <p:nvPr/>
        </p:nvCxnSpPr>
        <p:spPr>
          <a:xfrm flipH="1">
            <a:off x="123840" y="2826755"/>
            <a:ext cx="8896320" cy="0"/>
          </a:xfrm>
          <a:prstGeom prst="line">
            <a:avLst/>
          </a:prstGeom>
          <a:ln>
            <a:solidFill>
              <a:srgbClr val="125F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F4F83F59-F7C7-549A-F4F2-D13BEE946859}"/>
              </a:ext>
            </a:extLst>
          </p:cNvPr>
          <p:cNvSpPr txBox="1"/>
          <p:nvPr/>
        </p:nvSpPr>
        <p:spPr>
          <a:xfrm>
            <a:off x="140662" y="4254356"/>
            <a:ext cx="1320802" cy="261610"/>
          </a:xfrm>
          <a:prstGeom prst="rect">
            <a:avLst/>
          </a:prstGeom>
          <a:solidFill>
            <a:srgbClr val="125F57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A7CAC41-430A-5D20-B779-E1115B8E75F6}"/>
              </a:ext>
            </a:extLst>
          </p:cNvPr>
          <p:cNvSpPr txBox="1"/>
          <p:nvPr/>
        </p:nvSpPr>
        <p:spPr>
          <a:xfrm>
            <a:off x="50943" y="4547904"/>
            <a:ext cx="8409490" cy="400110"/>
          </a:xfrm>
          <a:prstGeom prst="rect">
            <a:avLst/>
          </a:prstGeom>
          <a:noFill/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Los pacientes con TEP de riesgo bajo y seguimiento precoz ambulatorio podrían ser subsidiarios de tratamiento domiciliario en ausencia de otras comorbilidades, siendo su tratamiento seguro y su pronóstico muy bueno a corto, medio y largo plazo.  </a:t>
            </a:r>
          </a:p>
        </p:txBody>
      </p:sp>
      <p:sp>
        <p:nvSpPr>
          <p:cNvPr id="20" name="Cuadro de texto 2">
            <a:extLst>
              <a:ext uri="{FF2B5EF4-FFF2-40B4-BE49-F238E27FC236}">
                <a16:creationId xmlns:a16="http://schemas.microsoft.com/office/drawing/2014/main" id="{BCAB8E94-6C3B-B8B4-672F-9BDC5DDD7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2706" y="1761356"/>
            <a:ext cx="1759694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Grafico </a:t>
            </a:r>
            <a:r>
              <a:rPr lang="es-ES" sz="9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Extensión TEP</a:t>
            </a:r>
            <a:endParaRPr lang="es-MX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1D4638A6-79D5-85D8-7A2A-015D641F11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030409"/>
              </p:ext>
            </p:extLst>
          </p:nvPr>
        </p:nvGraphicFramePr>
        <p:xfrm>
          <a:off x="2878290" y="2139702"/>
          <a:ext cx="3061862" cy="1514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Diagrama 22">
            <a:extLst>
              <a:ext uri="{FF2B5EF4-FFF2-40B4-BE49-F238E27FC236}">
                <a16:creationId xmlns:a16="http://schemas.microsoft.com/office/drawing/2014/main" id="{EFF05818-77F6-76FF-6FC0-C83B44227A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1629362"/>
              </p:ext>
            </p:extLst>
          </p:nvPr>
        </p:nvGraphicFramePr>
        <p:xfrm>
          <a:off x="6057953" y="1995686"/>
          <a:ext cx="2967343" cy="2438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CuadroTexto 25">
            <a:extLst>
              <a:ext uri="{FF2B5EF4-FFF2-40B4-BE49-F238E27FC236}">
                <a16:creationId xmlns:a16="http://schemas.microsoft.com/office/drawing/2014/main" id="{E8FB7348-A09A-3707-59A5-28D8CC8B6273}"/>
              </a:ext>
            </a:extLst>
          </p:cNvPr>
          <p:cNvSpPr txBox="1"/>
          <p:nvPr/>
        </p:nvSpPr>
        <p:spPr>
          <a:xfrm>
            <a:off x="1960" y="0"/>
            <a:ext cx="1979712" cy="12968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28" name="Cuadro de texto 2">
            <a:extLst>
              <a:ext uri="{FF2B5EF4-FFF2-40B4-BE49-F238E27FC236}">
                <a16:creationId xmlns:a16="http://schemas.microsoft.com/office/drawing/2014/main" id="{3D99EFE0-C7E2-687D-7BF1-C06A516DA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662" y="1762519"/>
            <a:ext cx="2343106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2: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Signos y s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íntomas al ingreso</a:t>
            </a:r>
            <a:endParaRPr lang="es-MX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9" name="Gráfico 28">
            <a:extLst>
              <a:ext uri="{FF2B5EF4-FFF2-40B4-BE49-F238E27FC236}">
                <a16:creationId xmlns:a16="http://schemas.microsoft.com/office/drawing/2014/main" id="{C5029A7D-F2A5-8A32-6F8C-B79190D3FC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9842904"/>
              </p:ext>
            </p:extLst>
          </p:nvPr>
        </p:nvGraphicFramePr>
        <p:xfrm>
          <a:off x="215421" y="186895"/>
          <a:ext cx="2874693" cy="157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1" name="Gráfico 30">
            <a:extLst>
              <a:ext uri="{FF2B5EF4-FFF2-40B4-BE49-F238E27FC236}">
                <a16:creationId xmlns:a16="http://schemas.microsoft.com/office/drawing/2014/main" id="{49527C96-126F-FEBA-8B5C-C381BD05FD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0087896"/>
              </p:ext>
            </p:extLst>
          </p:nvPr>
        </p:nvGraphicFramePr>
        <p:xfrm>
          <a:off x="3318659" y="-12646"/>
          <a:ext cx="3124787" cy="189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2" name="Cuadro de texto 2">
            <a:extLst>
              <a:ext uri="{FF2B5EF4-FFF2-40B4-BE49-F238E27FC236}">
                <a16:creationId xmlns:a16="http://schemas.microsoft.com/office/drawing/2014/main" id="{D459B0B2-1CC4-5FD7-D6BE-2F0E2B657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858" y="1761356"/>
            <a:ext cx="2502286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3: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Alta preco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por criterios de Hestia</a:t>
            </a:r>
            <a:endParaRPr lang="es-MX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3" name="Gráfico 32">
            <a:extLst>
              <a:ext uri="{FF2B5EF4-FFF2-40B4-BE49-F238E27FC236}">
                <a16:creationId xmlns:a16="http://schemas.microsoft.com/office/drawing/2014/main" id="{9FB33FD9-CD1F-5470-9BCA-6E92330888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6329710"/>
              </p:ext>
            </p:extLst>
          </p:nvPr>
        </p:nvGraphicFramePr>
        <p:xfrm>
          <a:off x="6228184" y="-12645"/>
          <a:ext cx="3124787" cy="189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4" name="Gráfico 33">
            <a:extLst>
              <a:ext uri="{FF2B5EF4-FFF2-40B4-BE49-F238E27FC236}">
                <a16:creationId xmlns:a16="http://schemas.microsoft.com/office/drawing/2014/main" id="{F785FE1C-5EE7-265D-405B-3828E28353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6080717"/>
              </p:ext>
            </p:extLst>
          </p:nvPr>
        </p:nvGraphicFramePr>
        <p:xfrm>
          <a:off x="-136963" y="1921268"/>
          <a:ext cx="3124787" cy="189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5" name="Cuadro de texto 2">
            <a:extLst>
              <a:ext uri="{FF2B5EF4-FFF2-40B4-BE49-F238E27FC236}">
                <a16:creationId xmlns:a16="http://schemas.microsoft.com/office/drawing/2014/main" id="{25962287-E376-7B35-D4A7-23FBC6EF2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3678292"/>
            <a:ext cx="2253197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</a:t>
            </a:r>
            <a:r>
              <a:rPr lang="es-ES" sz="9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Tratamiento anticoagulante inicial</a:t>
            </a:r>
            <a:endParaRPr lang="es-MX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 de texto 2">
            <a:extLst>
              <a:ext uri="{FF2B5EF4-FFF2-40B4-BE49-F238E27FC236}">
                <a16:creationId xmlns:a16="http://schemas.microsoft.com/office/drawing/2014/main" id="{B8F19412-34C2-7AC5-22AE-72BC87CF1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801" y="3678292"/>
            <a:ext cx="2967343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6: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Principales complicaciones durante el seguimiento</a:t>
            </a:r>
            <a:endParaRPr lang="es-MX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FF732E2A-3DFE-5B0F-4652-A34865586427}"/>
              </a:ext>
            </a:extLst>
          </p:cNvPr>
          <p:cNvCxnSpPr>
            <a:cxnSpLocks/>
          </p:cNvCxnSpPr>
          <p:nvPr/>
        </p:nvCxnSpPr>
        <p:spPr>
          <a:xfrm flipH="1">
            <a:off x="140662" y="4515966"/>
            <a:ext cx="8896320" cy="0"/>
          </a:xfrm>
          <a:prstGeom prst="line">
            <a:avLst/>
          </a:prstGeom>
          <a:ln>
            <a:solidFill>
              <a:srgbClr val="125F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443</Words>
  <Application>Microsoft Macintosh PowerPoint</Application>
  <PresentationFormat>Presentación en pantalla (16:9)</PresentationFormat>
  <Paragraphs>63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Juan Manuel Mejia</cp:lastModifiedBy>
  <cp:revision>7</cp:revision>
  <dcterms:created xsi:type="dcterms:W3CDTF">2025-10-16T09:08:13Z</dcterms:created>
  <dcterms:modified xsi:type="dcterms:W3CDTF">2026-03-02T19:54:10Z</dcterms:modified>
</cp:coreProperties>
</file>