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00"/>
    <a:srgbClr val="125F5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/>
    <p:restoredTop sz="94656"/>
  </p:normalViewPr>
  <p:slideViewPr>
    <p:cSldViewPr>
      <p:cViewPr>
        <p:scale>
          <a:sx n="171" d="100"/>
          <a:sy n="171" d="100"/>
        </p:scale>
        <p:origin x="816" y="-7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2916606252789241"/>
          <c:y val="1.8235217862919977E-2"/>
          <c:w val="0.49495865807753953"/>
          <c:h val="0.8149214574681188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A1F-2243-95A4-024DE80B50E9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A1F-2243-95A4-024DE80B50E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A1F-2243-95A4-024DE80B50E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A1F-2243-95A4-024DE80B50E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AA1F-2243-95A4-024DE80B50E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AA1F-2243-95A4-024DE80B50E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AA1F-2243-95A4-024DE80B50E9}"/>
              </c:ext>
            </c:extLst>
          </c:dPt>
          <c:dLbls>
            <c:dLbl>
              <c:idx val="0"/>
              <c:layout>
                <c:manualLayout>
                  <c:x val="1.0348661824768889E-2"/>
                  <c:y val="5.9041955501538948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3660"/>
                        <a:gd name="adj2" fmla="val -617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AA1F-2243-95A4-024DE80B50E9}"/>
                </c:ext>
              </c:extLst>
            </c:dLbl>
            <c:dLbl>
              <c:idx val="1"/>
              <c:layout>
                <c:manualLayout>
                  <c:x val="8.9679301169927599E-3"/>
                  <c:y val="-4.5627754381777144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5878"/>
                        <a:gd name="adj2" fmla="val -271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AA1F-2243-95A4-024DE80B50E9}"/>
                </c:ext>
              </c:extLst>
            </c:dLbl>
            <c:dLbl>
              <c:idx val="2"/>
              <c:layout>
                <c:manualLayout>
                  <c:x val="8.9679301169926506E-3"/>
                  <c:y val="4.2205032323715721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959"/>
                        <a:gd name="adj2" fmla="val 962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AA1F-2243-95A4-024DE80B50E9}"/>
                </c:ext>
              </c:extLst>
            </c:dLbl>
            <c:dLbl>
              <c:idx val="3"/>
              <c:layout>
                <c:manualLayout>
                  <c:x val="8.9679301169926506E-3"/>
                  <c:y val="-5.3016325052019737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5990"/>
                        <a:gd name="adj2" fmla="val -781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AA1F-2243-95A4-024DE80B50E9}"/>
                </c:ext>
              </c:extLst>
            </c:dLbl>
            <c:dLbl>
              <c:idx val="4"/>
              <c:layout>
                <c:manualLayout>
                  <c:x val="8.9679301169926506E-3"/>
                  <c:y val="-2.4117893304325595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2505"/>
                        <a:gd name="adj2" fmla="val 21499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AA1F-2243-95A4-024DE80B50E9}"/>
                </c:ext>
              </c:extLst>
            </c:dLbl>
            <c:dLbl>
              <c:idx val="5"/>
              <c:layout>
                <c:manualLayout>
                  <c:x val="5.9786200779951004E-3"/>
                  <c:y val="-7.2809701265026704E-4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6354"/>
                        <a:gd name="adj2" fmla="val 2095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AA1F-2243-95A4-024DE80B50E9}"/>
                </c:ext>
              </c:extLst>
            </c:dLbl>
            <c:dLbl>
              <c:idx val="6"/>
              <c:layout>
                <c:manualLayout>
                  <c:x val="2.9893100389975502E-3"/>
                  <c:y val="-5.4410008285241864E-3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3312"/>
                        <a:gd name="adj2" fmla="val 21636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AA1F-2243-95A4-024DE80B50E9}"/>
                </c:ext>
              </c:extLst>
            </c:dLbl>
            <c:numFmt formatCode="0.0%" sourceLinked="0"/>
            <c:spPr>
              <a:solidFill>
                <a:prstClr val="white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Hoja1!$A$2:$A$6</c:f>
              <c:strCache>
                <c:ptCount val="5"/>
                <c:pt idx="0">
                  <c:v>Inmovilización/ Reposo &gt;72h (3m previos)</c:v>
                </c:pt>
                <c:pt idx="1">
                  <c:v>Cirugía (3m previos)</c:v>
                </c:pt>
                <c:pt idx="2">
                  <c:v>Tratamiento anticonceptivo/estrógenos</c:v>
                </c:pt>
                <c:pt idx="3">
                  <c:v>Embarazo o puerperio</c:v>
                </c:pt>
                <c:pt idx="4">
                  <c:v>Enfermedad sistémica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0.33300000000000002</c:v>
                </c:pt>
                <c:pt idx="1">
                  <c:v>0.16700000000000001</c:v>
                </c:pt>
                <c:pt idx="2">
                  <c:v>0.16700000000000001</c:v>
                </c:pt>
                <c:pt idx="3">
                  <c:v>0.16700000000000001</c:v>
                </c:pt>
                <c:pt idx="4">
                  <c:v>0.16700000000000001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A1F-2243-95A4-024DE80B5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5568064"/>
        <c:axId val="945576944"/>
        <c:axId val="0"/>
      </c:bar3DChart>
      <c:catAx>
        <c:axId val="945568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945576944"/>
        <c:auto val="1"/>
        <c:lblAlgn val="ctr"/>
        <c:lblOffset val="100"/>
        <c:noMultiLvlLbl val="0"/>
      </c:catAx>
      <c:valAx>
        <c:axId val="945576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945568064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700">
          <a:latin typeface="Arial" panose="020B0604020202020204" pitchFamily="34" charset="0"/>
          <a:cs typeface="Arial" panose="020B0604020202020204" pitchFamily="34" charset="0"/>
        </a:defRPr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Disnea</c:v>
                </c:pt>
                <c:pt idx="1">
                  <c:v>Dolor torácico</c:v>
                </c:pt>
                <c:pt idx="2">
                  <c:v>Edemas en MMII</c:v>
                </c:pt>
                <c:pt idx="3">
                  <c:v>Estado mental alterado</c:v>
                </c:pt>
                <c:pt idx="4">
                  <c:v>Taquipnea</c:v>
                </c:pt>
                <c:pt idx="5">
                  <c:v>TVP confirmada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1</c:v>
                </c:pt>
                <c:pt idx="1">
                  <c:v>0.5</c:v>
                </c:pt>
                <c:pt idx="2">
                  <c:v>0.5</c:v>
                </c:pt>
                <c:pt idx="3">
                  <c:v>0.16700000000000001</c:v>
                </c:pt>
                <c:pt idx="4">
                  <c:v>0.33300000000000002</c:v>
                </c:pt>
                <c:pt idx="5" formatCode="0.00%">
                  <c:v>0.83299999999999996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E-5945-AF89-3507835DA8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5772160"/>
        <c:axId val="1685773872"/>
      </c:barChart>
      <c:catAx>
        <c:axId val="168577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685773872"/>
        <c:crosses val="autoZero"/>
        <c:auto val="1"/>
        <c:lblAlgn val="ctr"/>
        <c:lblOffset val="50"/>
        <c:tickMarkSkip val="1"/>
        <c:noMultiLvlLbl val="0"/>
      </c:catAx>
      <c:valAx>
        <c:axId val="16857738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68577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23609-4D35-E642-B33F-5F12B9A73DAA}" type="doc">
      <dgm:prSet loTypeId="urn:microsoft.com/office/officeart/2005/8/layout/list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DBE1822-50E3-6142-A71C-D7595C0361DE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No hubo complicaciones inmediatas significativas durante el procedimiento.</a:t>
          </a:r>
        </a:p>
      </dgm:t>
    </dgm:pt>
    <dgm:pt modelId="{FC5EDF3F-73F8-7349-9162-7DC38F80EC27}" type="par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89DFF8-EAE4-C24E-896F-87BA8F8DBA3A}" type="sib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6F2F39-0CE5-9F4A-ADA6-BBB116C46241}">
      <dgm:prSet phldrT="[Texto]" custT="1"/>
      <dgm:spPr>
        <a:solidFill>
          <a:schemeClr val="accent5">
            <a:lumMod val="50000"/>
          </a:schemeClr>
        </a:solidFill>
      </dgm:spPr>
      <dgm:t>
        <a:bodyPr lIns="0" tIns="0" rIns="0" bIns="0" anchor="ctr" anchorCtr="0"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  COMPLICACIONES:</a:t>
          </a:r>
        </a:p>
      </dgm:t>
    </dgm:pt>
    <dgm:pt modelId="{07991DEF-E1A6-A54C-9E32-69750E691677}" type="par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1A5D22-B195-0645-8C40-8CFD418236F6}" type="sib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0FE011-F15B-664B-BE2B-E463B11EE50E}">
      <dgm:prSet phldrT="[Texto]" custT="1"/>
      <dgm:spPr/>
      <dgm:t>
        <a:bodyPr/>
        <a:lstStyle/>
        <a:p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Solo un paciente presentó un hematoma </a:t>
          </a:r>
          <a:r>
            <a:rPr lang="es-ES" sz="1000" dirty="0">
              <a:latin typeface="Arial" panose="020B0604020202020204" pitchFamily="34" charset="0"/>
              <a:cs typeface="Arial" panose="020B0604020202020204" pitchFamily="34" charset="0"/>
            </a:rPr>
            <a:t>subcutáneo en la zona de punción</a:t>
          </a:r>
          <a:r>
            <a:rPr lang="es-MX" sz="1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506B1728-C0C6-5647-B7C2-F7DC0F3B9629}" type="parTrans" cxnId="{A353E43C-6E7C-9E49-A083-FE06155A8272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2E4DAA-82EC-724F-8D39-6613DF24C18A}" type="sibTrans" cxnId="{A353E43C-6E7C-9E49-A083-FE06155A8272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8690B5-AFEB-2549-BF48-0BE3BA670D18}" type="pres">
      <dgm:prSet presAssocID="{BBC23609-4D35-E642-B33F-5F12B9A73DAA}" presName="linear" presStyleCnt="0">
        <dgm:presLayoutVars>
          <dgm:dir/>
          <dgm:animLvl val="lvl"/>
          <dgm:resizeHandles val="exact"/>
        </dgm:presLayoutVars>
      </dgm:prSet>
      <dgm:spPr/>
    </dgm:pt>
    <dgm:pt modelId="{20955445-211F-A14A-85B0-BF715F61ACDC}" type="pres">
      <dgm:prSet presAssocID="{886F2F39-0CE5-9F4A-ADA6-BBB116C46241}" presName="parentLin" presStyleCnt="0"/>
      <dgm:spPr/>
    </dgm:pt>
    <dgm:pt modelId="{9388844F-0229-D847-9A76-4C3A4BE040ED}" type="pres">
      <dgm:prSet presAssocID="{886F2F39-0CE5-9F4A-ADA6-BBB116C46241}" presName="parentLeftMargin" presStyleLbl="node1" presStyleIdx="0" presStyleCnt="1"/>
      <dgm:spPr/>
    </dgm:pt>
    <dgm:pt modelId="{3733CC56-893E-2A41-9995-8A560284A0E4}" type="pres">
      <dgm:prSet presAssocID="{886F2F39-0CE5-9F4A-ADA6-BBB116C4624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1065202-06A5-D04A-8842-2EEB811FE3DB}" type="pres">
      <dgm:prSet presAssocID="{886F2F39-0CE5-9F4A-ADA6-BBB116C46241}" presName="negativeSpace" presStyleCnt="0"/>
      <dgm:spPr/>
    </dgm:pt>
    <dgm:pt modelId="{562C3943-A2DD-EC4A-9FF6-28E701506DEA}" type="pres">
      <dgm:prSet presAssocID="{886F2F39-0CE5-9F4A-ADA6-BBB116C46241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5A296A17-2406-A54F-BA79-1570E3EE4209}" type="presOf" srcId="{0DBE1822-50E3-6142-A71C-D7595C0361DE}" destId="{562C3943-A2DD-EC4A-9FF6-28E701506DEA}" srcOrd="0" destOrd="0" presId="urn:microsoft.com/office/officeart/2005/8/layout/list1"/>
    <dgm:cxn modelId="{6780B124-53C1-164B-BA20-209D8C036DE8}" srcId="{BBC23609-4D35-E642-B33F-5F12B9A73DAA}" destId="{886F2F39-0CE5-9F4A-ADA6-BBB116C46241}" srcOrd="0" destOrd="0" parTransId="{07991DEF-E1A6-A54C-9E32-69750E691677}" sibTransId="{F51A5D22-B195-0645-8C40-8CFD418236F6}"/>
    <dgm:cxn modelId="{A353E43C-6E7C-9E49-A083-FE06155A8272}" srcId="{886F2F39-0CE5-9F4A-ADA6-BBB116C46241}" destId="{970FE011-F15B-664B-BE2B-E463B11EE50E}" srcOrd="1" destOrd="0" parTransId="{506B1728-C0C6-5647-B7C2-F7DC0F3B9629}" sibTransId="{662E4DAA-82EC-724F-8D39-6613DF24C18A}"/>
    <dgm:cxn modelId="{25328242-6313-FE41-8460-B340B12A2023}" type="presOf" srcId="{BBC23609-4D35-E642-B33F-5F12B9A73DAA}" destId="{7D8690B5-AFEB-2549-BF48-0BE3BA670D18}" srcOrd="0" destOrd="0" presId="urn:microsoft.com/office/officeart/2005/8/layout/list1"/>
    <dgm:cxn modelId="{FE113A79-7FFC-DE47-8951-1A38910D9350}" type="presOf" srcId="{886F2F39-0CE5-9F4A-ADA6-BBB116C46241}" destId="{3733CC56-893E-2A41-9995-8A560284A0E4}" srcOrd="1" destOrd="0" presId="urn:microsoft.com/office/officeart/2005/8/layout/list1"/>
    <dgm:cxn modelId="{ED8358B0-3FC1-E64C-A368-ED54677DC92C}" type="presOf" srcId="{886F2F39-0CE5-9F4A-ADA6-BBB116C46241}" destId="{9388844F-0229-D847-9A76-4C3A4BE040ED}" srcOrd="0" destOrd="0" presId="urn:microsoft.com/office/officeart/2005/8/layout/list1"/>
    <dgm:cxn modelId="{FAACAEB8-E5F4-D94E-A882-F7E27346BFD3}" type="presOf" srcId="{970FE011-F15B-664B-BE2B-E463B11EE50E}" destId="{562C3943-A2DD-EC4A-9FF6-28E701506DEA}" srcOrd="0" destOrd="1" presId="urn:microsoft.com/office/officeart/2005/8/layout/list1"/>
    <dgm:cxn modelId="{A21C4ADD-DA12-2E46-BED7-23063EF5B097}" srcId="{886F2F39-0CE5-9F4A-ADA6-BBB116C46241}" destId="{0DBE1822-50E3-6142-A71C-D7595C0361DE}" srcOrd="0" destOrd="0" parTransId="{FC5EDF3F-73F8-7349-9162-7DC38F80EC27}" sibTransId="{1689DFF8-EAE4-C24E-896F-87BA8F8DBA3A}"/>
    <dgm:cxn modelId="{8FDC5245-F8A1-6C41-827F-E5865231A7E9}" type="presParOf" srcId="{7D8690B5-AFEB-2549-BF48-0BE3BA670D18}" destId="{20955445-211F-A14A-85B0-BF715F61ACDC}" srcOrd="0" destOrd="0" presId="urn:microsoft.com/office/officeart/2005/8/layout/list1"/>
    <dgm:cxn modelId="{F6EF1E6A-D59F-3945-960D-7EEF967FDE60}" type="presParOf" srcId="{20955445-211F-A14A-85B0-BF715F61ACDC}" destId="{9388844F-0229-D847-9A76-4C3A4BE040ED}" srcOrd="0" destOrd="0" presId="urn:microsoft.com/office/officeart/2005/8/layout/list1"/>
    <dgm:cxn modelId="{7923013C-AD9B-3D43-ABAD-CAAC719AFD87}" type="presParOf" srcId="{20955445-211F-A14A-85B0-BF715F61ACDC}" destId="{3733CC56-893E-2A41-9995-8A560284A0E4}" srcOrd="1" destOrd="0" presId="urn:microsoft.com/office/officeart/2005/8/layout/list1"/>
    <dgm:cxn modelId="{73D50849-B81E-F641-A86B-16A4EE56B856}" type="presParOf" srcId="{7D8690B5-AFEB-2549-BF48-0BE3BA670D18}" destId="{F1065202-06A5-D04A-8842-2EEB811FE3DB}" srcOrd="1" destOrd="0" presId="urn:microsoft.com/office/officeart/2005/8/layout/list1"/>
    <dgm:cxn modelId="{4F56FDAC-E34B-304D-9647-18324579229A}" type="presParOf" srcId="{7D8690B5-AFEB-2549-BF48-0BE3BA670D18}" destId="{562C3943-A2DD-EC4A-9FF6-28E701506DE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C3943-A2DD-EC4A-9FF6-28E701506DEA}">
      <dsp:nvSpPr>
        <dsp:cNvPr id="0" name=""/>
        <dsp:cNvSpPr/>
      </dsp:nvSpPr>
      <dsp:spPr>
        <a:xfrm>
          <a:off x="0" y="121138"/>
          <a:ext cx="5935182" cy="529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636" tIns="166624" rIns="460636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No hubo complicaciones inmediatas significativas durante el procedimiento.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Solo un paciente presentó un hematoma </a:t>
          </a:r>
          <a:r>
            <a:rPr lang="es-ES" sz="1000" kern="1200" dirty="0">
              <a:latin typeface="Arial" panose="020B0604020202020204" pitchFamily="34" charset="0"/>
              <a:cs typeface="Arial" panose="020B0604020202020204" pitchFamily="34" charset="0"/>
            </a:rPr>
            <a:t>subcutáneo en la zona de punción</a:t>
          </a: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0" y="121138"/>
        <a:ext cx="5935182" cy="529199"/>
      </dsp:txXfrm>
    </dsp:sp>
    <dsp:sp modelId="{3733CC56-893E-2A41-9995-8A560284A0E4}">
      <dsp:nvSpPr>
        <dsp:cNvPr id="0" name=""/>
        <dsp:cNvSpPr/>
      </dsp:nvSpPr>
      <dsp:spPr>
        <a:xfrm>
          <a:off x="296759" y="3058"/>
          <a:ext cx="4154627" cy="236160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000" kern="1200" dirty="0">
              <a:latin typeface="Arial" panose="020B0604020202020204" pitchFamily="34" charset="0"/>
              <a:cs typeface="Arial" panose="020B0604020202020204" pitchFamily="34" charset="0"/>
            </a:rPr>
            <a:t>  COMPLICACIONES:</a:t>
          </a:r>
        </a:p>
      </dsp:txBody>
      <dsp:txXfrm>
        <a:off x="308287" y="14586"/>
        <a:ext cx="4131571" cy="213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49FFFB9-1BED-6482-C3AB-95EEA1C62BB2}"/>
              </a:ext>
            </a:extLst>
          </p:cNvPr>
          <p:cNvSpPr txBox="1"/>
          <p:nvPr/>
        </p:nvSpPr>
        <p:spPr>
          <a:xfrm>
            <a:off x="1361094" y="42621"/>
            <a:ext cx="7524836" cy="523220"/>
          </a:xfrm>
          <a:prstGeom prst="rect">
            <a:avLst/>
          </a:prstGeom>
          <a:noFill/>
          <a:ln w="50800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Arial" panose="020B0604020202020204" pitchFamily="34" charset="0"/>
              </a:rPr>
              <a:t>EXPERIENCIA EN EL TRATAMIENTO ENDOVASCULAR PERCUTÁNEO EN PACIENTES CON TROMBOEMBOLISMO PULMONAR EN UN HOSPITAL DE TERCER NIVEL</a:t>
            </a:r>
            <a:endParaRPr lang="es-ES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CCE725-C8F9-E60C-0E4F-4C59A1EC4CEA}"/>
              </a:ext>
            </a:extLst>
          </p:cNvPr>
          <p:cNvSpPr txBox="1"/>
          <p:nvPr/>
        </p:nvSpPr>
        <p:spPr>
          <a:xfrm>
            <a:off x="3031702" y="987574"/>
            <a:ext cx="132080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BBA96D-677D-EE4B-3460-06D6190C07E0}"/>
              </a:ext>
            </a:extLst>
          </p:cNvPr>
          <p:cNvSpPr txBox="1"/>
          <p:nvPr/>
        </p:nvSpPr>
        <p:spPr>
          <a:xfrm>
            <a:off x="38912" y="1228566"/>
            <a:ext cx="4378712" cy="1631216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TEP agudo es la 3º causa de muerte cardiovascular y su tratamiento depende de la estratificación pronóstica y el riesgo hemorrágico, anticoagulación estándar y terapias de reperfusión en forma de fibrinolisis sistémica o terapias endovasculares percutáneas. En pacientes de riesgo intermedio, estas terapias endovasculares son una alternativa a la anticoagulación convencional, con la finalidad de </a:t>
            </a:r>
            <a:r>
              <a:rPr lang="es-ES" sz="1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repermeabilizar</a:t>
            </a:r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precozmente el el lecho vascular y mejorar el pronóstico de la enfermedad. </a:t>
            </a:r>
            <a:r>
              <a:rPr lang="es-ES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objetivo de nuestro estudio fue analizar el resultado de las terapias endovasculares percutáneas y sus complicaciones en pacientes con TEP de riesgo intermedio-alto.</a:t>
            </a:r>
            <a:endParaRPr lang="es-E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FDFF9-68B7-02F7-853B-B863A2D92DCC}"/>
              </a:ext>
            </a:extLst>
          </p:cNvPr>
          <p:cNvSpPr txBox="1"/>
          <p:nvPr/>
        </p:nvSpPr>
        <p:spPr>
          <a:xfrm>
            <a:off x="7164288" y="987574"/>
            <a:ext cx="185587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METODOS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6E00B0-DD43-13CF-8318-F33E16003561}"/>
              </a:ext>
            </a:extLst>
          </p:cNvPr>
          <p:cNvSpPr txBox="1"/>
          <p:nvPr/>
        </p:nvSpPr>
        <p:spPr>
          <a:xfrm>
            <a:off x="4672956" y="1228180"/>
            <a:ext cx="4432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descriptivo retrospectivo de pacientes ingresados en el Hospital Reina Sofía de Córdoba entre Marzo 2024 y Octubre 2025 con diagnóstico de TEP de riesgo intermedio-alto que fueron sometidos a tratamiento endovascular percutáneo (terapia EKOS con fibrinolisis local con un catéter por hemitórax, a ritmo de 1 mg/h </a:t>
            </a:r>
            <a:r>
              <a:rPr lang="es-ES" sz="1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rTPA</a:t>
            </a:r>
            <a:r>
              <a:rPr lang="es-ES" sz="1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12 mg dosis total). Se analizaron variables demográficas, clínicas, analíticas, pruebas de imagen para calcular el riesgo pronóstico y también se recogió el tratamiento realizado, complicaciones y mortalidad a corto y largo plazo (3 y 12 meses). </a:t>
            </a:r>
            <a:endParaRPr lang="es-MX" sz="1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5659D4-EDFE-0E7A-126B-10F7FA1FDFC2}"/>
              </a:ext>
            </a:extLst>
          </p:cNvPr>
          <p:cNvSpPr txBox="1"/>
          <p:nvPr/>
        </p:nvSpPr>
        <p:spPr>
          <a:xfrm>
            <a:off x="7164288" y="2571750"/>
            <a:ext cx="185587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D77E6FE-901D-98D5-38D4-BA8A8F8EE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331958"/>
              </p:ext>
            </p:extLst>
          </p:nvPr>
        </p:nvGraphicFramePr>
        <p:xfrm>
          <a:off x="123840" y="2859782"/>
          <a:ext cx="4248472" cy="2033778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855872">
                  <a:extLst>
                    <a:ext uri="{9D8B030D-6E8A-4147-A177-3AD203B41FA5}">
                      <a16:colId xmlns:a16="http://schemas.microsoft.com/office/drawing/2014/main" val="361318517"/>
                    </a:ext>
                  </a:extLst>
                </a:gridCol>
                <a:gridCol w="1268283">
                  <a:extLst>
                    <a:ext uri="{9D8B030D-6E8A-4147-A177-3AD203B41FA5}">
                      <a16:colId xmlns:a16="http://schemas.microsoft.com/office/drawing/2014/main" val="1681001455"/>
                    </a:ext>
                  </a:extLst>
                </a:gridCol>
                <a:gridCol w="1124317">
                  <a:extLst>
                    <a:ext uri="{9D8B030D-6E8A-4147-A177-3AD203B41FA5}">
                      <a16:colId xmlns:a16="http://schemas.microsoft.com/office/drawing/2014/main" val="1565082528"/>
                    </a:ext>
                  </a:extLst>
                </a:gridCol>
              </a:tblGrid>
              <a:tr h="2226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 total de pacientes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9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2133652"/>
                  </a:ext>
                </a:extLst>
              </a:tr>
              <a:tr h="2226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+/- 27,08 años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19836706"/>
                  </a:ext>
                </a:extLst>
              </a:tr>
              <a:tr h="2226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83,3% (5) Mujeres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 (1) Hombre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5861603"/>
                  </a:ext>
                </a:extLst>
              </a:tr>
              <a:tr h="2226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100% No fumadores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50" dirty="0">
                        <a:effectLst/>
                        <a:latin typeface="Helvetica" pitchFamily="2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232034"/>
                  </a:ext>
                </a:extLst>
              </a:tr>
              <a:tr h="381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Factores de riesgo cardiovascular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33,3% (2) Dislipemia</a:t>
                      </a:r>
                    </a:p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16,7% (1) HTA</a:t>
                      </a:r>
                    </a:p>
                  </a:txBody>
                  <a:tcPr marL="45721" marR="45721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>
                          <a:effectLst/>
                          <a:latin typeface="Helvetica" pitchFamily="2" charset="0"/>
                        </a:rPr>
                        <a:t>16,7% (1) DM2</a:t>
                      </a:r>
                      <a:endParaRPr lang="es-MX" sz="950" dirty="0">
                        <a:effectLst/>
                        <a:latin typeface="Helvetica" pitchFamily="2" charset="0"/>
                      </a:endParaRPr>
                    </a:p>
                  </a:txBody>
                  <a:tcPr marL="45721" marR="45721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5320724"/>
                  </a:ext>
                </a:extLst>
              </a:tr>
              <a:tr h="381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9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Neumopatía previa</a:t>
                      </a:r>
                      <a:endParaRPr lang="es-MX" sz="9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66,6% (4) Ninguna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16,7% (1) Otras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16,7% (1) EPOC</a:t>
                      </a:r>
                    </a:p>
                  </a:txBody>
                  <a:tcPr marL="45721" marR="45721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73614"/>
                  </a:ext>
                </a:extLst>
              </a:tr>
              <a:tr h="3810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MX" sz="9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Otros antecedentes médicos</a:t>
                      </a:r>
                    </a:p>
                  </a:txBody>
                  <a:tcPr marL="45721" marR="45721" marT="45721" marB="457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16,7% (1) Cardiopatia isquémica</a:t>
                      </a:r>
                    </a:p>
                    <a:p>
                      <a:r>
                        <a:rPr lang="es-MX" sz="950" dirty="0">
                          <a:effectLst/>
                          <a:latin typeface="Helvetica" pitchFamily="2" charset="0"/>
                        </a:rPr>
                        <a:t>16,7% (1) Arritmia</a:t>
                      </a:r>
                    </a:p>
                  </a:txBody>
                  <a:tcPr marL="45721" marR="45721" marT="45721" marB="457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5721" marR="45721" marT="45721" marB="4572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367300"/>
                  </a:ext>
                </a:extLst>
              </a:tr>
            </a:tbl>
          </a:graphicData>
        </a:graphic>
      </p:graphicFrame>
      <p:sp>
        <p:nvSpPr>
          <p:cNvPr id="9" name="Cuadro de texto 2">
            <a:extLst>
              <a:ext uri="{FF2B5EF4-FFF2-40B4-BE49-F238E27FC236}">
                <a16:creationId xmlns:a16="http://schemas.microsoft.com/office/drawing/2014/main" id="{AD07FDAD-301E-5895-A90D-0F4CBC534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71" y="4876006"/>
            <a:ext cx="4378713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1: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 de pacientes sometidos a EKOS</a:t>
            </a:r>
            <a:endParaRPr lang="es-MX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 de texto 2">
            <a:extLst>
              <a:ext uri="{FF2B5EF4-FFF2-40B4-BE49-F238E27FC236}">
                <a16:creationId xmlns:a16="http://schemas.microsoft.com/office/drawing/2014/main" id="{39888A41-F218-1884-819C-1FC295E6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454" y="4844380"/>
            <a:ext cx="2609850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1: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Factores de riesgo para ETEV</a:t>
            </a:r>
            <a:endParaRPr lang="es-MX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8535772E-A476-802F-3333-501CBA9BF9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731913"/>
              </p:ext>
            </p:extLst>
          </p:nvPr>
        </p:nvGraphicFramePr>
        <p:xfrm>
          <a:off x="4672956" y="2931790"/>
          <a:ext cx="4248472" cy="195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90168296-8663-A230-775F-4F113E509878}"/>
              </a:ext>
            </a:extLst>
          </p:cNvPr>
          <p:cNvSpPr txBox="1"/>
          <p:nvPr/>
        </p:nvSpPr>
        <p:spPr>
          <a:xfrm>
            <a:off x="2168733" y="555526"/>
            <a:ext cx="6138682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Elena </a:t>
            </a:r>
            <a:r>
              <a:rPr lang="es-ES" sz="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Lesaga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López</a:t>
            </a:r>
            <a:r>
              <a:rPr lang="es-ES" sz="8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Juan Manuel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Mejia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José M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anuel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Vaquero Barrios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Samira Marín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MX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259FC48-E5C1-04C4-C966-596813D5AF60}"/>
              </a:ext>
            </a:extLst>
          </p:cNvPr>
          <p:cNvSpPr txBox="1"/>
          <p:nvPr/>
        </p:nvSpPr>
        <p:spPr>
          <a:xfrm>
            <a:off x="3334362" y="627534"/>
            <a:ext cx="3807423" cy="26161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Neumología, Hospital Universitario Reina Sofía, Córdoba.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C2FC1FB-E0B8-5122-450C-44136B2F1B21}"/>
              </a:ext>
            </a:extLst>
          </p:cNvPr>
          <p:cNvCxnSpPr>
            <a:cxnSpLocks/>
          </p:cNvCxnSpPr>
          <p:nvPr/>
        </p:nvCxnSpPr>
        <p:spPr>
          <a:xfrm flipH="1">
            <a:off x="123840" y="1249184"/>
            <a:ext cx="4228664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A419177-5462-5E33-AF0F-3732A7C272CF}"/>
              </a:ext>
            </a:extLst>
          </p:cNvPr>
          <p:cNvCxnSpPr>
            <a:cxnSpLocks/>
          </p:cNvCxnSpPr>
          <p:nvPr/>
        </p:nvCxnSpPr>
        <p:spPr>
          <a:xfrm flipH="1">
            <a:off x="4738076" y="1249184"/>
            <a:ext cx="4222940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10945103-CDA5-2FD4-75AD-AAC171A3B2E6}"/>
              </a:ext>
            </a:extLst>
          </p:cNvPr>
          <p:cNvCxnSpPr>
            <a:cxnSpLocks/>
          </p:cNvCxnSpPr>
          <p:nvPr/>
        </p:nvCxnSpPr>
        <p:spPr>
          <a:xfrm flipH="1">
            <a:off x="123840" y="2826755"/>
            <a:ext cx="8896320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F4F83F59-F7C7-549A-F4F2-D13BEE946859}"/>
              </a:ext>
            </a:extLst>
          </p:cNvPr>
          <p:cNvSpPr txBox="1"/>
          <p:nvPr/>
        </p:nvSpPr>
        <p:spPr>
          <a:xfrm>
            <a:off x="140662" y="4398372"/>
            <a:ext cx="1320802" cy="261610"/>
          </a:xfrm>
          <a:prstGeom prst="rect">
            <a:avLst/>
          </a:prstGeom>
          <a:solidFill>
            <a:srgbClr val="125F57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7CAC41-430A-5D20-B779-E1115B8E75F6}"/>
              </a:ext>
            </a:extLst>
          </p:cNvPr>
          <p:cNvSpPr txBox="1"/>
          <p:nvPr/>
        </p:nvSpPr>
        <p:spPr>
          <a:xfrm>
            <a:off x="50943" y="4659982"/>
            <a:ext cx="8409490" cy="400110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nuestro medio, las terapias endovasculares percutáneas constituyen un tratamiento eficaz en pacientes seleccionados, mejorando la hemodinámica sin complicaciones relevantes.</a:t>
            </a:r>
          </a:p>
        </p:txBody>
      </p:sp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EFF05818-77F6-76FF-6FC0-C83B44227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182143"/>
              </p:ext>
            </p:extLst>
          </p:nvPr>
        </p:nvGraphicFramePr>
        <p:xfrm>
          <a:off x="3090114" y="3744651"/>
          <a:ext cx="5935182" cy="65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CuadroTexto 25">
            <a:extLst>
              <a:ext uri="{FF2B5EF4-FFF2-40B4-BE49-F238E27FC236}">
                <a16:creationId xmlns:a16="http://schemas.microsoft.com/office/drawing/2014/main" id="{E8FB7348-A09A-3707-59A5-28D8CC8B6273}"/>
              </a:ext>
            </a:extLst>
          </p:cNvPr>
          <p:cNvSpPr txBox="1"/>
          <p:nvPr/>
        </p:nvSpPr>
        <p:spPr>
          <a:xfrm>
            <a:off x="1960" y="0"/>
            <a:ext cx="1979712" cy="12968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28" name="Cuadro de texto 2">
            <a:extLst>
              <a:ext uri="{FF2B5EF4-FFF2-40B4-BE49-F238E27FC236}">
                <a16:creationId xmlns:a16="http://schemas.microsoft.com/office/drawing/2014/main" id="{3D99EFE0-C7E2-687D-7BF1-C06A516D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62" y="1762519"/>
            <a:ext cx="2343106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2: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Signos y s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íntomas al ingreso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C5029A7D-F2A5-8A32-6F8C-B79190D3FC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3132845"/>
              </p:ext>
            </p:extLst>
          </p:nvPr>
        </p:nvGraphicFramePr>
        <p:xfrm>
          <a:off x="35496" y="186895"/>
          <a:ext cx="2874693" cy="1575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FF732E2A-3DFE-5B0F-4652-A34865586427}"/>
              </a:ext>
            </a:extLst>
          </p:cNvPr>
          <p:cNvCxnSpPr>
            <a:cxnSpLocks/>
          </p:cNvCxnSpPr>
          <p:nvPr/>
        </p:nvCxnSpPr>
        <p:spPr>
          <a:xfrm flipH="1">
            <a:off x="140662" y="4659982"/>
            <a:ext cx="8319771" cy="0"/>
          </a:xfrm>
          <a:prstGeom prst="line">
            <a:avLst/>
          </a:prstGeom>
          <a:ln>
            <a:solidFill>
              <a:srgbClr val="125F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06D05DDD-3482-6B3E-55AA-904F68D21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624841"/>
              </p:ext>
            </p:extLst>
          </p:nvPr>
        </p:nvGraphicFramePr>
        <p:xfrm>
          <a:off x="214927" y="2141615"/>
          <a:ext cx="2778032" cy="179828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08382">
                  <a:extLst>
                    <a:ext uri="{9D8B030D-6E8A-4147-A177-3AD203B41FA5}">
                      <a16:colId xmlns:a16="http://schemas.microsoft.com/office/drawing/2014/main" val="798370533"/>
                    </a:ext>
                  </a:extLst>
                </a:gridCol>
                <a:gridCol w="1369650">
                  <a:extLst>
                    <a:ext uri="{9D8B030D-6E8A-4147-A177-3AD203B41FA5}">
                      <a16:colId xmlns:a16="http://schemas.microsoft.com/office/drawing/2014/main" val="3754631260"/>
                    </a:ext>
                  </a:extLst>
                </a:gridCol>
              </a:tblGrid>
              <a:tr h="1765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CONSTANTES AL INGRESO</a:t>
                      </a:r>
                      <a:endParaRPr lang="es-MX" sz="8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673" marR="67673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43192"/>
                  </a:ext>
                </a:extLst>
              </a:tr>
              <a:tr h="730548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&gt; 110 lpm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 &lt; 100 mmHg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TAD &lt; 80 mmHg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 &lt; 75 mmHg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SatO2 basal &lt; 90%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673" marR="67673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(3)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33,3% (2)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33,3% (2)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33,3% (2)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66,6% (4)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673" marR="67673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003016"/>
                  </a:ext>
                </a:extLst>
              </a:tr>
              <a:tr h="1822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CONSTANTES TRAS PROCEDIMIENTO</a:t>
                      </a:r>
                      <a:endParaRPr lang="es-MX" sz="8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7673" marR="6767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87289"/>
                  </a:ext>
                </a:extLst>
              </a:tr>
              <a:tr h="708887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 &gt; 110 lpm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 &lt; 100 mmHg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TAD &lt; 80 mmHg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 &lt; 75 mmHg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buNone/>
                      </a:pPr>
                      <a:r>
                        <a:rPr lang="en-U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SatO2 basal &lt; 90%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673" marR="6767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 (1)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33,3% (2)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(0)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 (1)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s-ES" sz="800" b="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 (1)</a:t>
                      </a:r>
                      <a:endParaRPr lang="es-MX" sz="800" b="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673" marR="6767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322011"/>
                  </a:ext>
                </a:extLst>
              </a:tr>
            </a:tbl>
          </a:graphicData>
        </a:graphic>
      </p:graphicFrame>
      <p:sp>
        <p:nvSpPr>
          <p:cNvPr id="39" name="Cuadro de texto 2">
            <a:extLst>
              <a:ext uri="{FF2B5EF4-FFF2-40B4-BE49-F238E27FC236}">
                <a16:creationId xmlns:a16="http://schemas.microsoft.com/office/drawing/2014/main" id="{28A49841-ACA8-B464-A2D2-7F65CB031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04" y="3939902"/>
            <a:ext cx="2655225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3: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Constantes vitales antes y tras EKOS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FA1CFEB5-3FC5-17B8-22ED-82E32A515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429622"/>
              </p:ext>
            </p:extLst>
          </p:nvPr>
        </p:nvGraphicFramePr>
        <p:xfrm>
          <a:off x="3090103" y="250452"/>
          <a:ext cx="5935195" cy="1512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7801">
                  <a:extLst>
                    <a:ext uri="{9D8B030D-6E8A-4147-A177-3AD203B41FA5}">
                      <a16:colId xmlns:a16="http://schemas.microsoft.com/office/drawing/2014/main" val="2454999993"/>
                    </a:ext>
                  </a:extLst>
                </a:gridCol>
                <a:gridCol w="446450">
                  <a:extLst>
                    <a:ext uri="{9D8B030D-6E8A-4147-A177-3AD203B41FA5}">
                      <a16:colId xmlns:a16="http://schemas.microsoft.com/office/drawing/2014/main" val="1512539359"/>
                    </a:ext>
                  </a:extLst>
                </a:gridCol>
                <a:gridCol w="446450">
                  <a:extLst>
                    <a:ext uri="{9D8B030D-6E8A-4147-A177-3AD203B41FA5}">
                      <a16:colId xmlns:a16="http://schemas.microsoft.com/office/drawing/2014/main" val="2462835114"/>
                    </a:ext>
                  </a:extLst>
                </a:gridCol>
                <a:gridCol w="446450">
                  <a:extLst>
                    <a:ext uri="{9D8B030D-6E8A-4147-A177-3AD203B41FA5}">
                      <a16:colId xmlns:a16="http://schemas.microsoft.com/office/drawing/2014/main" val="2312669872"/>
                    </a:ext>
                  </a:extLst>
                </a:gridCol>
                <a:gridCol w="446450">
                  <a:extLst>
                    <a:ext uri="{9D8B030D-6E8A-4147-A177-3AD203B41FA5}">
                      <a16:colId xmlns:a16="http://schemas.microsoft.com/office/drawing/2014/main" val="3168509534"/>
                    </a:ext>
                  </a:extLst>
                </a:gridCol>
                <a:gridCol w="446450">
                  <a:extLst>
                    <a:ext uri="{9D8B030D-6E8A-4147-A177-3AD203B41FA5}">
                      <a16:colId xmlns:a16="http://schemas.microsoft.com/office/drawing/2014/main" val="1528254207"/>
                    </a:ext>
                  </a:extLst>
                </a:gridCol>
                <a:gridCol w="720078">
                  <a:extLst>
                    <a:ext uri="{9D8B030D-6E8A-4147-A177-3AD203B41FA5}">
                      <a16:colId xmlns:a16="http://schemas.microsoft.com/office/drawing/2014/main" val="255827363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7863402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969026324"/>
                    </a:ext>
                  </a:extLst>
                </a:gridCol>
                <a:gridCol w="564866">
                  <a:extLst>
                    <a:ext uri="{9D8B030D-6E8A-4147-A177-3AD203B41FA5}">
                      <a16:colId xmlns:a16="http://schemas.microsoft.com/office/drawing/2014/main" val="3145082410"/>
                    </a:ext>
                  </a:extLst>
                </a:gridCol>
              </a:tblGrid>
              <a:tr h="37801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</a:t>
                      </a:r>
                      <a:endParaRPr lang="es-MX" sz="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MX" sz="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lang="es-MX" sz="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</a:t>
                      </a:r>
                      <a:endParaRPr lang="es-MX" sz="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es-MX" sz="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PESIs</a:t>
                      </a:r>
                      <a:endParaRPr lang="es-MX" sz="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Troponinas</a:t>
                      </a:r>
                      <a:endParaRPr lang="es-MX" sz="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Angio</a:t>
                      </a:r>
                      <a:r>
                        <a:rPr lang="es-ES" sz="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TAC </a:t>
                      </a:r>
                    </a:p>
                    <a:p>
                      <a:pPr algn="ctr">
                        <a:buNone/>
                      </a:pPr>
                      <a:r>
                        <a:rPr lang="es-ES" sz="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sobrecarga VD</a:t>
                      </a:r>
                      <a:endParaRPr lang="es-MX" sz="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Ecocardio</a:t>
                      </a:r>
                      <a:endParaRPr lang="es-MX" sz="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Riesgo</a:t>
                      </a:r>
                      <a:endParaRPr lang="es-MX" sz="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4181923"/>
                  </a:ext>
                </a:extLst>
              </a:tr>
              <a:tr h="1890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Varón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283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RIA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8720727"/>
                  </a:ext>
                </a:extLst>
              </a:tr>
              <a:tr h="1890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 dilatado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RIA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0209340"/>
                  </a:ext>
                </a:extLst>
              </a:tr>
              <a:tr h="1890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3158369"/>
                  </a:ext>
                </a:extLst>
              </a:tr>
              <a:tr h="1890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RIA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8119698"/>
                  </a:ext>
                </a:extLst>
              </a:tr>
              <a:tr h="1890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3653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4262156"/>
                  </a:ext>
                </a:extLst>
              </a:tr>
              <a:tr h="1890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786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RIA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8661307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973C8664-F71E-1F15-3451-03F57B73D5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572088"/>
              </p:ext>
            </p:extLst>
          </p:nvPr>
        </p:nvGraphicFramePr>
        <p:xfrm>
          <a:off x="3090114" y="2123997"/>
          <a:ext cx="5935192" cy="1365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4194">
                  <a:extLst>
                    <a:ext uri="{9D8B030D-6E8A-4147-A177-3AD203B41FA5}">
                      <a16:colId xmlns:a16="http://schemas.microsoft.com/office/drawing/2014/main" val="616517267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94687175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1280589366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2049332201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4058952776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1285048362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2641042549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1837712540"/>
                    </a:ext>
                  </a:extLst>
                </a:gridCol>
                <a:gridCol w="444501">
                  <a:extLst>
                    <a:ext uri="{9D8B030D-6E8A-4147-A177-3AD203B41FA5}">
                      <a16:colId xmlns:a16="http://schemas.microsoft.com/office/drawing/2014/main" val="380112826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4149104074"/>
                    </a:ext>
                  </a:extLst>
                </a:gridCol>
                <a:gridCol w="780894">
                  <a:extLst>
                    <a:ext uri="{9D8B030D-6E8A-4147-A177-3AD203B41FA5}">
                      <a16:colId xmlns:a16="http://schemas.microsoft.com/office/drawing/2014/main" val="2071473606"/>
                    </a:ext>
                  </a:extLst>
                </a:gridCol>
              </a:tblGrid>
              <a:tr h="148457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E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5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5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SatO2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5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Troponinas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5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Ecocardiograma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5E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7013209"/>
                  </a:ext>
                </a:extLst>
              </a:tr>
              <a:tr h="14845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endParaRPr lang="es-MX" sz="9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endParaRPr lang="es-MX" sz="9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endParaRPr lang="es-MX" sz="9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endParaRPr lang="es-MX" sz="9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endParaRPr lang="es-MX" sz="9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8381403"/>
                  </a:ext>
                </a:extLst>
              </a:tr>
              <a:tr h="1781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9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89 </a:t>
                      </a:r>
                      <a:r>
                        <a:rPr lang="es-MX" sz="10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b="1" kern="100" dirty="0">
                        <a:solidFill>
                          <a:srgbClr val="125F57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109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95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283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69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8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298679"/>
                  </a:ext>
                </a:extLst>
              </a:tr>
              <a:tr h="1781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9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 =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96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66 </a:t>
                      </a:r>
                      <a:r>
                        <a:rPr lang="es-MX" sz="900" b="1" kern="1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 dilatado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8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910479"/>
                  </a:ext>
                </a:extLst>
              </a:tr>
              <a:tr h="1781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9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92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101 =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 =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32 </a:t>
                      </a:r>
                      <a:r>
                        <a:rPr lang="es-MX" sz="900" b="1" kern="1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8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02776"/>
                  </a:ext>
                </a:extLst>
              </a:tr>
              <a:tr h="1781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9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70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95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144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85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035463"/>
                  </a:ext>
                </a:extLst>
              </a:tr>
              <a:tr h="1781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MX" sz="9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124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102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solidFill>
                          <a:srgbClr val="125F57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88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3653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254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</a:t>
                      </a:r>
                      <a:endParaRPr lang="es-MX" sz="850" kern="1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77378"/>
                  </a:ext>
                </a:extLst>
              </a:tr>
              <a:tr h="1781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9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73 =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 </a:t>
                      </a:r>
                      <a:r>
                        <a:rPr lang="es-MX" sz="900" b="1" kern="1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94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9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786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9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345 </a:t>
                      </a:r>
                      <a:r>
                        <a:rPr lang="es-MX" sz="900" b="1" kern="100" dirty="0">
                          <a:solidFill>
                            <a:srgbClr val="125F57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s-MX" sz="9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 VD</a:t>
                      </a:r>
                      <a:endParaRPr lang="es-MX" sz="85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50" kern="1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Disfunción</a:t>
                      </a:r>
                      <a:endParaRPr lang="es-MX" sz="850" kern="10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690094"/>
                  </a:ext>
                </a:extLst>
              </a:tr>
            </a:tbl>
          </a:graphicData>
        </a:graphic>
      </p:graphicFrame>
      <p:sp>
        <p:nvSpPr>
          <p:cNvPr id="42" name="Cuadro de texto 2">
            <a:extLst>
              <a:ext uri="{FF2B5EF4-FFF2-40B4-BE49-F238E27FC236}">
                <a16:creationId xmlns:a16="http://schemas.microsoft.com/office/drawing/2014/main" id="{0A77AA7F-B638-791D-8CEC-C104EB9FD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344" y="3483041"/>
            <a:ext cx="5291072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4: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Parámetros hemodinámicos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cardíacos antes y tras EKOS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Cuadro de texto 2">
            <a:extLst>
              <a:ext uri="{FF2B5EF4-FFF2-40B4-BE49-F238E27FC236}">
                <a16:creationId xmlns:a16="http://schemas.microsoft.com/office/drawing/2014/main" id="{7606434C-9DD2-E204-8084-54B342A5B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338" y="1762519"/>
            <a:ext cx="5291072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2: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basales de pacientes sometidos a EKOS</a:t>
            </a:r>
            <a:endParaRPr lang="es-MX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733</Words>
  <Application>Microsoft Macintosh PowerPoint</Application>
  <PresentationFormat>Presentación en pantalla (16:9)</PresentationFormat>
  <Paragraphs>221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Juan Manuel Mejia</cp:lastModifiedBy>
  <cp:revision>10</cp:revision>
  <dcterms:created xsi:type="dcterms:W3CDTF">2025-10-16T09:08:13Z</dcterms:created>
  <dcterms:modified xsi:type="dcterms:W3CDTF">2026-03-02T21:21:37Z</dcterms:modified>
</cp:coreProperties>
</file>