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3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35"/>
    <p:restoredTop sz="73800"/>
  </p:normalViewPr>
  <p:slideViewPr>
    <p:cSldViewPr>
      <p:cViewPr varScale="1">
        <p:scale>
          <a:sx n="122" d="100"/>
          <a:sy n="122" d="100"/>
        </p:scale>
        <p:origin x="1816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92705-02AB-EB42-8B63-7E10B40084DE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B5D36-5025-864A-BF22-FC56EE8FF2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999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es-ES" sz="1800" b="1" kern="100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  <a:p>
            <a:pPr algn="just">
              <a:lnSpc>
                <a:spcPct val="150000"/>
              </a:lnSpc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 tromboembolismo pulmonar (TEP) durante la hospitalización (secundario) supone un reto clínico relevante por su impacto en mortalidad y prolongación de la estancia hospitalaria. Resulta esencial comprender cómo ha evolucionado su perfil clínico y sus resultados asistenciales a lo largo del tiempo. El objetivo de este estudio fue analizar la tendencia temporal en la estancia hospitalaria y la mortalidad intrahospitalaria en pacientes que desarrollaron un TEP durante un ingreso hospitalario.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es-ES" sz="1800" b="1" kern="100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 y métodos</a:t>
            </a:r>
          </a:p>
          <a:p>
            <a:pPr algn="just">
              <a:lnSpc>
                <a:spcPct val="150000"/>
              </a:lnSpc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realizó un análisis de tendencia temporal en una cohorte de pacientes consecutivos diagnosticados de TEP durante la hospitalización (2009–2012 vs 2020–2023). La identificación de casos se realizó mediante CIE-10 y revisión manual por un investigador. Se recogieron variables sociodemográficas, clínicas, pronósticas y de estancia hospitalaria. Las comparaciones se realizaron mediante χ² de Pearson, complementada con V de Cramer y análisis bayesiano.</a:t>
            </a:r>
          </a:p>
          <a:p>
            <a:pPr algn="l"/>
            <a:endParaRPr lang="es-ES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B5D36-5025-864A-BF22-FC56EE8FF2E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9380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2C4D-2200-0399-E07B-A774083E2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2741804-D65C-69CB-CC56-6B2203198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B599140-09F0-ACA8-66AA-A73C51D3C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es-ES" sz="1800" b="1" kern="100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  <a:p>
            <a:pPr algn="just">
              <a:lnSpc>
                <a:spcPct val="150000"/>
              </a:lnSpc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incluyeron 548 pacientes, con una mediana de edad de 66 años, ligero predominio de hombres (52.9%), con un 43.4%con cáncer (67.7% con metástasis). Las principales comorbilidades fueron: diabetes mellitus (20%), enfermedad pulmonar crónica (19.6%) y tabaquismo activo o previo (45.6%). Un 8.4% presentó síncope y un 38.4% una hemorragia. La mayoría de TEP fueron de riesgo intermedio-bajo (66.7%), y la mortalidad intrahospitalaria fue del 17.4%. El análisis temporal mostró una reducción significativa de la estancia media entre ambos periodos (18.5 vs 13 días; p = 0.002) sin evidenciar un aumento significativo de la mortalidad intra-hospitalaria (18% vs 15%; p = 0.37).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es-ES" sz="1800" b="1" kern="100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</a:p>
          <a:p>
            <a:pPr algn="just">
              <a:lnSpc>
                <a:spcPct val="150000"/>
              </a:lnSpc>
            </a:pP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 TEP secundario afecta a pacientes con elevada carga de comorbilidad y presenta una considerable mortalidad. A pesar de ello, se ha logrado una reducción significativa de la estancia hospitalaria en el periodo más reciente, sin afectar a la mortalidad intrahospitalaria.</a:t>
            </a:r>
          </a:p>
          <a:p>
            <a:pPr algn="l"/>
            <a:endParaRPr lang="es-ES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ADB296-824E-9E79-C576-C8C97503F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B5D36-5025-864A-BF22-FC56EE8FF2E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9209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F36CF52-56A6-52A4-84CC-B6FAECFB6342}"/>
              </a:ext>
            </a:extLst>
          </p:cNvPr>
          <p:cNvSpPr txBox="1"/>
          <p:nvPr/>
        </p:nvSpPr>
        <p:spPr>
          <a:xfrm>
            <a:off x="755576" y="164679"/>
            <a:ext cx="85817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Cuando el hospital es un factor de riesgo: </a:t>
            </a:r>
          </a:p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los pacientes con TEP durante la hospitalización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8CE904DE-3493-107F-B7A0-3A50459DD6D3}"/>
              </a:ext>
            </a:extLst>
          </p:cNvPr>
          <p:cNvCxnSpPr>
            <a:cxnSpLocks/>
          </p:cNvCxnSpPr>
          <p:nvPr/>
        </p:nvCxnSpPr>
        <p:spPr>
          <a:xfrm>
            <a:off x="1619955" y="790413"/>
            <a:ext cx="6528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504291C-7AA3-4800-8707-5A7F30E44234}"/>
              </a:ext>
            </a:extLst>
          </p:cNvPr>
          <p:cNvSpPr txBox="1"/>
          <p:nvPr/>
        </p:nvSpPr>
        <p:spPr>
          <a:xfrm>
            <a:off x="1856647" y="1395124"/>
            <a:ext cx="154240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600" b="1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 Introducción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C80920C-7613-0B12-225D-B65770EA68A5}"/>
              </a:ext>
            </a:extLst>
          </p:cNvPr>
          <p:cNvCxnSpPr>
            <a:cxnSpLocks/>
          </p:cNvCxnSpPr>
          <p:nvPr/>
        </p:nvCxnSpPr>
        <p:spPr>
          <a:xfrm>
            <a:off x="347058" y="3147814"/>
            <a:ext cx="85395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 descr="Hospital Universitario Virgen del Rocio">
            <a:extLst>
              <a:ext uri="{FF2B5EF4-FFF2-40B4-BE49-F238E27FC236}">
                <a16:creationId xmlns:a16="http://schemas.microsoft.com/office/drawing/2014/main" id="{1C9BDA46-5E04-2617-D6D3-2FE4631C1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46" y="4463983"/>
            <a:ext cx="1006257" cy="70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40B478C-BDC5-8148-AA21-B344E82B57D1}"/>
              </a:ext>
            </a:extLst>
          </p:cNvPr>
          <p:cNvSpPr txBox="1"/>
          <p:nvPr/>
        </p:nvSpPr>
        <p:spPr>
          <a:xfrm>
            <a:off x="106942" y="2638500"/>
            <a:ext cx="256811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u="sng" dirty="0">
                <a:latin typeface="Helvetica" pitchFamily="2" charset="0"/>
                <a:cs typeface="Calibri" panose="020F0502020204030204" pitchFamily="34" charset="0"/>
              </a:rPr>
              <a:t>TROMBOEMBOLIA PULMONAR</a:t>
            </a:r>
          </a:p>
          <a:p>
            <a:pPr algn="ctr"/>
            <a:r>
              <a:rPr lang="es-ES" sz="1100" u="sng" dirty="0">
                <a:latin typeface="Helvetica" pitchFamily="2" charset="0"/>
                <a:cs typeface="Calibri" panose="020F0502020204030204" pitchFamily="34" charset="0"/>
              </a:rPr>
              <a:t> SECUNDARIA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B84C852-E5A4-D380-2655-9774A00A2674}"/>
              </a:ext>
            </a:extLst>
          </p:cNvPr>
          <p:cNvSpPr txBox="1"/>
          <p:nvPr/>
        </p:nvSpPr>
        <p:spPr>
          <a:xfrm>
            <a:off x="1922857" y="835497"/>
            <a:ext cx="6247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P. Otero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Chamoso,,M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Gómez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S. López Ruz, C. Rosa Linares, M. Barca Hernando, L. Jara Palomares.</a:t>
            </a:r>
          </a:p>
          <a:p>
            <a:pPr algn="ctr" defTabSz="1219170"/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Servicio de Neumología, Unidad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Helvetica" pitchFamily="2" charset="0"/>
            </a:endParaRPr>
          </a:p>
        </p:txBody>
      </p:sp>
      <p:pic>
        <p:nvPicPr>
          <p:cNvPr id="18" name="Imagen 17" descr="Dibujo animado de un personaje con la boca abierta&#10;&#10;Descripción generada automáticamente con confianza baja">
            <a:extLst>
              <a:ext uri="{FF2B5EF4-FFF2-40B4-BE49-F238E27FC236}">
                <a16:creationId xmlns:a16="http://schemas.microsoft.com/office/drawing/2014/main" id="{7A1C58C1-D138-15CC-35C6-3A6559083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37" y="1919880"/>
            <a:ext cx="731206" cy="714588"/>
          </a:xfrm>
          <a:prstGeom prst="rect">
            <a:avLst/>
          </a:prstGeom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0B48D5D2-EE05-C7A0-210F-5F8D95DE8E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22" y="1919880"/>
            <a:ext cx="778107" cy="714588"/>
          </a:xfrm>
          <a:prstGeom prst="rect">
            <a:avLst/>
          </a:prstGeom>
        </p:spPr>
      </p:pic>
      <p:sp>
        <p:nvSpPr>
          <p:cNvPr id="21" name="Flecha derecha 20">
            <a:extLst>
              <a:ext uri="{FF2B5EF4-FFF2-40B4-BE49-F238E27FC236}">
                <a16:creationId xmlns:a16="http://schemas.microsoft.com/office/drawing/2014/main" id="{C0C7FA33-DBE5-59C4-19AD-BEABDEBD6192}"/>
              </a:ext>
            </a:extLst>
          </p:cNvPr>
          <p:cNvSpPr/>
          <p:nvPr/>
        </p:nvSpPr>
        <p:spPr>
          <a:xfrm>
            <a:off x="2692619" y="2214118"/>
            <a:ext cx="250243" cy="3385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18CBA9E-A8EB-4F62-3A9A-32F38E69A199}"/>
              </a:ext>
            </a:extLst>
          </p:cNvPr>
          <p:cNvSpPr txBox="1"/>
          <p:nvPr/>
        </p:nvSpPr>
        <p:spPr>
          <a:xfrm>
            <a:off x="3602021" y="1899450"/>
            <a:ext cx="1598515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200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Estancia hospitalaria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3DA3674-8907-31DA-4C27-0046E4803711}"/>
              </a:ext>
            </a:extLst>
          </p:cNvPr>
          <p:cNvSpPr txBox="1"/>
          <p:nvPr/>
        </p:nvSpPr>
        <p:spPr>
          <a:xfrm>
            <a:off x="3595253" y="2396002"/>
            <a:ext cx="159276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200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Mortalidad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ADC51850-FD8B-FB2A-4B9D-97D129327738}"/>
              </a:ext>
            </a:extLst>
          </p:cNvPr>
          <p:cNvCxnSpPr>
            <a:cxnSpLocks/>
          </p:cNvCxnSpPr>
          <p:nvPr/>
        </p:nvCxnSpPr>
        <p:spPr>
          <a:xfrm flipH="1" flipV="1">
            <a:off x="3349214" y="1889043"/>
            <a:ext cx="5560" cy="28578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0A02F7C-54C9-F792-92D7-5EB315542485}"/>
              </a:ext>
            </a:extLst>
          </p:cNvPr>
          <p:cNvCxnSpPr>
            <a:cxnSpLocks/>
          </p:cNvCxnSpPr>
          <p:nvPr/>
        </p:nvCxnSpPr>
        <p:spPr>
          <a:xfrm flipV="1">
            <a:off x="3349214" y="2414172"/>
            <a:ext cx="0" cy="24967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C20F588-143F-D2C6-053E-0BD9775E69E5}"/>
              </a:ext>
            </a:extLst>
          </p:cNvPr>
          <p:cNvSpPr txBox="1"/>
          <p:nvPr/>
        </p:nvSpPr>
        <p:spPr>
          <a:xfrm>
            <a:off x="3327907" y="2718811"/>
            <a:ext cx="2146743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900" dirty="0">
                <a:latin typeface="Helvetica" pitchFamily="2" charset="0"/>
                <a:cs typeface="Calibri" panose="020F0502020204030204" pitchFamily="34" charset="0"/>
              </a:rPr>
              <a:t>Evolución de perfil clínico </a:t>
            </a:r>
          </a:p>
          <a:p>
            <a:pPr algn="ctr"/>
            <a:r>
              <a:rPr lang="es-ES" sz="900" dirty="0">
                <a:latin typeface="Helvetica" pitchFamily="2" charset="0"/>
                <a:cs typeface="Calibri" panose="020F0502020204030204" pitchFamily="34" charset="0"/>
              </a:rPr>
              <a:t>Resultados asistenciales en el tiempo</a:t>
            </a: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E8562138-3ECE-DC6B-650A-58412EA37057}"/>
              </a:ext>
            </a:extLst>
          </p:cNvPr>
          <p:cNvCxnSpPr>
            <a:cxnSpLocks/>
          </p:cNvCxnSpPr>
          <p:nvPr/>
        </p:nvCxnSpPr>
        <p:spPr>
          <a:xfrm>
            <a:off x="2693335" y="2874531"/>
            <a:ext cx="4990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AFEE083-A0D6-474E-BE05-902738E8B4ED}"/>
              </a:ext>
            </a:extLst>
          </p:cNvPr>
          <p:cNvSpPr txBox="1"/>
          <p:nvPr/>
        </p:nvSpPr>
        <p:spPr>
          <a:xfrm>
            <a:off x="7017391" y="1392998"/>
            <a:ext cx="123623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600" b="1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 Objetivos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977C22D-A81F-2732-09EC-51B57CBA803D}"/>
              </a:ext>
            </a:extLst>
          </p:cNvPr>
          <p:cNvSpPr txBox="1"/>
          <p:nvPr/>
        </p:nvSpPr>
        <p:spPr>
          <a:xfrm>
            <a:off x="6292289" y="1804464"/>
            <a:ext cx="2435283" cy="2308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900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ANÁLISIS DE LA TENDENCIA TEMPORAL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35273F1-ED78-D0B0-E8DD-BE1E6FAF2823}"/>
              </a:ext>
            </a:extLst>
          </p:cNvPr>
          <p:cNvSpPr txBox="1"/>
          <p:nvPr/>
        </p:nvSpPr>
        <p:spPr>
          <a:xfrm>
            <a:off x="6698769" y="2083313"/>
            <a:ext cx="1873481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  <a:cs typeface="Calibri" panose="020F0502020204030204" pitchFamily="34" charset="0"/>
              </a:rPr>
              <a:t>Estancia hospitalaria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6C64C1C-B0DC-750F-5F95-9587F4820B87}"/>
              </a:ext>
            </a:extLst>
          </p:cNvPr>
          <p:cNvSpPr txBox="1"/>
          <p:nvPr/>
        </p:nvSpPr>
        <p:spPr>
          <a:xfrm>
            <a:off x="6698769" y="2459329"/>
            <a:ext cx="1879041" cy="261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  <a:cs typeface="Calibri" panose="020F0502020204030204" pitchFamily="34" charset="0"/>
              </a:rPr>
              <a:t>Mortalidad intrahospitalaria</a:t>
            </a:r>
          </a:p>
        </p:txBody>
      </p:sp>
      <p:pic>
        <p:nvPicPr>
          <p:cNvPr id="37" name="Imagen 36" descr="Icono&#10;&#10;Descripción generada automáticamente">
            <a:extLst>
              <a:ext uri="{FF2B5EF4-FFF2-40B4-BE49-F238E27FC236}">
                <a16:creationId xmlns:a16="http://schemas.microsoft.com/office/drawing/2014/main" id="{BFBD9347-E1AF-8B32-3810-FC5C9243F3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079" y="2091099"/>
            <a:ext cx="642242" cy="609806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4FDCE2BB-1755-DA12-595A-743AA15AE34B}"/>
              </a:ext>
            </a:extLst>
          </p:cNvPr>
          <p:cNvSpPr txBox="1"/>
          <p:nvPr/>
        </p:nvSpPr>
        <p:spPr>
          <a:xfrm>
            <a:off x="6433219" y="2849600"/>
            <a:ext cx="2188740" cy="2308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900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PACIENTES CON TEP SECUNDARIO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12C87BF-6B1F-DFF6-FB92-1DE2954BD6F6}"/>
              </a:ext>
            </a:extLst>
          </p:cNvPr>
          <p:cNvSpPr txBox="1"/>
          <p:nvPr/>
        </p:nvSpPr>
        <p:spPr>
          <a:xfrm>
            <a:off x="366522" y="3226900"/>
            <a:ext cx="2149949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600" b="1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 Material y Métodos </a:t>
            </a:r>
          </a:p>
        </p:txBody>
      </p:sp>
      <p:pic>
        <p:nvPicPr>
          <p:cNvPr id="46" name="Imagen 45" descr="Icono&#10;&#10;Descripción generada automáticamente">
            <a:extLst>
              <a:ext uri="{FF2B5EF4-FFF2-40B4-BE49-F238E27FC236}">
                <a16:creationId xmlns:a16="http://schemas.microsoft.com/office/drawing/2014/main" id="{802A4F0D-4B59-21D0-F385-14031F409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29" y="3637767"/>
            <a:ext cx="412711" cy="587320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7B08CEB7-AB09-0861-0094-AD3188132849}"/>
              </a:ext>
            </a:extLst>
          </p:cNvPr>
          <p:cNvSpPr txBox="1"/>
          <p:nvPr/>
        </p:nvSpPr>
        <p:spPr>
          <a:xfrm>
            <a:off x="1205290" y="3684902"/>
            <a:ext cx="1664238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ANÁLISIS</a:t>
            </a:r>
          </a:p>
          <a:p>
            <a:pPr algn="ctr"/>
            <a:r>
              <a:rPr lang="es-ES" sz="1000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DE</a:t>
            </a:r>
          </a:p>
          <a:p>
            <a:pPr algn="ctr"/>
            <a:r>
              <a:rPr lang="es-ES" sz="1000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TENDENCIA TEMPORAL</a:t>
            </a:r>
          </a:p>
        </p:txBody>
      </p:sp>
      <p:sp>
        <p:nvSpPr>
          <p:cNvPr id="51" name="Flecha curvada hacia la derecha 50">
            <a:extLst>
              <a:ext uri="{FF2B5EF4-FFF2-40B4-BE49-F238E27FC236}">
                <a16:creationId xmlns:a16="http://schemas.microsoft.com/office/drawing/2014/main" id="{778A805B-1CFE-CF0C-1D2F-D33CD133075B}"/>
              </a:ext>
            </a:extLst>
          </p:cNvPr>
          <p:cNvSpPr/>
          <p:nvPr/>
        </p:nvSpPr>
        <p:spPr>
          <a:xfrm>
            <a:off x="2974216" y="3676113"/>
            <a:ext cx="250243" cy="507831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53" name="Imagen 52" descr="Icono&#10;&#10;Descripción generada automáticamente">
            <a:extLst>
              <a:ext uri="{FF2B5EF4-FFF2-40B4-BE49-F238E27FC236}">
                <a16:creationId xmlns:a16="http://schemas.microsoft.com/office/drawing/2014/main" id="{50A60807-1606-9D5C-D329-956C0D49EE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29" y="3891446"/>
            <a:ext cx="422805" cy="456361"/>
          </a:xfrm>
          <a:prstGeom prst="rect">
            <a:avLst/>
          </a:prstGeom>
        </p:spPr>
      </p:pic>
      <p:pic>
        <p:nvPicPr>
          <p:cNvPr id="55" name="Imagen 54" descr="Icono, Calendario&#10;&#10;Descripción generada automáticamente">
            <a:extLst>
              <a:ext uri="{FF2B5EF4-FFF2-40B4-BE49-F238E27FC236}">
                <a16:creationId xmlns:a16="http://schemas.microsoft.com/office/drawing/2014/main" id="{E8A8FA4A-3072-201C-FA12-21A9135F59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29" y="3357966"/>
            <a:ext cx="422805" cy="436444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4862C98E-FF9E-4E40-C4D9-032C783CD33D}"/>
              </a:ext>
            </a:extLst>
          </p:cNvPr>
          <p:cNvSpPr txBox="1"/>
          <p:nvPr/>
        </p:nvSpPr>
        <p:spPr>
          <a:xfrm>
            <a:off x="4062916" y="3541633"/>
            <a:ext cx="795411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b="1" u="sng" dirty="0">
                <a:latin typeface="Helvetica" pitchFamily="2" charset="0"/>
                <a:cs typeface="Calibri" panose="020F0502020204030204" pitchFamily="34" charset="0"/>
              </a:rPr>
              <a:t>2009-2012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A880EB43-1CD9-261C-47CF-CC2223042ED2}"/>
              </a:ext>
            </a:extLst>
          </p:cNvPr>
          <p:cNvSpPr txBox="1"/>
          <p:nvPr/>
        </p:nvSpPr>
        <p:spPr>
          <a:xfrm>
            <a:off x="4064520" y="4044589"/>
            <a:ext cx="792205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b="1" u="sng" dirty="0">
                <a:latin typeface="Helvetica" pitchFamily="2" charset="0"/>
                <a:cs typeface="Calibri" panose="020F0502020204030204" pitchFamily="34" charset="0"/>
              </a:rPr>
              <a:t>2020-2023</a:t>
            </a:r>
          </a:p>
        </p:txBody>
      </p:sp>
      <p:sp>
        <p:nvSpPr>
          <p:cNvPr id="58" name="Flecha derecha 57">
            <a:extLst>
              <a:ext uri="{FF2B5EF4-FFF2-40B4-BE49-F238E27FC236}">
                <a16:creationId xmlns:a16="http://schemas.microsoft.com/office/drawing/2014/main" id="{CBF27EB3-F481-F6B8-52FF-BF54B55EBE46}"/>
              </a:ext>
            </a:extLst>
          </p:cNvPr>
          <p:cNvSpPr/>
          <p:nvPr/>
        </p:nvSpPr>
        <p:spPr>
          <a:xfrm>
            <a:off x="5138724" y="3761866"/>
            <a:ext cx="250243" cy="3385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0" name="Imagen 59" descr="Icono&#10;&#10;Descripción generada automáticamente">
            <a:extLst>
              <a:ext uri="{FF2B5EF4-FFF2-40B4-BE49-F238E27FC236}">
                <a16:creationId xmlns:a16="http://schemas.microsoft.com/office/drawing/2014/main" id="{15A96AE6-C935-FF39-7C95-0856EEB5DF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488" y="3580569"/>
            <a:ext cx="522519" cy="653148"/>
          </a:xfrm>
          <a:prstGeom prst="rect">
            <a:avLst/>
          </a:prstGeom>
        </p:spPr>
      </p:pic>
      <p:sp>
        <p:nvSpPr>
          <p:cNvPr id="61" name="CuadroTexto 60">
            <a:extLst>
              <a:ext uri="{FF2B5EF4-FFF2-40B4-BE49-F238E27FC236}">
                <a16:creationId xmlns:a16="http://schemas.microsoft.com/office/drawing/2014/main" id="{25857847-A217-4A74-B938-52BCBC9728A0}"/>
              </a:ext>
            </a:extLst>
          </p:cNvPr>
          <p:cNvSpPr txBox="1"/>
          <p:nvPr/>
        </p:nvSpPr>
        <p:spPr>
          <a:xfrm>
            <a:off x="6460790" y="3719517"/>
            <a:ext cx="2161169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Cohorte consecutiva de pacientes 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diagnosticados de TEP secundario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132EC133-7329-A13D-1F6B-8B2B48D14E6B}"/>
              </a:ext>
            </a:extLst>
          </p:cNvPr>
          <p:cNvSpPr txBox="1"/>
          <p:nvPr/>
        </p:nvSpPr>
        <p:spPr>
          <a:xfrm>
            <a:off x="1079940" y="4608231"/>
            <a:ext cx="893193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dirty="0">
                <a:highlight>
                  <a:srgbClr val="00FF00"/>
                </a:highlight>
                <a:latin typeface="Helvetica" pitchFamily="2" charset="0"/>
                <a:cs typeface="Calibri" panose="020F0502020204030204" pitchFamily="34" charset="0"/>
              </a:rPr>
              <a:t>VARIABLES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99B70632-A1FD-916B-6013-A175858A5ADC}"/>
              </a:ext>
            </a:extLst>
          </p:cNvPr>
          <p:cNvSpPr txBox="1"/>
          <p:nvPr/>
        </p:nvSpPr>
        <p:spPr>
          <a:xfrm>
            <a:off x="2942862" y="4377398"/>
            <a:ext cx="1914135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Sociodemográficas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Clínicas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Pronósticas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Estancia hospitalaria</a:t>
            </a:r>
          </a:p>
        </p:txBody>
      </p:sp>
      <p:cxnSp>
        <p:nvCxnSpPr>
          <p:cNvPr id="3073" name="Conector recto de flecha 3072">
            <a:extLst>
              <a:ext uri="{FF2B5EF4-FFF2-40B4-BE49-F238E27FC236}">
                <a16:creationId xmlns:a16="http://schemas.microsoft.com/office/drawing/2014/main" id="{BB08BF00-9084-EAF7-3EBD-76DF44A25F8F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 flipV="1">
            <a:off x="1973133" y="4731341"/>
            <a:ext cx="969729" cy="1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CuadroTexto 3080">
            <a:extLst>
              <a:ext uri="{FF2B5EF4-FFF2-40B4-BE49-F238E27FC236}">
                <a16:creationId xmlns:a16="http://schemas.microsoft.com/office/drawing/2014/main" id="{3C6D982F-5999-33C5-4B42-7B6B70B2299A}"/>
              </a:ext>
            </a:extLst>
          </p:cNvPr>
          <p:cNvSpPr txBox="1"/>
          <p:nvPr/>
        </p:nvSpPr>
        <p:spPr>
          <a:xfrm>
            <a:off x="6213799" y="4496843"/>
            <a:ext cx="1914135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effectLst/>
                <a:latin typeface="Helvetica" pitchFamily="2" charset="0"/>
                <a:ea typeface="Times New Roman" panose="02020603050405020304" pitchFamily="18" charset="0"/>
              </a:rPr>
              <a:t>χ² de Pearson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V de Cramer </a:t>
            </a:r>
          </a:p>
          <a:p>
            <a:pPr algn="ctr"/>
            <a:r>
              <a:rPr lang="es-ES" sz="1000" dirty="0">
                <a:latin typeface="Helvetica" pitchFamily="2" charset="0"/>
                <a:cs typeface="Calibri" panose="020F0502020204030204" pitchFamily="34" charset="0"/>
              </a:rPr>
              <a:t>Análisis bayesiano</a:t>
            </a:r>
          </a:p>
        </p:txBody>
      </p:sp>
      <p:sp>
        <p:nvSpPr>
          <p:cNvPr id="3082" name="CuadroTexto 3081">
            <a:extLst>
              <a:ext uri="{FF2B5EF4-FFF2-40B4-BE49-F238E27FC236}">
                <a16:creationId xmlns:a16="http://schemas.microsoft.com/office/drawing/2014/main" id="{93F584D3-9B80-09E1-730F-99EF1CF072DA}"/>
              </a:ext>
            </a:extLst>
          </p:cNvPr>
          <p:cNvSpPr txBox="1"/>
          <p:nvPr/>
        </p:nvSpPr>
        <p:spPr>
          <a:xfrm>
            <a:off x="6790794" y="4209942"/>
            <a:ext cx="760144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00" dirty="0">
                <a:highlight>
                  <a:srgbClr val="FF0000"/>
                </a:highlight>
                <a:latin typeface="Helvetica" pitchFamily="2" charset="0"/>
                <a:cs typeface="Calibri" panose="020F0502020204030204" pitchFamily="34" charset="0"/>
              </a:rPr>
              <a:t>ANÁLISIS</a:t>
            </a:r>
          </a:p>
        </p:txBody>
      </p:sp>
    </p:spTree>
    <p:extLst>
      <p:ext uri="{BB962C8B-B14F-4D97-AF65-F5344CB8AC3E}">
        <p14:creationId xmlns:p14="http://schemas.microsoft.com/office/powerpoint/2010/main" val="184199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81B68-3D69-090C-E92E-329BB004D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1AD35C-29D5-4336-72FF-45137220B970}"/>
              </a:ext>
            </a:extLst>
          </p:cNvPr>
          <p:cNvSpPr txBox="1"/>
          <p:nvPr/>
        </p:nvSpPr>
        <p:spPr>
          <a:xfrm>
            <a:off x="755576" y="164679"/>
            <a:ext cx="85817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Cuando el hospital es un factor de riesgo: </a:t>
            </a:r>
          </a:p>
          <a:p>
            <a:pPr algn="ctr" defTabSz="1219170"/>
            <a:r>
              <a:rPr lang="es-ES" sz="1700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los pacientes con TEP durante la hospitalización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EE1A3CD-15CF-A6E9-E202-F1947AEEF0B3}"/>
              </a:ext>
            </a:extLst>
          </p:cNvPr>
          <p:cNvCxnSpPr>
            <a:cxnSpLocks/>
          </p:cNvCxnSpPr>
          <p:nvPr/>
        </p:nvCxnSpPr>
        <p:spPr>
          <a:xfrm>
            <a:off x="1619955" y="790413"/>
            <a:ext cx="6528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581CD50-B5FC-ECCF-7192-6D5FDF93AE00}"/>
              </a:ext>
            </a:extLst>
          </p:cNvPr>
          <p:cNvSpPr txBox="1"/>
          <p:nvPr/>
        </p:nvSpPr>
        <p:spPr>
          <a:xfrm>
            <a:off x="264035" y="1347614"/>
            <a:ext cx="140455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600" b="1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 Resultados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CBDFF9C-9550-7232-1EF9-2D5A61E00E1D}"/>
              </a:ext>
            </a:extLst>
          </p:cNvPr>
          <p:cNvCxnSpPr>
            <a:cxnSpLocks/>
          </p:cNvCxnSpPr>
          <p:nvPr/>
        </p:nvCxnSpPr>
        <p:spPr>
          <a:xfrm>
            <a:off x="302207" y="4083918"/>
            <a:ext cx="85395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 descr="Hospital Universitario Virgen del Rocio">
            <a:extLst>
              <a:ext uri="{FF2B5EF4-FFF2-40B4-BE49-F238E27FC236}">
                <a16:creationId xmlns:a16="http://schemas.microsoft.com/office/drawing/2014/main" id="{74BC97FB-6615-43BC-D8EE-2B499D4D7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46" y="4463983"/>
            <a:ext cx="1006257" cy="70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44CA82C-B922-AF70-0B07-ACCD9980D0BA}"/>
              </a:ext>
            </a:extLst>
          </p:cNvPr>
          <p:cNvSpPr txBox="1"/>
          <p:nvPr/>
        </p:nvSpPr>
        <p:spPr>
          <a:xfrm>
            <a:off x="1922857" y="835497"/>
            <a:ext cx="6247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P. Otero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Chamoso,,M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Gómez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S. López Ruz, C. Rosa Linares, M. Barca Hernando, L. Jara Palomares.</a:t>
            </a:r>
          </a:p>
          <a:p>
            <a:pPr algn="ctr" defTabSz="1219170"/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Servicio de Neumología, Unidad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Helvetica" pitchFamily="2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Helvetica" pitchFamily="2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EB84AB5-A7FE-517C-0722-C1A9DB43ACA7}"/>
              </a:ext>
            </a:extLst>
          </p:cNvPr>
          <p:cNvSpPr txBox="1"/>
          <p:nvPr/>
        </p:nvSpPr>
        <p:spPr>
          <a:xfrm>
            <a:off x="966311" y="3374905"/>
            <a:ext cx="1266693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50" b="1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n= 548 pacientes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089B443-DB73-E00D-BFD1-587E037DD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19609"/>
              </p:ext>
            </p:extLst>
          </p:nvPr>
        </p:nvGraphicFramePr>
        <p:xfrm>
          <a:off x="305540" y="1920634"/>
          <a:ext cx="2651782" cy="141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891">
                  <a:extLst>
                    <a:ext uri="{9D8B030D-6E8A-4147-A177-3AD203B41FA5}">
                      <a16:colId xmlns:a16="http://schemas.microsoft.com/office/drawing/2014/main" val="3326251675"/>
                    </a:ext>
                  </a:extLst>
                </a:gridCol>
                <a:gridCol w="1325891">
                  <a:extLst>
                    <a:ext uri="{9D8B030D-6E8A-4147-A177-3AD203B41FA5}">
                      <a16:colId xmlns:a16="http://schemas.microsoft.com/office/drawing/2014/main" val="3071700784"/>
                    </a:ext>
                  </a:extLst>
                </a:gridCol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Edad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66 años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756927"/>
                  </a:ext>
                </a:extLst>
              </a:tr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Sexo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52,9% hombres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0854"/>
                  </a:ext>
                </a:extLst>
              </a:tr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Cáncer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43,4%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733871"/>
                  </a:ext>
                </a:extLst>
              </a:tr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Metástasis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67,7%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077691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EDFA11CF-64C9-CB5C-263C-49EDF56BB477}"/>
              </a:ext>
            </a:extLst>
          </p:cNvPr>
          <p:cNvSpPr txBox="1"/>
          <p:nvPr/>
        </p:nvSpPr>
        <p:spPr>
          <a:xfrm>
            <a:off x="492623" y="3604599"/>
            <a:ext cx="2351927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50" b="1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TEP riesgo intermedio-bajo 66,7%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B5D671C-9B91-88E5-1C66-D87170E6967A}"/>
              </a:ext>
            </a:extLst>
          </p:cNvPr>
          <p:cNvSpPr txBox="1"/>
          <p:nvPr/>
        </p:nvSpPr>
        <p:spPr>
          <a:xfrm>
            <a:off x="463182" y="3824908"/>
            <a:ext cx="2367957" cy="2539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050" b="1" dirty="0">
                <a:highlight>
                  <a:srgbClr val="00FFFF"/>
                </a:highlight>
                <a:latin typeface="Helvetica" pitchFamily="2" charset="0"/>
                <a:cs typeface="Calibri" panose="020F0502020204030204" pitchFamily="34" charset="0"/>
              </a:rPr>
              <a:t>Mortalidad intrahospitalaria 17,4%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5FACED1-9D72-AD52-CFBF-C3F7AB8CE11C}"/>
              </a:ext>
            </a:extLst>
          </p:cNvPr>
          <p:cNvSpPr txBox="1"/>
          <p:nvPr/>
        </p:nvSpPr>
        <p:spPr>
          <a:xfrm>
            <a:off x="2957322" y="1399454"/>
            <a:ext cx="1487908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Helvetica" pitchFamily="2" charset="0"/>
                <a:cs typeface="Calibri" panose="020F0502020204030204" pitchFamily="34" charset="0"/>
              </a:rPr>
              <a:t>COMORBILIDADES</a:t>
            </a:r>
          </a:p>
          <a:p>
            <a:pPr algn="ctr"/>
            <a:r>
              <a:rPr lang="es-ES" sz="1100" b="1" dirty="0">
                <a:solidFill>
                  <a:schemeClr val="tx1"/>
                </a:solidFill>
                <a:latin typeface="Helvetica" pitchFamily="2" charset="0"/>
                <a:cs typeface="Calibri" panose="020F0502020204030204" pitchFamily="34" charset="0"/>
              </a:rPr>
              <a:t>ASOCIADAS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2DAB6AA-04BF-5CE4-BB48-566D67A76B30}"/>
              </a:ext>
            </a:extLst>
          </p:cNvPr>
          <p:cNvSpPr txBox="1"/>
          <p:nvPr/>
        </p:nvSpPr>
        <p:spPr>
          <a:xfrm>
            <a:off x="4283968" y="1250271"/>
            <a:ext cx="1835731" cy="6001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Diabetes mellitus </a:t>
            </a:r>
            <a:r>
              <a:rPr lang="es-ES" sz="1100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20%</a:t>
            </a:r>
          </a:p>
          <a:p>
            <a:pPr algn="ctr"/>
            <a:r>
              <a:rPr lang="es-ES" sz="1100" b="1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EPOC</a:t>
            </a:r>
            <a:r>
              <a:rPr lang="es-ES" sz="1100" dirty="0">
                <a:latin typeface="Helvetica" pitchFamily="2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19,6%</a:t>
            </a:r>
          </a:p>
          <a:p>
            <a:pPr algn="ctr"/>
            <a:r>
              <a:rPr lang="es-ES" sz="1100" b="1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Tabaquismo</a:t>
            </a:r>
            <a:r>
              <a:rPr lang="es-ES" sz="1100" dirty="0">
                <a:latin typeface="Helvetica" pitchFamily="2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accent2"/>
                </a:solidFill>
                <a:latin typeface="Helvetica" pitchFamily="2" charset="0"/>
                <a:cs typeface="Calibri" panose="020F0502020204030204" pitchFamily="34" charset="0"/>
              </a:rPr>
              <a:t>45,6%</a:t>
            </a:r>
          </a:p>
        </p:txBody>
      </p:sp>
      <p:sp>
        <p:nvSpPr>
          <p:cNvPr id="24" name="Abrir llave 23">
            <a:extLst>
              <a:ext uri="{FF2B5EF4-FFF2-40B4-BE49-F238E27FC236}">
                <a16:creationId xmlns:a16="http://schemas.microsoft.com/office/drawing/2014/main" id="{134E8C72-83D8-CE97-B427-29A3B3524696}"/>
              </a:ext>
            </a:extLst>
          </p:cNvPr>
          <p:cNvSpPr/>
          <p:nvPr/>
        </p:nvSpPr>
        <p:spPr>
          <a:xfrm>
            <a:off x="4359929" y="1230177"/>
            <a:ext cx="107539" cy="600164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29D027F-F2FD-DBCF-CA49-AE0D70AFFE7D}"/>
              </a:ext>
            </a:extLst>
          </p:cNvPr>
          <p:cNvSpPr txBox="1"/>
          <p:nvPr/>
        </p:nvSpPr>
        <p:spPr>
          <a:xfrm>
            <a:off x="6084401" y="1416537"/>
            <a:ext cx="1479893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Helvetica" pitchFamily="2" charset="0"/>
                <a:cs typeface="Calibri" panose="020F0502020204030204" pitchFamily="34" charset="0"/>
              </a:rPr>
              <a:t>COMPLICACIONES</a:t>
            </a:r>
          </a:p>
        </p:txBody>
      </p:sp>
      <p:sp>
        <p:nvSpPr>
          <p:cNvPr id="32" name="Abrir llave 31">
            <a:extLst>
              <a:ext uri="{FF2B5EF4-FFF2-40B4-BE49-F238E27FC236}">
                <a16:creationId xmlns:a16="http://schemas.microsoft.com/office/drawing/2014/main" id="{9D53B880-775C-C993-E17E-DFB5CBCCE7D0}"/>
              </a:ext>
            </a:extLst>
          </p:cNvPr>
          <p:cNvSpPr/>
          <p:nvPr/>
        </p:nvSpPr>
        <p:spPr>
          <a:xfrm>
            <a:off x="7510523" y="1291030"/>
            <a:ext cx="107539" cy="478457"/>
          </a:xfrm>
          <a:prstGeom prst="leftBrac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6B37026-A9C7-6BFB-643D-8A0521FF8F99}"/>
              </a:ext>
            </a:extLst>
          </p:cNvPr>
          <p:cNvSpPr txBox="1"/>
          <p:nvPr/>
        </p:nvSpPr>
        <p:spPr>
          <a:xfrm>
            <a:off x="7451003" y="1306413"/>
            <a:ext cx="1835731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chemeClr val="accent3"/>
                </a:solidFill>
                <a:latin typeface="Helvetica" pitchFamily="2" charset="0"/>
                <a:cs typeface="Calibri" panose="020F0502020204030204" pitchFamily="34" charset="0"/>
              </a:rPr>
              <a:t>Síncope 8,4</a:t>
            </a:r>
            <a:r>
              <a:rPr lang="es-ES" sz="1100" dirty="0">
                <a:solidFill>
                  <a:schemeClr val="accent3"/>
                </a:solidFill>
                <a:latin typeface="Helvetica" pitchFamily="2" charset="0"/>
                <a:cs typeface="Calibri" panose="020F0502020204030204" pitchFamily="34" charset="0"/>
              </a:rPr>
              <a:t>%</a:t>
            </a:r>
          </a:p>
          <a:p>
            <a:pPr algn="ctr"/>
            <a:r>
              <a:rPr lang="es-ES" sz="1100" b="1" dirty="0">
                <a:solidFill>
                  <a:schemeClr val="accent3"/>
                </a:solidFill>
                <a:latin typeface="Helvetica" pitchFamily="2" charset="0"/>
                <a:cs typeface="Calibri" panose="020F0502020204030204" pitchFamily="34" charset="0"/>
              </a:rPr>
              <a:t>Hemorragia</a:t>
            </a:r>
            <a:r>
              <a:rPr lang="es-ES" sz="1100" dirty="0">
                <a:solidFill>
                  <a:schemeClr val="accent3"/>
                </a:solidFill>
                <a:latin typeface="Helvetica" pitchFamily="2" charset="0"/>
                <a:cs typeface="Calibri" panose="020F0502020204030204" pitchFamily="34" charset="0"/>
              </a:rPr>
              <a:t> 38,4%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481C2E0-B649-1802-0077-2771919A4A11}"/>
              </a:ext>
            </a:extLst>
          </p:cNvPr>
          <p:cNvSpPr txBox="1"/>
          <p:nvPr/>
        </p:nvSpPr>
        <p:spPr>
          <a:xfrm>
            <a:off x="2991384" y="1909889"/>
            <a:ext cx="2991564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Estancia media</a:t>
            </a: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2C2E100-C3EB-595B-3E03-721D1B2130FC}"/>
              </a:ext>
            </a:extLst>
          </p:cNvPr>
          <p:cNvSpPr txBox="1"/>
          <p:nvPr/>
        </p:nvSpPr>
        <p:spPr>
          <a:xfrm>
            <a:off x="4680988" y="2304631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  <a:latin typeface="Helvetica" pitchFamily="2" charset="0"/>
              </a:rPr>
              <a:t>18,5 días 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Helvetica" pitchFamily="2" charset="0"/>
              </a:rPr>
              <a:t>(2009-2012)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AEE4193-6B0A-34B4-6334-C0A8D63F0EA2}"/>
              </a:ext>
            </a:extLst>
          </p:cNvPr>
          <p:cNvSpPr txBox="1"/>
          <p:nvPr/>
        </p:nvSpPr>
        <p:spPr>
          <a:xfrm>
            <a:off x="4650688" y="3062046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  <a:latin typeface="Helvetica" pitchFamily="2" charset="0"/>
              </a:rPr>
              <a:t>13 días 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Helvetica" pitchFamily="2" charset="0"/>
              </a:rPr>
              <a:t>(2020-2023)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279711C-D29E-B123-64B4-7C77F137B0F8}"/>
              </a:ext>
            </a:extLst>
          </p:cNvPr>
          <p:cNvSpPr txBox="1"/>
          <p:nvPr/>
        </p:nvSpPr>
        <p:spPr>
          <a:xfrm>
            <a:off x="4145532" y="3618982"/>
            <a:ext cx="785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>
                <a:solidFill>
                  <a:srgbClr val="002060"/>
                </a:solidFill>
                <a:latin typeface="Helvetica" pitchFamily="2" charset="0"/>
              </a:rPr>
              <a:t>p= 0,002</a:t>
            </a:r>
          </a:p>
        </p:txBody>
      </p:sp>
      <p:pic>
        <p:nvPicPr>
          <p:cNvPr id="45" name="Imagen 44" descr="Icono&#10;&#10;Descripción generada automáticamente">
            <a:extLst>
              <a:ext uri="{FF2B5EF4-FFF2-40B4-BE49-F238E27FC236}">
                <a16:creationId xmlns:a16="http://schemas.microsoft.com/office/drawing/2014/main" id="{92DF39D0-A096-5F12-C935-8917E8364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68" y="2454810"/>
            <a:ext cx="876300" cy="901700"/>
          </a:xfrm>
          <a:prstGeom prst="rect">
            <a:avLst/>
          </a:prstGeom>
        </p:spPr>
      </p:pic>
      <p:sp>
        <p:nvSpPr>
          <p:cNvPr id="48" name="Flecha curvada hacia la derecha 47">
            <a:extLst>
              <a:ext uri="{FF2B5EF4-FFF2-40B4-BE49-F238E27FC236}">
                <a16:creationId xmlns:a16="http://schemas.microsoft.com/office/drawing/2014/main" id="{3C8A0E7D-2BCE-7CDB-CB53-AE3A23B48324}"/>
              </a:ext>
            </a:extLst>
          </p:cNvPr>
          <p:cNvSpPr/>
          <p:nvPr/>
        </p:nvSpPr>
        <p:spPr>
          <a:xfrm>
            <a:off x="4330132" y="2533908"/>
            <a:ext cx="320556" cy="84644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B00EED5F-C32C-1719-9EE3-8020B7330666}"/>
              </a:ext>
            </a:extLst>
          </p:cNvPr>
          <p:cNvSpPr txBox="1"/>
          <p:nvPr/>
        </p:nvSpPr>
        <p:spPr>
          <a:xfrm>
            <a:off x="6068509" y="1909958"/>
            <a:ext cx="2991565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Mortalidad intrahospitalaria</a:t>
            </a: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3F06E92C-40FF-9B96-5041-F0D4806B1843}"/>
              </a:ext>
            </a:extLst>
          </p:cNvPr>
          <p:cNvSpPr txBox="1"/>
          <p:nvPr/>
        </p:nvSpPr>
        <p:spPr>
          <a:xfrm>
            <a:off x="7758115" y="2320885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  <a:latin typeface="Helvetica" pitchFamily="2" charset="0"/>
              </a:rPr>
              <a:t>18%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Helvetica" pitchFamily="2" charset="0"/>
              </a:rPr>
              <a:t>(2009-2012)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34D4CFD-A49C-3FED-B025-38470DDB75E8}"/>
              </a:ext>
            </a:extLst>
          </p:cNvPr>
          <p:cNvSpPr txBox="1"/>
          <p:nvPr/>
        </p:nvSpPr>
        <p:spPr>
          <a:xfrm>
            <a:off x="7758114" y="3043991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2060"/>
                </a:solidFill>
                <a:latin typeface="Helvetica" pitchFamily="2" charset="0"/>
              </a:rPr>
              <a:t>15%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Helvetica" pitchFamily="2" charset="0"/>
              </a:rPr>
              <a:t>(2020-2023)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0914D008-E820-8039-556D-3746DDD0A510}"/>
              </a:ext>
            </a:extLst>
          </p:cNvPr>
          <p:cNvSpPr txBox="1"/>
          <p:nvPr/>
        </p:nvSpPr>
        <p:spPr>
          <a:xfrm>
            <a:off x="7261533" y="3618981"/>
            <a:ext cx="700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>
                <a:solidFill>
                  <a:srgbClr val="002060"/>
                </a:solidFill>
                <a:latin typeface="Helvetica" pitchFamily="2" charset="0"/>
              </a:rPr>
              <a:t>p= 0,37</a:t>
            </a:r>
          </a:p>
        </p:txBody>
      </p:sp>
      <p:sp>
        <p:nvSpPr>
          <p:cNvPr id="59" name="Flecha curvada hacia la derecha 58">
            <a:extLst>
              <a:ext uri="{FF2B5EF4-FFF2-40B4-BE49-F238E27FC236}">
                <a16:creationId xmlns:a16="http://schemas.microsoft.com/office/drawing/2014/main" id="{D196036F-03B3-DBA1-AA47-2152ED0578FA}"/>
              </a:ext>
            </a:extLst>
          </p:cNvPr>
          <p:cNvSpPr/>
          <p:nvPr/>
        </p:nvSpPr>
        <p:spPr>
          <a:xfrm>
            <a:off x="7394778" y="2507991"/>
            <a:ext cx="320556" cy="846442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074" name="Imagen 3073" descr="Icono&#10;&#10;Descripción generada automáticamente">
            <a:extLst>
              <a:ext uri="{FF2B5EF4-FFF2-40B4-BE49-F238E27FC236}">
                <a16:creationId xmlns:a16="http://schemas.microsoft.com/office/drawing/2014/main" id="{9E33E302-49F2-11C1-C8E9-FDEC9E9122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351" y="2466802"/>
            <a:ext cx="1091865" cy="887631"/>
          </a:xfrm>
          <a:prstGeom prst="rect">
            <a:avLst/>
          </a:prstGeom>
        </p:spPr>
      </p:pic>
      <p:sp>
        <p:nvSpPr>
          <p:cNvPr id="3075" name="CuadroTexto 3074">
            <a:extLst>
              <a:ext uri="{FF2B5EF4-FFF2-40B4-BE49-F238E27FC236}">
                <a16:creationId xmlns:a16="http://schemas.microsoft.com/office/drawing/2014/main" id="{B0454218-783D-2696-5AED-6788196883C1}"/>
              </a:ext>
            </a:extLst>
          </p:cNvPr>
          <p:cNvSpPr txBox="1"/>
          <p:nvPr/>
        </p:nvSpPr>
        <p:spPr>
          <a:xfrm>
            <a:off x="4086855" y="4127480"/>
            <a:ext cx="16434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prstDash val="solid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600" b="1" dirty="0">
                <a:solidFill>
                  <a:srgbClr val="002060"/>
                </a:solidFill>
                <a:latin typeface="Helvetica" pitchFamily="2" charset="0"/>
                <a:cs typeface="Calibri" panose="020F0502020204030204" pitchFamily="34" charset="0"/>
              </a:rPr>
              <a:t> Conclusiones </a:t>
            </a:r>
          </a:p>
        </p:txBody>
      </p:sp>
      <p:sp>
        <p:nvSpPr>
          <p:cNvPr id="3076" name="CuadroTexto 3075">
            <a:extLst>
              <a:ext uri="{FF2B5EF4-FFF2-40B4-BE49-F238E27FC236}">
                <a16:creationId xmlns:a16="http://schemas.microsoft.com/office/drawing/2014/main" id="{9482C069-CFE1-49AD-B8ED-1BA325E3F7B9}"/>
              </a:ext>
            </a:extLst>
          </p:cNvPr>
          <p:cNvSpPr txBox="1"/>
          <p:nvPr/>
        </p:nvSpPr>
        <p:spPr>
          <a:xfrm>
            <a:off x="1477494" y="4534737"/>
            <a:ext cx="6907660" cy="5770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50" dirty="0">
                <a:latin typeface="Helvetica" pitchFamily="2" charset="0"/>
              </a:rPr>
              <a:t>El TEP secundario afecta a pacientes con elevada carga de morbilidad y presenta una importante mortalidad.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50" dirty="0">
                <a:latin typeface="Helvetica" pitchFamily="2" charset="0"/>
              </a:rPr>
              <a:t>Pese a ello, se ha logrado una reducción significativa de la estancia hospitalaria en el periodo más reciente,</a:t>
            </a:r>
          </a:p>
          <a:p>
            <a:pPr algn="just"/>
            <a:r>
              <a:rPr lang="es-ES" sz="1050" dirty="0">
                <a:latin typeface="Helvetica" pitchFamily="2" charset="0"/>
              </a:rPr>
              <a:t>sin afectar a la mortalidad</a:t>
            </a:r>
          </a:p>
        </p:txBody>
      </p:sp>
    </p:spTree>
    <p:extLst>
      <p:ext uri="{BB962C8B-B14F-4D97-AF65-F5344CB8AC3E}">
        <p14:creationId xmlns:p14="http://schemas.microsoft.com/office/powerpoint/2010/main" val="17890543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652</Words>
  <Application>Microsoft Office PowerPoint</Application>
  <PresentationFormat>Presentación en pantalla (16:9)</PresentationFormat>
  <Paragraphs>91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Paula Otero Chamoso</cp:lastModifiedBy>
  <cp:revision>21</cp:revision>
  <dcterms:created xsi:type="dcterms:W3CDTF">2025-10-16T09:08:13Z</dcterms:created>
  <dcterms:modified xsi:type="dcterms:W3CDTF">2026-03-01T23:18:48Z</dcterms:modified>
</cp:coreProperties>
</file>