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A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970" y="45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10/02/2026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10/02/2026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10/02/2026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10/02/2026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10/02/2026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10/02/2026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10/02/2026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10/02/2026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10/02/2026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10/02/2026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10/02/2026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10/02/2026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E5D4370-C57E-E0A6-523D-118E78FF5681}"/>
              </a:ext>
            </a:extLst>
          </p:cNvPr>
          <p:cNvSpPr txBox="1"/>
          <p:nvPr/>
        </p:nvSpPr>
        <p:spPr>
          <a:xfrm>
            <a:off x="2463718" y="-4390"/>
            <a:ext cx="6522871" cy="4308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200" dirty="0">
                <a:solidFill>
                  <a:schemeClr val="tx2">
                    <a:lumMod val="76000"/>
                  </a:schemeClr>
                </a:solidFill>
                <a:latin typeface="Berlin Sans FB"/>
                <a:ea typeface="+mn-lt"/>
                <a:cs typeface="+mn-lt"/>
              </a:rPr>
              <a:t>EMBOLISMO PULMONAR NO PROVOCADO</a:t>
            </a:r>
            <a:endParaRPr lang="es-ES" sz="2200">
              <a:solidFill>
                <a:schemeClr val="tx2">
                  <a:lumMod val="76000"/>
                </a:schemeClr>
              </a:solidFill>
              <a:latin typeface="Berlin Sans FB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D6011E5-E444-4AA1-E566-DFE907506B79}"/>
              </a:ext>
            </a:extLst>
          </p:cNvPr>
          <p:cNvSpPr txBox="1"/>
          <p:nvPr/>
        </p:nvSpPr>
        <p:spPr>
          <a:xfrm>
            <a:off x="1442171" y="321165"/>
            <a:ext cx="7720262" cy="6001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b="1" u="sng" dirty="0"/>
              <a:t> </a:t>
            </a:r>
            <a:r>
              <a:rPr lang="en-US" sz="1100" b="1" u="sng" dirty="0">
                <a:ea typeface="+mn-lt"/>
                <a:cs typeface="+mn-lt"/>
              </a:rPr>
              <a:t>R. Morante Espada,</a:t>
            </a:r>
            <a:r>
              <a:rPr lang="en-US" sz="1100" b="1" u="sng" dirty="0"/>
              <a:t> </a:t>
            </a:r>
            <a:r>
              <a:rPr lang="en-US" sz="1100" dirty="0"/>
              <a:t>J. Hernandez Borge, L. Galan Ledesma,  JA. Marquez Alba,  E. Sanchez Calle, A. Mendez Villaverde,  M.B. Pires Manso, D. </a:t>
            </a:r>
            <a:r>
              <a:rPr lang="en-US" sz="1100" dirty="0" err="1"/>
              <a:t>Akrouh</a:t>
            </a:r>
            <a:r>
              <a:rPr lang="en-US" sz="1100" dirty="0"/>
              <a:t> </a:t>
            </a:r>
            <a:r>
              <a:rPr lang="en-US" sz="1100" dirty="0" err="1"/>
              <a:t>Ettaghadouini</a:t>
            </a:r>
            <a:r>
              <a:rPr lang="en-US" sz="1100" dirty="0"/>
              <a:t>,  V.M. Martín Hernandez, I. Rodriguez Blanco.</a:t>
            </a:r>
            <a:endParaRPr lang="en-US" sz="1100">
              <a:ea typeface="Calibri"/>
              <a:cs typeface="Calibri"/>
            </a:endParaRPr>
          </a:p>
          <a:p>
            <a:pPr algn="ctr"/>
            <a:r>
              <a:rPr lang="en-US" sz="1100" b="1" dirty="0">
                <a:ea typeface="Calibri"/>
                <a:cs typeface="Calibri"/>
              </a:rPr>
              <a:t>Servicio de </a:t>
            </a:r>
            <a:r>
              <a:rPr lang="en-US" sz="1100" b="1" dirty="0" err="1">
                <a:ea typeface="Calibri"/>
                <a:cs typeface="Calibri"/>
              </a:rPr>
              <a:t>Neumología</a:t>
            </a:r>
            <a:r>
              <a:rPr lang="en-US" sz="1100" b="1" dirty="0">
                <a:ea typeface="Calibri"/>
                <a:cs typeface="Calibri"/>
              </a:rPr>
              <a:t> - Hospital Universitario de Badajoz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C7ABEA4-671A-7F1B-19B6-FCADB3296395}"/>
              </a:ext>
            </a:extLst>
          </p:cNvPr>
          <p:cNvSpPr txBox="1"/>
          <p:nvPr/>
        </p:nvSpPr>
        <p:spPr>
          <a:xfrm>
            <a:off x="377039" y="1106830"/>
            <a:ext cx="8783734" cy="243143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600" b="1" u="sng" dirty="0">
                <a:ea typeface="Calibri"/>
                <a:cs typeface="Calibri"/>
              </a:rPr>
              <a:t>INTRODUCCIÓN</a:t>
            </a:r>
            <a:endParaRPr lang="es-ES" sz="1600" u="sng" dirty="0"/>
          </a:p>
          <a:p>
            <a:r>
              <a:rPr lang="es-ES" sz="1200" dirty="0">
                <a:ea typeface="Calibri"/>
                <a:cs typeface="Calibri"/>
              </a:rPr>
              <a:t>Un</a:t>
            </a:r>
            <a:r>
              <a:rPr lang="es-ES" sz="1200" dirty="0">
                <a:ea typeface="+mn-lt"/>
                <a:cs typeface="+mn-lt"/>
              </a:rPr>
              <a:t> porcentaje significativo de pacientes con embolismo pulmonar no presentan factores de riesgo predisponentes (EPNP). Existen pocos datos de su presentación clínica, evolución y pronóstico. </a:t>
            </a:r>
          </a:p>
          <a:p>
            <a:endParaRPr lang="es-ES" sz="1200" dirty="0">
              <a:ea typeface="+mn-lt"/>
              <a:cs typeface="+mn-lt"/>
            </a:endParaRPr>
          </a:p>
          <a:p>
            <a:r>
              <a:rPr lang="es-ES" sz="1200" b="1" u="sng" dirty="0">
                <a:ea typeface="+mn-lt"/>
                <a:cs typeface="+mn-lt"/>
              </a:rPr>
              <a:t>Objetivo principal:</a:t>
            </a:r>
            <a:r>
              <a:rPr lang="es-ES" sz="1200" dirty="0">
                <a:ea typeface="+mn-lt"/>
                <a:cs typeface="+mn-lt"/>
              </a:rPr>
              <a:t>  conocer la epidemiología, presentación, manejo y evolución de los pacientes con embolismo no provocado.</a:t>
            </a:r>
          </a:p>
          <a:p>
            <a:endParaRPr lang="es-ES" sz="1200" dirty="0">
              <a:ea typeface="+mn-lt"/>
              <a:cs typeface="+mn-lt"/>
            </a:endParaRPr>
          </a:p>
          <a:p>
            <a:pPr algn="ctr"/>
            <a:r>
              <a:rPr lang="es-ES" sz="1600" b="1" u="sng" dirty="0">
                <a:ea typeface="+mn-lt"/>
                <a:cs typeface="+mn-lt"/>
              </a:rPr>
              <a:t>METODOLOGÍA</a:t>
            </a:r>
          </a:p>
          <a:p>
            <a:pPr marL="171450" indent="-171450">
              <a:buFont typeface="Courier New"/>
              <a:buChar char="o"/>
            </a:pPr>
            <a:r>
              <a:rPr lang="es-ES" sz="1200" dirty="0">
                <a:ea typeface="+mn-lt"/>
                <a:cs typeface="+mn-lt"/>
              </a:rPr>
              <a:t>Cohorte prospectiva de pacientes con EP obteniendo los casos con EPNP (231 pacientes).</a:t>
            </a:r>
          </a:p>
          <a:p>
            <a:pPr marL="171450" indent="-171450">
              <a:buFont typeface="Courier New"/>
              <a:buChar char="o"/>
            </a:pPr>
            <a:r>
              <a:rPr lang="es-ES" sz="1200" dirty="0">
                <a:ea typeface="+mn-lt"/>
                <a:cs typeface="+mn-lt"/>
              </a:rPr>
              <a:t>Recogimos múltiples variables clínico-epidemiológicas, estudios complementarios, complicaciones en el ingreso y seguimiento. Se creó una variable compuesta de resultado </a:t>
            </a:r>
            <a:r>
              <a:rPr lang="es-ES" sz="1200" b="1" dirty="0">
                <a:ea typeface="+mn-lt"/>
                <a:cs typeface="+mn-lt"/>
              </a:rPr>
              <a:t>(VC) </a:t>
            </a:r>
            <a:r>
              <a:rPr lang="es-ES" sz="1200" dirty="0">
                <a:ea typeface="+mn-lt"/>
                <a:cs typeface="+mn-lt"/>
              </a:rPr>
              <a:t>al final del seguimiento (fallecimiento-recidiva). </a:t>
            </a:r>
          </a:p>
          <a:p>
            <a:pPr marL="171450" indent="-171450">
              <a:buFont typeface="Courier New"/>
              <a:buChar char="o"/>
            </a:pPr>
            <a:r>
              <a:rPr lang="es-ES" sz="1200" dirty="0">
                <a:ea typeface="+mn-lt"/>
                <a:cs typeface="+mn-lt"/>
              </a:rPr>
              <a:t>Los pacientes fueron seguidos una mediana de 42 meses tras el diagnóstico.  </a:t>
            </a:r>
            <a:endParaRPr lang="es-ES" dirty="0"/>
          </a:p>
          <a:p>
            <a:pPr marL="171450" indent="-171450">
              <a:buFont typeface="Courier New"/>
              <a:buChar char="o"/>
            </a:pPr>
            <a:r>
              <a:rPr lang="es-ES" sz="1200" dirty="0">
                <a:ea typeface="+mn-lt"/>
                <a:cs typeface="+mn-lt"/>
              </a:rPr>
              <a:t>Para analizar la influencia de las variables estudiadas sobre la VC se empleó el método de Kaplan-Meier y modelos de regresión de Cox.</a:t>
            </a:r>
            <a:endParaRPr lang="es-ES" sz="1200" dirty="0">
              <a:ea typeface="Calibri"/>
              <a:cs typeface="Calibri"/>
            </a:endParaRPr>
          </a:p>
        </p:txBody>
      </p:sp>
      <p:pic>
        <p:nvPicPr>
          <p:cNvPr id="5" name="Imagen 4" descr="Icono&#10;&#10;El contenido generado por IA puede ser incorrecto.">
            <a:extLst>
              <a:ext uri="{FF2B5EF4-FFF2-40B4-BE49-F238E27FC236}">
                <a16:creationId xmlns:a16="http://schemas.microsoft.com/office/drawing/2014/main" id="{F7EC3AE0-5EE6-8F4F-175A-534201EA7B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40" y="3616087"/>
            <a:ext cx="1952625" cy="1123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287B5A56-D167-0AE9-02E6-0D62F95F953C}"/>
              </a:ext>
            </a:extLst>
          </p:cNvPr>
          <p:cNvSpPr txBox="1"/>
          <p:nvPr/>
        </p:nvSpPr>
        <p:spPr>
          <a:xfrm>
            <a:off x="1967757" y="3474461"/>
            <a:ext cx="5498462" cy="150784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="1" u="sng" dirty="0"/>
              <a:t>RESULTADOS​</a:t>
            </a:r>
            <a:endParaRPr lang="es-ES" sz="1600" b="1" u="sng" dirty="0">
              <a:ea typeface="Calibri"/>
              <a:cs typeface="Calibri"/>
            </a:endParaRPr>
          </a:p>
          <a:p>
            <a:pPr marL="171450" indent="-171450">
              <a:lnSpc>
                <a:spcPct val="150000"/>
              </a:lnSpc>
              <a:buFont typeface="Arial"/>
              <a:buChar char="•"/>
            </a:pPr>
            <a:r>
              <a:rPr lang="en-US" sz="1300" dirty="0"/>
              <a:t>Se </a:t>
            </a:r>
            <a:r>
              <a:rPr lang="en-US" sz="1300" dirty="0" err="1"/>
              <a:t>incluyeron</a:t>
            </a:r>
            <a:r>
              <a:rPr lang="en-US" sz="1300" dirty="0"/>
              <a:t> 231 EPNP (56.3% hombres, </a:t>
            </a:r>
            <a:r>
              <a:rPr lang="en-US" sz="1300" dirty="0" err="1"/>
              <a:t>edad</a:t>
            </a:r>
            <a:r>
              <a:rPr lang="en-US" sz="1300" dirty="0"/>
              <a:t> media 64.1±15.9 a, 36.2% de la </a:t>
            </a:r>
            <a:r>
              <a:rPr lang="en-US" sz="1300" dirty="0" err="1"/>
              <a:t>serie</a:t>
            </a:r>
            <a:r>
              <a:rPr lang="en-US" sz="1300" dirty="0"/>
              <a:t> global). ​ </a:t>
            </a:r>
            <a:endParaRPr lang="en-US" sz="1300" dirty="0">
              <a:ea typeface="Calibri"/>
              <a:cs typeface="Calibri"/>
            </a:endParaRPr>
          </a:p>
          <a:p>
            <a:pPr marL="171450" indent="-171450">
              <a:lnSpc>
                <a:spcPct val="150000"/>
              </a:lnSpc>
              <a:buFont typeface="Arial"/>
              <a:buChar char="•"/>
            </a:pPr>
            <a:r>
              <a:rPr lang="en-US" sz="1300" dirty="0"/>
              <a:t>La </a:t>
            </a:r>
            <a:r>
              <a:rPr lang="en-US" sz="1300" dirty="0" err="1"/>
              <a:t>mortalidad</a:t>
            </a:r>
            <a:r>
              <a:rPr lang="en-US" sz="1300" dirty="0"/>
              <a:t> </a:t>
            </a:r>
            <a:r>
              <a:rPr lang="en-US" sz="1300" dirty="0" err="1"/>
              <a:t>fue</a:t>
            </a:r>
            <a:r>
              <a:rPr lang="en-US" sz="1300" dirty="0"/>
              <a:t> del 10.4%, las </a:t>
            </a:r>
            <a:r>
              <a:rPr lang="en-US" sz="1300" dirty="0" err="1"/>
              <a:t>recidivas</a:t>
            </a:r>
            <a:r>
              <a:rPr lang="en-US" sz="1300" dirty="0"/>
              <a:t> del 7.4% y la VC del 15.6%. ​ </a:t>
            </a:r>
            <a:endParaRPr lang="en-US" sz="1300" dirty="0">
              <a:ea typeface="Calibri"/>
              <a:cs typeface="Calibri"/>
            </a:endParaRPr>
          </a:p>
          <a:p>
            <a:pPr marL="171450" indent="-171450">
              <a:lnSpc>
                <a:spcPct val="150000"/>
              </a:lnSpc>
              <a:buFont typeface="Arial"/>
              <a:buChar char="•"/>
            </a:pPr>
            <a:r>
              <a:rPr lang="en-US" sz="1300" dirty="0"/>
              <a:t>La </a:t>
            </a:r>
            <a:r>
              <a:rPr lang="en-US" sz="1300" dirty="0" err="1"/>
              <a:t>comorbilidad</a:t>
            </a:r>
            <a:r>
              <a:rPr lang="en-US" sz="1300" dirty="0"/>
              <a:t> media-</a:t>
            </a:r>
            <a:r>
              <a:rPr lang="en-US" sz="1300" dirty="0" err="1"/>
              <a:t>alta</a:t>
            </a:r>
            <a:r>
              <a:rPr lang="en-US" sz="1300" dirty="0"/>
              <a:t> </a:t>
            </a:r>
            <a:r>
              <a:rPr lang="en-US" sz="1300" dirty="0" err="1"/>
              <a:t>estuvo</a:t>
            </a:r>
            <a:r>
              <a:rPr lang="en-US" sz="1300" dirty="0"/>
              <a:t> </a:t>
            </a:r>
            <a:r>
              <a:rPr lang="en-US" sz="1300" dirty="0" err="1"/>
              <a:t>presente</a:t>
            </a:r>
            <a:r>
              <a:rPr lang="en-US" sz="1300" dirty="0"/>
              <a:t> </a:t>
            </a:r>
            <a:r>
              <a:rPr lang="en-US" sz="1300" dirty="0" err="1"/>
              <a:t>en</a:t>
            </a:r>
            <a:r>
              <a:rPr lang="en-US" sz="1300" dirty="0"/>
              <a:t> </a:t>
            </a:r>
            <a:r>
              <a:rPr lang="en-US" sz="1300" dirty="0" err="1"/>
              <a:t>el</a:t>
            </a:r>
            <a:r>
              <a:rPr lang="en-US" sz="1300" dirty="0"/>
              <a:t> 22.9%.</a:t>
            </a:r>
            <a:endParaRPr lang="en-US" sz="1300" dirty="0">
              <a:ea typeface="Calibri"/>
              <a:cs typeface="Calibri"/>
            </a:endParaRPr>
          </a:p>
        </p:txBody>
      </p:sp>
      <p:pic>
        <p:nvPicPr>
          <p:cNvPr id="9" name="Imagen 8" descr="Imagen que contiene Diagrama&#10;&#10;El contenido generado por IA puede ser incorrecto.">
            <a:extLst>
              <a:ext uri="{FF2B5EF4-FFF2-40B4-BE49-F238E27FC236}">
                <a16:creationId xmlns:a16="http://schemas.microsoft.com/office/drawing/2014/main" id="{F743522D-DB26-542B-F16D-5D179E613B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8996" y="3615198"/>
            <a:ext cx="1701595" cy="152645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574979D-05F4-00C9-D650-D35157DE68D4}"/>
              </a:ext>
            </a:extLst>
          </p:cNvPr>
          <p:cNvSpPr txBox="1"/>
          <p:nvPr/>
        </p:nvSpPr>
        <p:spPr>
          <a:xfrm>
            <a:off x="1091899" y="92178"/>
            <a:ext cx="8046279" cy="17872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="1" u="sng"/>
              <a:t>RESULTADOS</a:t>
            </a:r>
            <a:endParaRPr lang="en-US" sz="1600" b="1" u="sng">
              <a:ea typeface="Calibri"/>
              <a:cs typeface="Calibri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1300" dirty="0"/>
              <a:t>Los </a:t>
            </a:r>
            <a:r>
              <a:rPr lang="en-US" sz="1300" dirty="0" err="1"/>
              <a:t>síntomas</a:t>
            </a:r>
            <a:r>
              <a:rPr lang="en-US" sz="1300" dirty="0"/>
              <a:t> </a:t>
            </a:r>
            <a:r>
              <a:rPr lang="en-US" sz="1300" dirty="0" err="1"/>
              <a:t>predominantes</a:t>
            </a:r>
            <a:r>
              <a:rPr lang="en-US" sz="1300" dirty="0"/>
              <a:t> </a:t>
            </a:r>
            <a:r>
              <a:rPr lang="en-US" sz="1300" dirty="0" err="1"/>
              <a:t>fueron</a:t>
            </a:r>
            <a:r>
              <a:rPr lang="en-US" sz="1300" dirty="0"/>
              <a:t> la </a:t>
            </a:r>
            <a:r>
              <a:rPr lang="en-US" sz="1300" dirty="0" err="1"/>
              <a:t>disnea</a:t>
            </a:r>
            <a:r>
              <a:rPr lang="en-US" sz="1300" dirty="0"/>
              <a:t> (75.4%, </a:t>
            </a:r>
            <a:r>
              <a:rPr lang="en-US" sz="1300" dirty="0" err="1"/>
              <a:t>grado</a:t>
            </a:r>
            <a:r>
              <a:rPr lang="en-US" sz="1300" dirty="0"/>
              <a:t> mMRC≥3: 12.1%) y dolor </a:t>
            </a:r>
            <a:r>
              <a:rPr lang="en-US" sz="1300" dirty="0" err="1"/>
              <a:t>torácico</a:t>
            </a:r>
            <a:r>
              <a:rPr lang="en-US" sz="1300" dirty="0"/>
              <a:t> (49.4%). </a:t>
            </a:r>
            <a:endParaRPr lang="en-US" sz="1300" dirty="0">
              <a:ea typeface="Calibri"/>
              <a:cs typeface="Calibri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1300" dirty="0"/>
              <a:t>Un 49.8% </a:t>
            </a:r>
            <a:r>
              <a:rPr lang="en-US" sz="1300" dirty="0" err="1"/>
              <a:t>tenían</a:t>
            </a:r>
            <a:r>
              <a:rPr lang="en-US" sz="1300" dirty="0"/>
              <a:t> TVP (24.2% </a:t>
            </a:r>
            <a:r>
              <a:rPr lang="en-US" sz="1300" dirty="0" err="1"/>
              <a:t>femorales</a:t>
            </a:r>
            <a:r>
              <a:rPr lang="en-US" sz="1300" dirty="0"/>
              <a:t>). </a:t>
            </a:r>
            <a:endParaRPr lang="en-US" sz="1300">
              <a:ea typeface="Calibri"/>
              <a:cs typeface="Calibri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1300" dirty="0"/>
              <a:t>La </a:t>
            </a:r>
            <a:r>
              <a:rPr lang="en-US" sz="1300" dirty="0" err="1"/>
              <a:t>afectación</a:t>
            </a:r>
            <a:r>
              <a:rPr lang="en-US" sz="1300" dirty="0"/>
              <a:t> </a:t>
            </a:r>
            <a:r>
              <a:rPr lang="en-US" sz="1300" dirty="0" err="1"/>
              <a:t>angiográfica</a:t>
            </a:r>
            <a:r>
              <a:rPr lang="en-US" sz="1300" dirty="0"/>
              <a:t> </a:t>
            </a:r>
            <a:r>
              <a:rPr lang="en-US" sz="1300" dirty="0" err="1"/>
              <a:t>fue</a:t>
            </a:r>
            <a:r>
              <a:rPr lang="en-US" sz="1300" dirty="0"/>
              <a:t> </a:t>
            </a:r>
            <a:r>
              <a:rPr lang="en-US" sz="1300" dirty="0" err="1"/>
              <a:t>importante</a:t>
            </a:r>
            <a:r>
              <a:rPr lang="en-US" sz="1300" dirty="0"/>
              <a:t> (</a:t>
            </a:r>
            <a:r>
              <a:rPr lang="en-US" sz="1300" dirty="0" err="1"/>
              <a:t>tronco</a:t>
            </a:r>
            <a:r>
              <a:rPr lang="en-US" sz="1300" dirty="0"/>
              <a:t>- </a:t>
            </a:r>
            <a:r>
              <a:rPr lang="en-US" sz="1300" dirty="0" err="1"/>
              <a:t>ramas</a:t>
            </a:r>
            <a:r>
              <a:rPr lang="en-US" sz="1300" dirty="0"/>
              <a:t> </a:t>
            </a:r>
            <a:r>
              <a:rPr lang="en-US" sz="1300" dirty="0" err="1"/>
              <a:t>principales</a:t>
            </a:r>
            <a:r>
              <a:rPr lang="en-US" sz="1300" dirty="0"/>
              <a:t>: 45.7%, &gt; 50% </a:t>
            </a:r>
            <a:r>
              <a:rPr lang="en-US" sz="1300" dirty="0" err="1"/>
              <a:t>territorio</a:t>
            </a:r>
            <a:r>
              <a:rPr lang="en-US" sz="1300" dirty="0"/>
              <a:t> </a:t>
            </a:r>
            <a:r>
              <a:rPr lang="en-US" sz="1300" dirty="0" err="1"/>
              <a:t>afecto</a:t>
            </a:r>
            <a:r>
              <a:rPr lang="en-US" sz="1300" dirty="0"/>
              <a:t>: 32%) y </a:t>
            </a:r>
            <a:r>
              <a:rPr lang="en-US" sz="1300" dirty="0" err="1"/>
              <a:t>existieron</a:t>
            </a:r>
            <a:r>
              <a:rPr lang="en-US" sz="1300" dirty="0"/>
              <a:t> </a:t>
            </a:r>
            <a:r>
              <a:rPr lang="en-US" sz="1300" dirty="0" err="1"/>
              <a:t>alteraciones</a:t>
            </a:r>
            <a:r>
              <a:rPr lang="en-US" sz="1300" dirty="0"/>
              <a:t> </a:t>
            </a:r>
            <a:r>
              <a:rPr lang="en-US" sz="1300" dirty="0" err="1"/>
              <a:t>ecocardiográficas</a:t>
            </a:r>
            <a:r>
              <a:rPr lang="en-US" sz="1300" dirty="0"/>
              <a:t> </a:t>
            </a:r>
            <a:r>
              <a:rPr lang="en-US" sz="1300" dirty="0" err="1"/>
              <a:t>en</a:t>
            </a:r>
            <a:r>
              <a:rPr lang="en-US" sz="1300" dirty="0"/>
              <a:t> </a:t>
            </a:r>
            <a:r>
              <a:rPr lang="en-US" sz="1300" dirty="0" err="1"/>
              <a:t>el</a:t>
            </a:r>
            <a:r>
              <a:rPr lang="en-US" sz="1300" dirty="0"/>
              <a:t> 51.9%. Un 35.5% </a:t>
            </a:r>
            <a:r>
              <a:rPr lang="en-US" sz="1300" dirty="0" err="1"/>
              <a:t>precisó</a:t>
            </a:r>
            <a:r>
              <a:rPr lang="en-US" sz="1300" dirty="0"/>
              <a:t> </a:t>
            </a:r>
            <a:r>
              <a:rPr lang="en-US" sz="1300" dirty="0" err="1"/>
              <a:t>ingreso</a:t>
            </a:r>
            <a:r>
              <a:rPr lang="en-US" sz="1300" dirty="0"/>
              <a:t> </a:t>
            </a:r>
            <a:r>
              <a:rPr lang="en-US" sz="1300" dirty="0" err="1"/>
              <a:t>en</a:t>
            </a:r>
            <a:r>
              <a:rPr lang="en-US" sz="1300" dirty="0"/>
              <a:t> UCI (</a:t>
            </a:r>
            <a:r>
              <a:rPr lang="en-US" sz="1300" dirty="0" err="1"/>
              <a:t>fibrinólisis</a:t>
            </a:r>
            <a:r>
              <a:rPr lang="en-US" sz="1300" dirty="0"/>
              <a:t>: 12.6%). </a:t>
            </a:r>
            <a:endParaRPr lang="en-US" sz="1300">
              <a:ea typeface="Calibri"/>
              <a:cs typeface="Calibri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endParaRPr lang="en-US" sz="1200">
              <a:ea typeface="Calibri"/>
              <a:cs typeface="Calibri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D53A767-7232-EFD0-E6DD-85F6B5E446D8}"/>
              </a:ext>
            </a:extLst>
          </p:cNvPr>
          <p:cNvSpPr txBox="1"/>
          <p:nvPr/>
        </p:nvSpPr>
        <p:spPr>
          <a:xfrm>
            <a:off x="138267" y="4000498"/>
            <a:ext cx="8305184" cy="987504"/>
          </a:xfrm>
          <a:prstGeom prst="roundRect">
            <a:avLst/>
          </a:prstGeom>
          <a:solidFill>
            <a:srgbClr val="F7FAFC"/>
          </a:solidFill>
          <a:ln>
            <a:solidFill>
              <a:schemeClr val="tx2">
                <a:lumMod val="40000"/>
                <a:lumOff val="60000"/>
              </a:schemeClr>
            </a:solidFill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>
              <a:buFont typeface="Wingdings"/>
              <a:buChar char="ü"/>
            </a:pPr>
            <a:r>
              <a:rPr lang="en-US" sz="1300" dirty="0"/>
              <a:t>En </a:t>
            </a:r>
            <a:r>
              <a:rPr lang="en-US" sz="1300" dirty="0" err="1"/>
              <a:t>nuestra</a:t>
            </a:r>
            <a:r>
              <a:rPr lang="en-US" sz="1300" dirty="0"/>
              <a:t> </a:t>
            </a:r>
            <a:r>
              <a:rPr lang="en-US" sz="1300" dirty="0" err="1"/>
              <a:t>experiencia</a:t>
            </a:r>
            <a:r>
              <a:rPr lang="en-US" sz="1300" dirty="0"/>
              <a:t>, </a:t>
            </a:r>
            <a:r>
              <a:rPr lang="en-US" sz="1300" dirty="0" err="1"/>
              <a:t>el</a:t>
            </a:r>
            <a:r>
              <a:rPr lang="en-US" sz="1300" dirty="0"/>
              <a:t> EPNP </a:t>
            </a:r>
            <a:r>
              <a:rPr lang="en-US" sz="1300" dirty="0" err="1"/>
              <a:t>representó</a:t>
            </a:r>
            <a:r>
              <a:rPr lang="en-US" sz="1300" dirty="0"/>
              <a:t> </a:t>
            </a:r>
            <a:r>
              <a:rPr lang="en-US" sz="1300" dirty="0" err="1"/>
              <a:t>el</a:t>
            </a:r>
            <a:r>
              <a:rPr lang="en-US" sz="1300" dirty="0"/>
              <a:t> 36.2% de </a:t>
            </a:r>
            <a:r>
              <a:rPr lang="en-US" sz="1300" dirty="0" err="1"/>
              <a:t>los</a:t>
            </a:r>
            <a:r>
              <a:rPr lang="en-US" sz="1300" dirty="0"/>
              <a:t> EP. </a:t>
            </a:r>
            <a:endParaRPr lang="en-US" sz="1300">
              <a:ea typeface="Calibri"/>
              <a:cs typeface="Calibri"/>
            </a:endParaRPr>
          </a:p>
          <a:p>
            <a:pPr marL="171450" indent="-171450">
              <a:buFont typeface="Wingdings"/>
              <a:buChar char="ü"/>
            </a:pPr>
            <a:r>
              <a:rPr lang="en-US" sz="1300" dirty="0"/>
              <a:t>La </a:t>
            </a:r>
            <a:r>
              <a:rPr lang="en-US" sz="1300" dirty="0" err="1"/>
              <a:t>mortalidad</a:t>
            </a:r>
            <a:r>
              <a:rPr lang="en-US" sz="1300" dirty="0"/>
              <a:t> a largo </a:t>
            </a:r>
            <a:r>
              <a:rPr lang="en-US" sz="1300" dirty="0" err="1"/>
              <a:t>plazo</a:t>
            </a:r>
            <a:r>
              <a:rPr lang="en-US" sz="1300" dirty="0"/>
              <a:t> </a:t>
            </a:r>
            <a:r>
              <a:rPr lang="en-US" sz="1300" dirty="0" err="1"/>
              <a:t>fue</a:t>
            </a:r>
            <a:r>
              <a:rPr lang="en-US" sz="1300" dirty="0"/>
              <a:t> del 10.4%, </a:t>
            </a:r>
            <a:r>
              <a:rPr lang="en-US" sz="1300" dirty="0" err="1"/>
              <a:t>mientras</a:t>
            </a:r>
            <a:r>
              <a:rPr lang="en-US" sz="1300" dirty="0"/>
              <a:t> </a:t>
            </a:r>
            <a:r>
              <a:rPr lang="en-US" sz="1300" dirty="0" err="1"/>
              <a:t>que</a:t>
            </a:r>
            <a:r>
              <a:rPr lang="en-US" sz="1300" dirty="0"/>
              <a:t> las </a:t>
            </a:r>
            <a:r>
              <a:rPr lang="en-US" sz="1300" dirty="0" err="1"/>
              <a:t>recidivas</a:t>
            </a:r>
            <a:r>
              <a:rPr lang="en-US" sz="1300" dirty="0"/>
              <a:t> </a:t>
            </a:r>
            <a:r>
              <a:rPr lang="en-US" sz="1300" dirty="0" err="1"/>
              <a:t>afectaron</a:t>
            </a:r>
            <a:r>
              <a:rPr lang="en-US" sz="1300" dirty="0"/>
              <a:t> al 7.4%. </a:t>
            </a:r>
            <a:endParaRPr lang="en-US" sz="1300">
              <a:ea typeface="Calibri"/>
              <a:cs typeface="Calibri"/>
            </a:endParaRPr>
          </a:p>
          <a:p>
            <a:pPr marL="171450" indent="-171450">
              <a:buFont typeface="Wingdings"/>
              <a:buChar char="ü"/>
            </a:pPr>
            <a:r>
              <a:rPr lang="en-US" sz="1300" dirty="0"/>
              <a:t>Se </a:t>
            </a:r>
            <a:r>
              <a:rPr lang="en-US" sz="1300" dirty="0" err="1"/>
              <a:t>asociaron</a:t>
            </a:r>
            <a:r>
              <a:rPr lang="en-US" sz="1300" dirty="0"/>
              <a:t> a </a:t>
            </a:r>
            <a:r>
              <a:rPr lang="en-US" sz="1300" dirty="0" err="1"/>
              <a:t>una</a:t>
            </a:r>
            <a:r>
              <a:rPr lang="en-US" sz="1300" dirty="0"/>
              <a:t> </a:t>
            </a:r>
            <a:r>
              <a:rPr lang="en-US" sz="1300" dirty="0" err="1"/>
              <a:t>evolución</a:t>
            </a:r>
            <a:r>
              <a:rPr lang="en-US" sz="1300" dirty="0"/>
              <a:t> </a:t>
            </a:r>
            <a:r>
              <a:rPr lang="en-US" sz="1300" dirty="0" err="1"/>
              <a:t>desfavorable</a:t>
            </a:r>
            <a:r>
              <a:rPr lang="en-US" sz="1300" dirty="0"/>
              <a:t> a largo </a:t>
            </a:r>
            <a:r>
              <a:rPr lang="en-US" sz="1300" dirty="0" err="1"/>
              <a:t>plazo</a:t>
            </a:r>
            <a:r>
              <a:rPr lang="en-US" sz="1300" dirty="0"/>
              <a:t>, </a:t>
            </a:r>
            <a:r>
              <a:rPr lang="en-US" sz="1300" dirty="0" err="1"/>
              <a:t>una</a:t>
            </a:r>
            <a:r>
              <a:rPr lang="en-US" sz="1300" dirty="0"/>
              <a:t> </a:t>
            </a:r>
            <a:r>
              <a:rPr lang="en-US" sz="1300" dirty="0" err="1"/>
              <a:t>presentación</a:t>
            </a:r>
            <a:r>
              <a:rPr lang="en-US" sz="1300" dirty="0"/>
              <a:t> </a:t>
            </a:r>
            <a:r>
              <a:rPr lang="en-US" sz="1300" dirty="0" err="1"/>
              <a:t>más</a:t>
            </a:r>
            <a:r>
              <a:rPr lang="en-US" sz="1300" dirty="0"/>
              <a:t> </a:t>
            </a:r>
            <a:r>
              <a:rPr lang="en-US" sz="1300" dirty="0" err="1"/>
              <a:t>severa</a:t>
            </a:r>
            <a:r>
              <a:rPr lang="en-US" sz="1300" dirty="0"/>
              <a:t>, las </a:t>
            </a:r>
            <a:r>
              <a:rPr lang="en-US" sz="1300" dirty="0" err="1"/>
              <a:t>complicaciones</a:t>
            </a:r>
            <a:r>
              <a:rPr lang="en-US" sz="1300" dirty="0"/>
              <a:t> no </a:t>
            </a:r>
            <a:r>
              <a:rPr lang="en-US" sz="1300" dirty="0" err="1"/>
              <a:t>hemorrágicas</a:t>
            </a:r>
            <a:r>
              <a:rPr lang="en-US" sz="1300" dirty="0"/>
              <a:t> </a:t>
            </a:r>
            <a:r>
              <a:rPr lang="en-US" sz="1300" dirty="0" err="1"/>
              <a:t>en</a:t>
            </a:r>
            <a:r>
              <a:rPr lang="en-US" sz="1300" dirty="0"/>
              <a:t> </a:t>
            </a:r>
            <a:r>
              <a:rPr lang="en-US" sz="1300" dirty="0" err="1"/>
              <a:t>el</a:t>
            </a:r>
            <a:r>
              <a:rPr lang="en-US" sz="1300" dirty="0"/>
              <a:t> </a:t>
            </a:r>
            <a:r>
              <a:rPr lang="en-US" sz="1300" dirty="0" err="1"/>
              <a:t>seguimiento</a:t>
            </a:r>
            <a:r>
              <a:rPr lang="en-US" sz="1300" dirty="0"/>
              <a:t> y la </a:t>
            </a:r>
            <a:r>
              <a:rPr lang="en-US" sz="1300" dirty="0" err="1"/>
              <a:t>duración</a:t>
            </a:r>
            <a:r>
              <a:rPr lang="en-US" sz="1300" dirty="0"/>
              <a:t> del </a:t>
            </a:r>
            <a:r>
              <a:rPr lang="en-US" sz="1300" dirty="0" err="1"/>
              <a:t>tratamiento</a:t>
            </a:r>
            <a:r>
              <a:rPr lang="en-US" sz="1300" dirty="0"/>
              <a:t> </a:t>
            </a:r>
            <a:r>
              <a:rPr lang="en-US" sz="1300" dirty="0" err="1"/>
              <a:t>anticoagulante</a:t>
            </a:r>
            <a:r>
              <a:rPr lang="en-US" sz="1300" dirty="0"/>
              <a:t>.</a:t>
            </a:r>
            <a:endParaRPr lang="en-US" sz="1300">
              <a:ea typeface="Calibri"/>
              <a:cs typeface="Calibri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F5D832E-282A-F49A-963C-CDB483652671}"/>
              </a:ext>
            </a:extLst>
          </p:cNvPr>
          <p:cNvSpPr txBox="1"/>
          <p:nvPr/>
        </p:nvSpPr>
        <p:spPr>
          <a:xfrm>
            <a:off x="6715529" y="3998721"/>
            <a:ext cx="45720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 err="1">
                <a:solidFill>
                  <a:srgbClr val="002060"/>
                </a:solidFill>
              </a:rPr>
              <a:t>Conclusiones</a:t>
            </a:r>
            <a:r>
              <a:rPr lang="en-US" b="1" dirty="0">
                <a:solidFill>
                  <a:srgbClr val="002060"/>
                </a:solidFill>
              </a:rPr>
              <a:t>...</a:t>
            </a:r>
            <a:endParaRPr lang="en-US" b="1">
              <a:solidFill>
                <a:srgbClr val="002060"/>
              </a:solidFill>
              <a:ea typeface="Calibri"/>
              <a:cs typeface="Calibri"/>
            </a:endParaRPr>
          </a:p>
          <a:p>
            <a:pPr algn="ctr"/>
            <a:endParaRPr lang="es-ES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D01F747-EEB8-F7E3-5CA1-0EC79EA460FF}"/>
              </a:ext>
            </a:extLst>
          </p:cNvPr>
          <p:cNvSpPr txBox="1"/>
          <p:nvPr/>
        </p:nvSpPr>
        <p:spPr>
          <a:xfrm>
            <a:off x="4291263" y="1639302"/>
            <a:ext cx="4714469" cy="196977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300" b="1" dirty="0"/>
              <a:t>COMPLICACIONES </a:t>
            </a:r>
            <a:endParaRPr lang="en-US" sz="1300" b="1" dirty="0">
              <a:ea typeface="Calibri"/>
              <a:cs typeface="Calibri"/>
            </a:endParaRPr>
          </a:p>
          <a:p>
            <a:endParaRPr lang="en-US" sz="1300" dirty="0">
              <a:ea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US" sz="1300" dirty="0"/>
              <a:t>Durante  </a:t>
            </a:r>
            <a:r>
              <a:rPr lang="en-US" sz="1300" dirty="0" err="1"/>
              <a:t>ingreso</a:t>
            </a:r>
            <a:r>
              <a:rPr lang="en-US" sz="1300" dirty="0"/>
              <a:t>: </a:t>
            </a:r>
            <a:r>
              <a:rPr lang="en-US" sz="1300" dirty="0" err="1"/>
              <a:t>hemorrágicas</a:t>
            </a:r>
            <a:r>
              <a:rPr lang="en-US" sz="1300" dirty="0"/>
              <a:t> </a:t>
            </a:r>
            <a:r>
              <a:rPr lang="en-US" sz="1300" dirty="0">
                <a:ea typeface="+mn-lt"/>
                <a:cs typeface="+mn-lt"/>
              </a:rPr>
              <a:t>8.7%</a:t>
            </a:r>
            <a:r>
              <a:rPr lang="en-US" sz="1300" dirty="0"/>
              <a:t> y no </a:t>
            </a:r>
            <a:r>
              <a:rPr lang="en-US" sz="1300" dirty="0" err="1"/>
              <a:t>hemorrágicas</a:t>
            </a:r>
            <a:r>
              <a:rPr lang="en-US" sz="1300" dirty="0"/>
              <a:t> 26.8%</a:t>
            </a:r>
            <a:endParaRPr lang="en-US" sz="1300" dirty="0">
              <a:ea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US" sz="1300" dirty="0"/>
              <a:t>En </a:t>
            </a:r>
            <a:r>
              <a:rPr lang="en-US" sz="1300" dirty="0" err="1"/>
              <a:t>seguimiento</a:t>
            </a:r>
            <a:r>
              <a:rPr lang="en-US" sz="1300" dirty="0"/>
              <a:t>:  </a:t>
            </a:r>
            <a:r>
              <a:rPr lang="en-US" sz="1300" dirty="0" err="1">
                <a:ea typeface="+mn-lt"/>
                <a:cs typeface="+mn-lt"/>
              </a:rPr>
              <a:t>hemorrágicas</a:t>
            </a:r>
            <a:r>
              <a:rPr lang="en-US" sz="1300" dirty="0">
                <a:ea typeface="+mn-lt"/>
                <a:cs typeface="+mn-lt"/>
              </a:rPr>
              <a:t> </a:t>
            </a:r>
            <a:r>
              <a:rPr lang="en-US" sz="1300" dirty="0"/>
              <a:t>18.2% y </a:t>
            </a:r>
            <a:r>
              <a:rPr lang="en-US" sz="1300" dirty="0">
                <a:ea typeface="+mn-lt"/>
                <a:cs typeface="+mn-lt"/>
              </a:rPr>
              <a:t>no </a:t>
            </a:r>
            <a:r>
              <a:rPr lang="en-US" sz="1300" dirty="0" err="1">
                <a:ea typeface="+mn-lt"/>
                <a:cs typeface="+mn-lt"/>
              </a:rPr>
              <a:t>hemorrágicas</a:t>
            </a:r>
            <a:r>
              <a:rPr lang="en-US" sz="1300" dirty="0">
                <a:ea typeface="+mn-lt"/>
                <a:cs typeface="+mn-lt"/>
              </a:rPr>
              <a:t>  </a:t>
            </a:r>
            <a:r>
              <a:rPr lang="en-US" sz="1300" dirty="0"/>
              <a:t>32.9%. ​ </a:t>
            </a:r>
            <a:endParaRPr lang="en-US" sz="1300" dirty="0">
              <a:ea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endParaRPr lang="en-US" sz="1300" dirty="0">
              <a:ea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US" sz="1300" b="1" dirty="0" err="1"/>
              <a:t>Predictores</a:t>
            </a:r>
            <a:r>
              <a:rPr lang="en-US" sz="1300" b="1" dirty="0"/>
              <a:t> </a:t>
            </a:r>
            <a:r>
              <a:rPr lang="en-US" sz="1300" b="1" dirty="0" err="1"/>
              <a:t>independientes</a:t>
            </a:r>
            <a:r>
              <a:rPr lang="en-US" sz="1300" b="1" dirty="0"/>
              <a:t> de VC (</a:t>
            </a:r>
            <a:r>
              <a:rPr lang="en-US" sz="1300" b="1" dirty="0" err="1"/>
              <a:t>análisis</a:t>
            </a:r>
            <a:r>
              <a:rPr lang="en-US" sz="1300" b="1" dirty="0"/>
              <a:t> </a:t>
            </a:r>
            <a:r>
              <a:rPr lang="en-US" sz="1300" b="1" dirty="0" err="1"/>
              <a:t>multivariante</a:t>
            </a:r>
            <a:r>
              <a:rPr lang="en-US" sz="1300" b="1" dirty="0"/>
              <a:t>, R de Cox): </a:t>
            </a:r>
            <a:r>
              <a:rPr lang="en-US" sz="1300" dirty="0" err="1"/>
              <a:t>edad</a:t>
            </a:r>
            <a:r>
              <a:rPr lang="en-US" sz="1300" dirty="0"/>
              <a:t>,  PESIs alto </a:t>
            </a:r>
            <a:r>
              <a:rPr lang="en-US" sz="1300" dirty="0" err="1"/>
              <a:t>riesgo</a:t>
            </a:r>
            <a:r>
              <a:rPr lang="en-US" sz="1300" dirty="0"/>
              <a:t>, </a:t>
            </a:r>
            <a:r>
              <a:rPr lang="en-US" sz="1300" dirty="0" err="1"/>
              <a:t>complicaciones</a:t>
            </a:r>
            <a:r>
              <a:rPr lang="en-US" sz="1300" dirty="0"/>
              <a:t> no </a:t>
            </a:r>
            <a:r>
              <a:rPr lang="en-US" sz="1300" dirty="0" err="1"/>
              <a:t>hemorrágicas</a:t>
            </a:r>
            <a:r>
              <a:rPr lang="en-US" sz="1300" dirty="0"/>
              <a:t> </a:t>
            </a:r>
            <a:r>
              <a:rPr lang="en-US" sz="1300" dirty="0" err="1"/>
              <a:t>en</a:t>
            </a:r>
            <a:r>
              <a:rPr lang="en-US" sz="1300" dirty="0"/>
              <a:t> </a:t>
            </a:r>
            <a:r>
              <a:rPr lang="en-US" sz="1300" dirty="0" err="1"/>
              <a:t>seguimiento</a:t>
            </a:r>
            <a:r>
              <a:rPr lang="en-US" sz="1300" dirty="0"/>
              <a:t> y </a:t>
            </a:r>
            <a:r>
              <a:rPr lang="en-US" sz="1300" dirty="0" err="1"/>
              <a:t>duración</a:t>
            </a:r>
            <a:r>
              <a:rPr lang="en-US" sz="1300" dirty="0"/>
              <a:t>  </a:t>
            </a:r>
            <a:r>
              <a:rPr lang="en-US" sz="1300" dirty="0" err="1"/>
              <a:t>tto</a:t>
            </a:r>
            <a:r>
              <a:rPr lang="en-US" sz="1300" dirty="0"/>
              <a:t> </a:t>
            </a:r>
            <a:r>
              <a:rPr lang="en-US" sz="1300" dirty="0" err="1"/>
              <a:t>anticoagulante</a:t>
            </a:r>
            <a:r>
              <a:rPr lang="en-US" sz="1300" dirty="0"/>
              <a:t>.</a:t>
            </a:r>
            <a:endParaRPr lang="en-US" sz="1300" dirty="0">
              <a:ea typeface="Calibri"/>
              <a:cs typeface="Calibri"/>
            </a:endParaRPr>
          </a:p>
          <a:p>
            <a:pPr algn="ctr"/>
            <a:endParaRPr lang="es-ES" dirty="0"/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CD960DCB-7358-0A3E-A8D6-D0089848D9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8777841"/>
              </p:ext>
            </p:extLst>
          </p:nvPr>
        </p:nvGraphicFramePr>
        <p:xfrm>
          <a:off x="267101" y="1634771"/>
          <a:ext cx="3723396" cy="2110045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1919580">
                  <a:extLst>
                    <a:ext uri="{9D8B030D-6E8A-4147-A177-3AD203B41FA5}">
                      <a16:colId xmlns:a16="http://schemas.microsoft.com/office/drawing/2014/main" val="3585159501"/>
                    </a:ext>
                  </a:extLst>
                </a:gridCol>
                <a:gridCol w="1803816">
                  <a:extLst>
                    <a:ext uri="{9D8B030D-6E8A-4147-A177-3AD203B41FA5}">
                      <a16:colId xmlns:a16="http://schemas.microsoft.com/office/drawing/2014/main" val="866612191"/>
                    </a:ext>
                  </a:extLst>
                </a:gridCol>
              </a:tblGrid>
              <a:tr h="372685">
                <a:tc gridSpan="2"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noProof="0" dirty="0"/>
                        <a:t>Análisis </a:t>
                      </a:r>
                      <a:r>
                        <a:rPr lang="es-ES" sz="1200" u="none" strike="noStrike" noProof="0" dirty="0" err="1"/>
                        <a:t>univariado</a:t>
                      </a:r>
                      <a:r>
                        <a:rPr lang="es-ES" sz="1200" u="none" strike="noStrike" noProof="0" dirty="0"/>
                        <a:t>  VC  (p&lt;0.05, test log </a:t>
                      </a:r>
                      <a:r>
                        <a:rPr lang="es-ES" sz="1200" u="none" strike="noStrike" noProof="0" dirty="0" err="1"/>
                        <a:t>rank</a:t>
                      </a:r>
                      <a:r>
                        <a:rPr lang="es-ES" sz="1200" u="none" strike="noStrike" noProof="0" dirty="0"/>
                        <a:t>)</a:t>
                      </a:r>
                      <a:endParaRPr lang="es-E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 marL="0" marR="0" marT="0" marB="0" horzOverflow="overflow"/>
                </a:tc>
                <a:extLst>
                  <a:ext uri="{0D108BD9-81ED-4DB2-BD59-A6C34878D82A}">
                    <a16:rowId xmlns:a16="http://schemas.microsoft.com/office/drawing/2014/main" val="2315747835"/>
                  </a:ext>
                </a:extLst>
              </a:tr>
              <a:tr h="1547211">
                <a:tc>
                  <a:txBody>
                    <a:bodyPr/>
                    <a:lstStyle/>
                    <a:p>
                      <a:pPr marL="171450" lvl="0" indent="-1714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s-ES" sz="1200" u="none" strike="noStrike" noProof="0" dirty="0">
                          <a:solidFill>
                            <a:schemeClr val="tx1"/>
                          </a:solidFill>
                        </a:rPr>
                        <a:t>Mayor edad </a:t>
                      </a:r>
                      <a:endParaRPr lang="es-ES" sz="1200" dirty="0">
                        <a:solidFill>
                          <a:schemeClr val="tx1"/>
                        </a:solidFill>
                      </a:endParaRPr>
                    </a:p>
                    <a:p>
                      <a:pPr marL="171450" lvl="0" indent="-1714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endParaRPr lang="es-ES" sz="1200" dirty="0">
                        <a:solidFill>
                          <a:schemeClr val="tx1"/>
                        </a:solidFill>
                      </a:endParaRPr>
                    </a:p>
                    <a:p>
                      <a:pPr marL="171450" lvl="0" indent="-1714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s-ES" sz="1200" u="none" strike="noStrike" noProof="0" dirty="0" err="1">
                          <a:solidFill>
                            <a:schemeClr val="tx1"/>
                          </a:solidFill>
                        </a:rPr>
                        <a:t>PESIs</a:t>
                      </a:r>
                      <a:r>
                        <a:rPr lang="es-ES" sz="1200" u="none" strike="noStrike" noProof="0" dirty="0">
                          <a:solidFill>
                            <a:schemeClr val="tx1"/>
                          </a:solidFill>
                        </a:rPr>
                        <a:t> alto riesgo</a:t>
                      </a:r>
                      <a:endParaRPr lang="es-ES" sz="1200" dirty="0">
                        <a:solidFill>
                          <a:schemeClr val="tx1"/>
                        </a:solidFill>
                      </a:endParaRPr>
                    </a:p>
                    <a:p>
                      <a:pPr marL="171450" lvl="0" indent="-1714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endParaRPr lang="es-ES" sz="1200" dirty="0">
                        <a:solidFill>
                          <a:schemeClr val="tx1"/>
                        </a:solidFill>
                      </a:endParaRPr>
                    </a:p>
                    <a:p>
                      <a:pPr marL="171450" lvl="0" indent="-1714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s-ES" sz="1200" u="none" strike="noStrike" noProof="0" dirty="0">
                          <a:solidFill>
                            <a:schemeClr val="tx1"/>
                          </a:solidFill>
                        </a:rPr>
                        <a:t>Síncope, TAS&lt;110 </a:t>
                      </a:r>
                      <a:endParaRPr lang="es-ES" sz="1200" dirty="0">
                        <a:solidFill>
                          <a:schemeClr val="tx1"/>
                        </a:solidFill>
                      </a:endParaRPr>
                    </a:p>
                    <a:p>
                      <a:pPr marL="171450" lvl="0" indent="-1714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endParaRPr lang="es-ES" sz="1200" dirty="0">
                        <a:solidFill>
                          <a:schemeClr val="tx1"/>
                        </a:solidFill>
                      </a:endParaRPr>
                    </a:p>
                    <a:p>
                      <a:pPr marL="171450" lvl="0" indent="-1714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s-ES" sz="1200" u="none" strike="noStrike" noProof="0" dirty="0">
                          <a:solidFill>
                            <a:schemeClr val="tx1"/>
                          </a:solidFill>
                        </a:rPr>
                        <a:t>Complicaciones no hemorrágicas  (diferente a recidiva)  </a:t>
                      </a:r>
                      <a:endParaRPr lang="es-ES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lvl="0" indent="-1714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s-ES" sz="1200" u="none" strike="noStrike" noProof="0" dirty="0">
                          <a:solidFill>
                            <a:schemeClr val="tx1"/>
                          </a:solidFill>
                        </a:rPr>
                        <a:t>HTA, cardiopatía</a:t>
                      </a:r>
                      <a:endParaRPr lang="es-ES" sz="1200" dirty="0">
                        <a:solidFill>
                          <a:schemeClr val="tx1"/>
                        </a:solidFill>
                      </a:endParaRPr>
                    </a:p>
                    <a:p>
                      <a:pPr marL="171450" lvl="0" indent="-1714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endParaRPr lang="es-ES" sz="1200" dirty="0">
                        <a:solidFill>
                          <a:schemeClr val="tx1"/>
                        </a:solidFill>
                      </a:endParaRPr>
                    </a:p>
                    <a:p>
                      <a:pPr marL="171450" lvl="0" indent="-1714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es-ES" sz="1200" u="none" strike="noStrike" noProof="0" dirty="0">
                          <a:solidFill>
                            <a:schemeClr val="tx1"/>
                          </a:solidFill>
                        </a:rPr>
                        <a:t>Alteraciones radiográficas y ecocardiográficas </a:t>
                      </a:r>
                      <a:endParaRPr lang="es-ES" sz="1200" dirty="0">
                        <a:solidFill>
                          <a:schemeClr val="tx1"/>
                        </a:solidFill>
                      </a:endParaRPr>
                    </a:p>
                    <a:p>
                      <a:pPr marL="171450" lvl="0" indent="-1714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endParaRPr lang="es-ES" sz="1200" dirty="0">
                        <a:solidFill>
                          <a:schemeClr val="tx1"/>
                        </a:solidFill>
                      </a:endParaRPr>
                    </a:p>
                    <a:p>
                      <a:pPr marL="171450" lvl="0" indent="-171450">
                        <a:buFont typeface="Arial"/>
                        <a:buChar char="•"/>
                      </a:pPr>
                      <a:r>
                        <a:rPr lang="es-ES" sz="1200" u="none" strike="noStrike" noProof="0" dirty="0">
                          <a:solidFill>
                            <a:schemeClr val="tx1"/>
                          </a:solidFill>
                        </a:rPr>
                        <a:t>Menor duración </a:t>
                      </a:r>
                      <a:r>
                        <a:rPr lang="es-ES" sz="1200" u="none" strike="noStrike" noProof="0" dirty="0" err="1">
                          <a:solidFill>
                            <a:schemeClr val="tx1"/>
                          </a:solidFill>
                        </a:rPr>
                        <a:t>tto</a:t>
                      </a:r>
                      <a:r>
                        <a:rPr lang="es-ES" sz="1200" u="none" strike="noStrike" noProof="0" dirty="0">
                          <a:solidFill>
                            <a:schemeClr val="tx1"/>
                          </a:solidFill>
                        </a:rPr>
                        <a:t> anticoagulante</a:t>
                      </a:r>
                      <a:endParaRPr lang="es-ES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939463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481</Words>
  <Application>Microsoft Office PowerPoint</Application>
  <PresentationFormat>Presentación en pantalla (16:9)</PresentationFormat>
  <Paragraphs>44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Arial</vt:lpstr>
      <vt:lpstr>Berlin Sans FB</vt:lpstr>
      <vt:lpstr>Calibri</vt:lpstr>
      <vt:lpstr>Courier New</vt:lpstr>
      <vt:lpstr>Wingdings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jacinto hernandez borge</cp:lastModifiedBy>
  <cp:revision>288</cp:revision>
  <dcterms:created xsi:type="dcterms:W3CDTF">2025-10-16T09:08:13Z</dcterms:created>
  <dcterms:modified xsi:type="dcterms:W3CDTF">2026-02-10T17:54:28Z</dcterms:modified>
</cp:coreProperties>
</file>