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9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3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CkjuOxDjyPCD6bnVtsZJua4x5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B970642-AB4E-46A2-ADBC-23D426264503}">
  <a:tblStyle styleId="{6B970642-AB4E-46A2-ADBC-23D42626450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32" y="-354"/>
      </p:cViewPr>
      <p:guideLst>
        <p:guide orient="horz" pos="1649"/>
        <p:guide pos="2880"/>
        <p:guide orient="horz" pos="11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2385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1206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5426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96042" y="1946896"/>
            <a:ext cx="3511862" cy="1695203"/>
          </a:xfrm>
          <a:prstGeom prst="rect">
            <a:avLst/>
          </a:prstGeom>
          <a:noFill/>
          <a:ln w="28575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ES" sz="2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Antigo-TAC torácica:</a:t>
            </a:r>
            <a:endParaRPr sz="1800" b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7675" marR="0" lvl="0" indent="-265113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ES" sz="2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Diagnóstico del TEP</a:t>
            </a:r>
            <a:endParaRPr/>
          </a:p>
          <a:p>
            <a:pPr marL="447675" marR="0" lvl="0" indent="-265113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s-ES" sz="2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Herramienta pronóstica en la fase aguda</a:t>
            </a:r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3956750" y="1814775"/>
            <a:ext cx="5036850" cy="2261700"/>
          </a:xfrm>
          <a:prstGeom prst="rect">
            <a:avLst/>
          </a:prstGeom>
          <a:noFill/>
          <a:ln w="28575" cap="flat" cmpd="sng">
            <a:solidFill>
              <a:srgbClr val="7692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000" marR="41099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Características epidemiológicas, clínicas y radiológicas de los pacientes</a:t>
            </a:r>
            <a:r>
              <a:rPr lang="es-ES" sz="2000" dirty="0">
                <a:solidFill>
                  <a:schemeClr val="dk1"/>
                </a:solidFill>
              </a:rPr>
              <a:t> 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diagnosticados de TEP</a:t>
            </a:r>
            <a:endParaRPr dirty="0"/>
          </a:p>
          <a:p>
            <a:pPr marL="360000" marR="41099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Relación entre la localización del TEP en angio-TAC y la gravedad clínica (ESC), así como su vinculación con biomarcadores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206500" y="44775"/>
            <a:ext cx="7787100" cy="1015800"/>
          </a:xfrm>
          <a:prstGeom prst="rect">
            <a:avLst/>
          </a:prstGeom>
          <a:solidFill>
            <a:srgbClr val="DAE5F1"/>
          </a:solidFill>
          <a:ln w="9525" cap="flat" cmpd="sng">
            <a:solidFill>
              <a:srgbClr val="C5D8F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PAPEL </a:t>
            </a:r>
            <a:r>
              <a:rPr lang="es-ES" sz="2000" dirty="0">
                <a:solidFill>
                  <a:schemeClr val="dk1"/>
                </a:solidFill>
              </a:rPr>
              <a:t>DE </a:t>
            </a:r>
            <a:r>
              <a:rPr lang="es-ES" sz="2000" dirty="0" smtClean="0">
                <a:solidFill>
                  <a:schemeClr val="dk1"/>
                </a:solidFill>
              </a:rPr>
              <a:t>LA ANGIOTOMOGRAFÍA COMPUTERIZADA (</a:t>
            </a:r>
            <a:r>
              <a:rPr lang="es-ES" sz="20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ANGIO-TC</a:t>
            </a:r>
            <a:r>
              <a:rPr lang="es-ES" sz="2000" dirty="0" smtClean="0">
                <a:solidFill>
                  <a:schemeClr val="dk1"/>
                </a:solidFill>
              </a:rPr>
              <a:t>) </a:t>
            </a:r>
            <a:r>
              <a:rPr lang="es-ES" sz="20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</a:t>
            </a:r>
            <a:r>
              <a:rPr lang="es-E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PRONÓSTICO DEL TEP AGUDO Y SU CORRELACIÓN CON MARCADORES CLÍNICOS Y ANALÍTICOS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 rot="10800000" flipH="1">
            <a:off x="5685167" y="1599770"/>
            <a:ext cx="1762560" cy="276244"/>
          </a:xfrm>
          <a:prstGeom prst="roundRect">
            <a:avLst>
              <a:gd name="adj" fmla="val 16667"/>
            </a:avLst>
          </a:prstGeom>
          <a:solidFill>
            <a:srgbClr val="C2D59B"/>
          </a:solidFill>
          <a:ln w="25400" cap="flat" cmpd="sng">
            <a:solidFill>
              <a:srgbClr val="7692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96042" y="4146953"/>
            <a:ext cx="8086722" cy="971034"/>
          </a:xfrm>
          <a:prstGeom prst="rect">
            <a:avLst/>
          </a:prstGeom>
          <a:noFill/>
          <a:ln w="2857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Estudio transversal, observacional y retrospectivo sobre 72 pacientes. Análisis descriptivo, de correlación y explicativo de las distintas variables. SSPP </a:t>
            </a:r>
            <a:r>
              <a:rPr lang="es-ES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Statistics</a:t>
            </a:r>
            <a:r>
              <a:rPr lang="es-E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23.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365975" y="1060563"/>
            <a:ext cx="7577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M. Dávila Cabanillas, L. Simón Alonso, N. Vega Dombidau</a:t>
            </a:r>
            <a:r>
              <a:rPr lang="es-ES" sz="1050" dirty="0">
                <a:solidFill>
                  <a:schemeClr val="dk1"/>
                </a:solidFill>
              </a:rPr>
              <a:t>, M. Sanz Flores, B. Barragán Pérez, M. Torres González</a:t>
            </a:r>
            <a:endParaRPr sz="1050" dirty="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50" dirty="0">
                <a:solidFill>
                  <a:srgbClr val="1D2228"/>
                </a:solidFill>
                <a:latin typeface="Arial"/>
                <a:ea typeface="Arial"/>
                <a:cs typeface="Arial"/>
                <a:sym typeface="Arial"/>
              </a:rPr>
              <a:t>Servicio de Neumología. Complejo Hospitalario Universitario de Cáceres 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810529" y="1660771"/>
            <a:ext cx="2170200" cy="328500"/>
          </a:xfrm>
          <a:prstGeom prst="roundRect">
            <a:avLst>
              <a:gd name="adj" fmla="val 16667"/>
            </a:avLst>
          </a:prstGeom>
          <a:solidFill>
            <a:srgbClr val="FBD4B4"/>
          </a:solidFill>
          <a:ln w="25400" cap="flat" cmpd="sng">
            <a:solidFill>
              <a:srgbClr val="FABF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784576" y="1624925"/>
            <a:ext cx="222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INTRODUCCIÓN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4578049" y="1586007"/>
            <a:ext cx="4064869" cy="28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ES" sz="2000" b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 sz="2000" b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337871" y="3863932"/>
            <a:ext cx="3022049" cy="328623"/>
          </a:xfrm>
          <a:prstGeom prst="roundRect">
            <a:avLst>
              <a:gd name="adj" fmla="val 16667"/>
            </a:avLst>
          </a:prstGeom>
          <a:solidFill>
            <a:srgbClr val="B7CCE4"/>
          </a:solidFill>
          <a:ln w="25400" cap="flat" cmpd="sng">
            <a:solidFill>
              <a:srgbClr val="538C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337871" y="3853748"/>
            <a:ext cx="361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Y MÉTODOS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1161000" y="447425"/>
            <a:ext cx="7918800" cy="1394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8CB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64350" y="1868438"/>
            <a:ext cx="9015300" cy="2235900"/>
          </a:xfrm>
          <a:prstGeom prst="roundRect">
            <a:avLst>
              <a:gd name="adj" fmla="val 16845"/>
            </a:avLst>
          </a:prstGeom>
          <a:noFill/>
          <a:ln w="9525" cap="flat" cmpd="sng">
            <a:solidFill>
              <a:srgbClr val="8CB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219909" y="4331437"/>
            <a:ext cx="8155231" cy="762933"/>
          </a:xfrm>
          <a:custGeom>
            <a:avLst/>
            <a:gdLst/>
            <a:ahLst/>
            <a:cxnLst/>
            <a:rect l="l" t="t" r="r" b="b"/>
            <a:pathLst>
              <a:path w="1470317" h="735345" extrusionOk="0">
                <a:moveTo>
                  <a:pt x="28385" y="0"/>
                </a:moveTo>
                <a:lnTo>
                  <a:pt x="1441933" y="0"/>
                </a:lnTo>
                <a:cubicBezTo>
                  <a:pt x="1457609" y="0"/>
                  <a:pt x="1470317" y="12708"/>
                  <a:pt x="1470317" y="28385"/>
                </a:cubicBezTo>
                <a:lnTo>
                  <a:pt x="1470317" y="706961"/>
                </a:lnTo>
                <a:cubicBezTo>
                  <a:pt x="1470317" y="714489"/>
                  <a:pt x="1467327" y="721709"/>
                  <a:pt x="1462003" y="727032"/>
                </a:cubicBezTo>
                <a:cubicBezTo>
                  <a:pt x="1456680" y="732355"/>
                  <a:pt x="1449461" y="735345"/>
                  <a:pt x="1441933" y="735345"/>
                </a:cubicBezTo>
                <a:lnTo>
                  <a:pt x="28385" y="735345"/>
                </a:lnTo>
                <a:cubicBezTo>
                  <a:pt x="20856" y="735345"/>
                  <a:pt x="13637" y="732355"/>
                  <a:pt x="8314" y="727032"/>
                </a:cubicBezTo>
                <a:cubicBezTo>
                  <a:pt x="2991" y="721709"/>
                  <a:pt x="0" y="714489"/>
                  <a:pt x="0" y="706961"/>
                </a:cubicBezTo>
                <a:lnTo>
                  <a:pt x="0" y="28385"/>
                </a:lnTo>
                <a:cubicBezTo>
                  <a:pt x="0" y="20856"/>
                  <a:pt x="2991" y="13637"/>
                  <a:pt x="8314" y="8314"/>
                </a:cubicBezTo>
                <a:cubicBezTo>
                  <a:pt x="13637" y="2991"/>
                  <a:pt x="20856" y="0"/>
                  <a:pt x="28385" y="0"/>
                </a:cubicBezTo>
                <a:close/>
              </a:path>
            </a:pathLst>
          </a:custGeom>
          <a:noFill/>
          <a:ln w="38100" cap="rnd" cmpd="sng">
            <a:solidFill>
              <a:srgbClr val="0C44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249625" y="4380575"/>
            <a:ext cx="80958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</a:rPr>
              <a:t>El TEP central identifica pacientes con mayor gravedad, reforzando el papel pronóstico del TAC en la evaluación inicial.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 t="27570"/>
          <a:stretch/>
        </p:blipFill>
        <p:spPr>
          <a:xfrm>
            <a:off x="6164350" y="729162"/>
            <a:ext cx="2780994" cy="106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 descr="Gráfico, Gráfico de dispersión&#10;&#10;El contenido generado por IA puede ser incorrec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05825" y="1956925"/>
            <a:ext cx="2196556" cy="158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 descr="Gráfico, Gráfico de dispersión&#10;&#10;El contenido generado por IA puede ser incorrect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3125" y="1949550"/>
            <a:ext cx="1945500" cy="158180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 flipH="1">
            <a:off x="3158671" y="3943475"/>
            <a:ext cx="2546804" cy="458860"/>
          </a:xfrm>
          <a:prstGeom prst="roundRect">
            <a:avLst>
              <a:gd name="adj" fmla="val 16667"/>
            </a:avLst>
          </a:prstGeom>
          <a:solidFill>
            <a:srgbClr val="C2D59B"/>
          </a:solidFill>
          <a:ln w="25400" cap="flat" cmpd="sng">
            <a:solidFill>
              <a:srgbClr val="7692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CONCLUSIÓN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6717552" y="1974370"/>
            <a:ext cx="2103093" cy="454997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1"/>
          </a:solidFill>
          <a:ln w="25400" cap="flat" cmpd="sng">
            <a:solidFill>
              <a:srgbClr val="8CB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RIESGO DE PUNTUACIÓN PRONÓSTICA ELEVADA</a:t>
            </a:r>
            <a:endParaRPr sz="1200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7225126" y="2461027"/>
            <a:ext cx="10293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dirty="0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rPr>
              <a:t>12,35</a:t>
            </a:r>
            <a:endParaRPr sz="2000" b="1" dirty="0">
              <a:solidFill>
                <a:srgbClr val="0070C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6730000" y="2821925"/>
            <a:ext cx="201955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Más </a:t>
            </a:r>
            <a:r>
              <a:rPr lang="es-ES" sz="9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probabilidades de puntuar más grave en la escala </a:t>
            </a:r>
            <a:r>
              <a:rPr lang="es-ES" sz="9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pronóstica</a:t>
            </a:r>
            <a:r>
              <a:rPr lang="es-ES" sz="9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ESC</a:t>
            </a:r>
            <a:endParaRPr sz="9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1964602" y="481535"/>
            <a:ext cx="1474200" cy="1821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1"/>
          </a:solidFill>
          <a:ln w="25400" cap="flat" cmpd="sng">
            <a:solidFill>
              <a:srgbClr val="8CB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Factores de riesgo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5261875" y="504363"/>
            <a:ext cx="772500" cy="1620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1"/>
          </a:solidFill>
          <a:ln w="25400" cap="flat" cmpd="sng">
            <a:solidFill>
              <a:srgbClr val="8CB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Síntomas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 rot="10800000" flipH="1">
            <a:off x="3481756" y="125368"/>
            <a:ext cx="1945500" cy="336300"/>
          </a:xfrm>
          <a:prstGeom prst="roundRect">
            <a:avLst>
              <a:gd name="adj" fmla="val 16667"/>
            </a:avLst>
          </a:prstGeom>
          <a:solidFill>
            <a:srgbClr val="DAE5F1"/>
          </a:solidFill>
          <a:ln w="25400" cap="flat" cmpd="sng">
            <a:solidFill>
              <a:srgbClr val="8CB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2744662" y="139625"/>
            <a:ext cx="341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/>
          </a:p>
        </p:txBody>
      </p:sp>
      <p:pic>
        <p:nvPicPr>
          <p:cNvPr id="115" name="Google Shape;115;p2"/>
          <p:cNvPicPr preferRelativeResize="0"/>
          <p:nvPr/>
        </p:nvPicPr>
        <p:blipFill rotWithShape="1">
          <a:blip r:embed="rId6">
            <a:alphaModFix/>
          </a:blip>
          <a:srcRect l="8766" r="4944"/>
          <a:stretch/>
        </p:blipFill>
        <p:spPr>
          <a:xfrm>
            <a:off x="1185925" y="820675"/>
            <a:ext cx="744425" cy="7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"/>
          <p:cNvSpPr txBox="1"/>
          <p:nvPr/>
        </p:nvSpPr>
        <p:spPr>
          <a:xfrm>
            <a:off x="3178875" y="1942338"/>
            <a:ext cx="9855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 b="1">
                <a:solidFill>
                  <a:schemeClr val="dk1"/>
                </a:solidFill>
              </a:rPr>
              <a:t>rho(61)= –.367</a:t>
            </a:r>
            <a:endParaRPr sz="7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700" b="1">
                <a:solidFill>
                  <a:schemeClr val="dk1"/>
                </a:solidFill>
              </a:rPr>
              <a:t>p=.003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5296525" y="1929163"/>
            <a:ext cx="9855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 b="1">
                <a:solidFill>
                  <a:schemeClr val="dk1"/>
                </a:solidFill>
              </a:rPr>
              <a:t>rho(61) = .437</a:t>
            </a:r>
            <a:endParaRPr sz="7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00" b="1">
                <a:solidFill>
                  <a:schemeClr val="dk1"/>
                </a:solidFill>
              </a:rPr>
              <a:t>p=.001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6809350" y="497191"/>
            <a:ext cx="1200300" cy="1620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1"/>
          </a:solidFill>
          <a:ln w="25400" cap="flat" cmpd="sng">
            <a:solidFill>
              <a:srgbClr val="8CB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Localización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3697375" y="494325"/>
            <a:ext cx="1200300" cy="1821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1"/>
          </a:solidFill>
          <a:ln w="25400" cap="flat" cmpd="sng">
            <a:solidFill>
              <a:srgbClr val="8CB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Comorbilidades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7">
            <a:alphaModFix/>
          </a:blip>
          <a:srcRect r="17074" b="6707"/>
          <a:stretch/>
        </p:blipFill>
        <p:spPr>
          <a:xfrm>
            <a:off x="1930350" y="790650"/>
            <a:ext cx="1529875" cy="95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8">
            <a:alphaModFix/>
          </a:blip>
          <a:srcRect t="3578" r="7313" b="9138"/>
          <a:stretch/>
        </p:blipFill>
        <p:spPr>
          <a:xfrm>
            <a:off x="3539350" y="842343"/>
            <a:ext cx="1616475" cy="8521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3" name="Google Shape;123;p2"/>
          <p:cNvGraphicFramePr/>
          <p:nvPr>
            <p:extLst>
              <p:ext uri="{D42A27DB-BD31-4B8C-83A1-F6EECF244321}">
                <p14:modId xmlns:p14="http://schemas.microsoft.com/office/powerpoint/2010/main" val="4123428860"/>
              </p:ext>
            </p:extLst>
          </p:nvPr>
        </p:nvGraphicFramePr>
        <p:xfrm>
          <a:off x="356651" y="1888420"/>
          <a:ext cx="2028425" cy="2133545"/>
        </p:xfrm>
        <a:graphic>
          <a:graphicData uri="http://schemas.openxmlformats.org/drawingml/2006/table">
            <a:tbl>
              <a:tblPr firstRow="1" bandRow="1">
                <a:noFill/>
                <a:tableStyleId>{6B970642-AB4E-46A2-ADBC-23D426264503}</a:tableStyleId>
              </a:tblPr>
              <a:tblGrid>
                <a:gridCol w="837750"/>
                <a:gridCol w="1190675"/>
              </a:tblGrid>
              <a:tr h="326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Variable </a:t>
                      </a:r>
                      <a:endParaRPr sz="12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TEP bilateral</a:t>
                      </a:r>
                      <a:endParaRPr sz="1200" b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</a:tr>
              <a:tr h="326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FC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⇑</a:t>
                      </a:r>
                      <a:r>
                        <a:rPr lang="es-ES" sz="11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rho=.249</a:t>
                      </a:r>
                      <a:endParaRPr sz="11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</a:tr>
              <a:tr h="326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Dímero D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s-ES" b="1" dirty="0" smtClean="0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⇑</a:t>
                      </a:r>
                      <a:r>
                        <a:rPr lang="es-ES" sz="11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rho=.249</a:t>
                      </a:r>
                      <a:endParaRPr sz="1200" b="1" u="none" strike="noStrike" cap="none" dirty="0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</a:tr>
              <a:tr h="326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proBNP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b="1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⇑</a:t>
                      </a:r>
                      <a:r>
                        <a:rPr lang="es-ES" sz="11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rho=.345</a:t>
                      </a:r>
                      <a:endParaRPr sz="1200" b="1" u="none" strike="noStrike" cap="none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</a:tr>
              <a:tr h="326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TnT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b="1"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⇑</a:t>
                      </a:r>
                      <a:r>
                        <a:rPr lang="es-ES" sz="11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rho=.430 </a:t>
                      </a:r>
                      <a:endParaRPr sz="105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</a:tr>
              <a:tr h="377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SatO2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⇓</a:t>
                      </a:r>
                      <a:r>
                        <a:rPr lang="es-ES" sz="11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rho=-.373 </a:t>
                      </a:r>
                      <a:endParaRPr sz="1800"/>
                    </a:p>
                  </a:txBody>
                  <a:tcPr marL="72000" marR="72000" marT="72000" marB="72000" anchor="ctr"/>
                </a:tc>
              </a:tr>
            </a:tbl>
          </a:graphicData>
        </a:graphic>
      </p:graphicFrame>
      <p:pic>
        <p:nvPicPr>
          <p:cNvPr id="124" name="Google Shape;124;p2"/>
          <p:cNvPicPr preferRelativeResize="0"/>
          <p:nvPr/>
        </p:nvPicPr>
        <p:blipFill rotWithShape="1">
          <a:blip r:embed="rId9">
            <a:alphaModFix/>
          </a:blip>
          <a:srcRect l="5343" r="4473"/>
          <a:stretch/>
        </p:blipFill>
        <p:spPr>
          <a:xfrm>
            <a:off x="6717552" y="3191216"/>
            <a:ext cx="2227791" cy="752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8" t="10546" r="15155" b="6989"/>
          <a:stretch/>
        </p:blipFill>
        <p:spPr>
          <a:xfrm>
            <a:off x="5360884" y="740911"/>
            <a:ext cx="574481" cy="10458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1621</TotalTime>
  <Words>227</Words>
  <Application>Microsoft Office PowerPoint</Application>
  <PresentationFormat>Presentación en pantalla (16:9)</PresentationFormat>
  <Paragraphs>38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Arial</vt:lpstr>
      <vt:lpstr>Noto Sans Symbols</vt:lpstr>
      <vt:lpstr>Arial Black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CLARA</dc:creator>
  <cp:lastModifiedBy>Cuenta Microsoft</cp:lastModifiedBy>
  <cp:revision>10</cp:revision>
  <dcterms:created xsi:type="dcterms:W3CDTF">2025-10-16T09:08:13Z</dcterms:created>
  <dcterms:modified xsi:type="dcterms:W3CDTF">2026-03-01T22:22:40Z</dcterms:modified>
</cp:coreProperties>
</file>