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9" roundtripDataSignature="AMtx7mi7zSQwS+XzYJNyRoLOrEupOgKW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9C8BED2-36B6-44F1-AA1F-536EA8BCAA9B}">
  <a:tblStyle styleId="{99C8BED2-36B6-44F1-AA1F-536EA8BCAA9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c65514b901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c65514b90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77649" y="139013"/>
            <a:ext cx="8050500" cy="14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000">
                <a:solidFill>
                  <a:schemeClr val="dk1"/>
                </a:solidFill>
              </a:rPr>
              <a:t>PERFIL CLÍNICO EPIDEMIOLÓGICO DE PACIENTES INGRESADOS POR TROMBOEMBOLISMO PULMONAR AGUDO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s-ES" sz="1200">
                <a:solidFill>
                  <a:schemeClr val="dk1"/>
                </a:solidFill>
              </a:rPr>
              <a:t>C.S. González Villasmil, C. Gómez Martín, A. Castrillo Álvarez, P. Mengibar Vallejo. J. Santos Martínez</a:t>
            </a:r>
            <a:endParaRPr i="1" sz="12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</a:rPr>
              <a:t>SERVICIO DE NEUMOLOGÍA DEL HOSPITAL UNIVERSITARIO CLÍNICO SAN CECILIO - GRANADA</a:t>
            </a:r>
            <a:endParaRPr sz="1200">
              <a:solidFill>
                <a:schemeClr val="dk1"/>
              </a:solidFill>
            </a:endParaRPr>
          </a:p>
        </p:txBody>
      </p:sp>
      <p:cxnSp>
        <p:nvCxnSpPr>
          <p:cNvPr id="85" name="Google Shape;85;p1"/>
          <p:cNvCxnSpPr/>
          <p:nvPr/>
        </p:nvCxnSpPr>
        <p:spPr>
          <a:xfrm flipH="1" rot="10800000">
            <a:off x="-36739" y="1556652"/>
            <a:ext cx="9203700" cy="12600"/>
          </a:xfrm>
          <a:prstGeom prst="straightConnector1">
            <a:avLst/>
          </a:prstGeom>
          <a:noFill/>
          <a:ln cap="flat" cmpd="sng" w="76200">
            <a:solidFill>
              <a:srgbClr val="3D7C4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" name="Google Shape;86;p1"/>
          <p:cNvSpPr txBox="1"/>
          <p:nvPr/>
        </p:nvSpPr>
        <p:spPr>
          <a:xfrm>
            <a:off x="230500" y="1775707"/>
            <a:ext cx="8663700" cy="9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-ES" sz="1200">
                <a:solidFill>
                  <a:schemeClr val="dk1"/>
                </a:solidFill>
              </a:rPr>
              <a:t>INTRODUCCIÓN</a:t>
            </a:r>
            <a:br>
              <a:rPr b="1" lang="es-ES" sz="1200">
                <a:solidFill>
                  <a:schemeClr val="dk1"/>
                </a:solidFill>
              </a:rPr>
            </a:br>
            <a:r>
              <a:rPr lang="es-ES" sz="1000">
                <a:solidFill>
                  <a:schemeClr val="dk1"/>
                </a:solidFill>
              </a:rPr>
              <a:t>El Tromboembolismo Pulmonar Agudo (TEPA) es la tercera causa de muerte cardiovascular global, con presentación clínica heterogénea. Conocer el perfil actual de estos pacientes es crítico para mejorar la sospecha diagnóstica y el manejo. El objetivo del estudio fue analizar las características clínico-epidemiológicas en pacientes ingresados por TEPA en centro de 3er Nivel.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9128150" y="1422300"/>
            <a:ext cx="4110600" cy="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4624025" y="2684486"/>
            <a:ext cx="4270200" cy="21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-ES" sz="1200">
                <a:solidFill>
                  <a:schemeClr val="dk1"/>
                </a:solidFill>
              </a:rPr>
              <a:t>RESULTADOS</a:t>
            </a:r>
            <a:br>
              <a:rPr lang="es-ES" sz="1200">
                <a:solidFill>
                  <a:schemeClr val="dk1"/>
                </a:solidFill>
              </a:rPr>
            </a:br>
            <a:r>
              <a:rPr lang="es-ES" sz="1000">
                <a:solidFill>
                  <a:schemeClr val="dk1"/>
                </a:solidFill>
              </a:rPr>
              <a:t>La edad media de la población fue de 68,28 años (DE ±16,72). El grupo de &gt;</a:t>
            </a:r>
            <a:r>
              <a:rPr lang="es-ES" sz="1000">
                <a:solidFill>
                  <a:schemeClr val="dk1"/>
                </a:solidFill>
              </a:rPr>
              <a:t> </a:t>
            </a:r>
            <a:r>
              <a:rPr lang="es-ES" sz="1000">
                <a:solidFill>
                  <a:schemeClr val="dk1"/>
                </a:solidFill>
              </a:rPr>
              <a:t>75 años es el predominante.  El sexo femenino fue el más frecuente (54,3%), especialmente en mayores de &gt; 75  y menores de 45 años. El 91,4% presenta al menos un FRCV, y el 60,6% más de dos; siendo los más prevalentes la HTA (56%), dislipemia (48,6%), obesidad y sobrepeso (ambos 48,6%). Las comorbilidades más frecuentes son cardíacas (42,9%), respiratorias (33,1%) y oncológicas (25,7%). Los factores desencadenantes, el 40% no presenta causa asociada. Los principales motivos de consulta fueron la disnea (45%), el dolor torácico (21,8%) y los edema de miembros inferiores (16,4%)</a:t>
            </a:r>
            <a:r>
              <a:rPr lang="es-ES" sz="1200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230500" y="2755446"/>
            <a:ext cx="3900000" cy="21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-ES" sz="1200">
                <a:solidFill>
                  <a:schemeClr val="dk1"/>
                </a:solidFill>
              </a:rPr>
              <a:t>METODOLOGÍA</a:t>
            </a:r>
            <a:br>
              <a:rPr b="1" lang="es-ES" sz="1200">
                <a:solidFill>
                  <a:schemeClr val="dk1"/>
                </a:solidFill>
              </a:rPr>
            </a:br>
            <a:r>
              <a:rPr lang="es-ES" sz="1000">
                <a:solidFill>
                  <a:schemeClr val="dk1"/>
                </a:solidFill>
              </a:rPr>
              <a:t>Estudio observacional, descriptivo y retrospectivo en pacientes mayores de 18 años con diagnóstico de TEPA (AngioTC o Gammagrafía V/Q) en el servicio de Neumología del Hospital Universitario Clínico San Cecilio de Granada, entre el 1 de enero y el 31 de diciembre de 2024, con un total (N) de 175 pacientes. Se analizaron variables demográficas (edad, sexo), comorbilidades (FRCV y otras agrupadas por sistemas), factores desencadenantes y motivos de consulta. Se dividieron  en tres grupos etarios: &lt; 45, 45-75 y &gt; 75 años. El análisis estadístico se usó Microsoft Excel 2020,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c65514b901_1_5"/>
          <p:cNvSpPr/>
          <p:nvPr/>
        </p:nvSpPr>
        <p:spPr>
          <a:xfrm>
            <a:off x="0" y="0"/>
            <a:ext cx="1317000" cy="135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c65514b901_1_5"/>
          <p:cNvSpPr txBox="1"/>
          <p:nvPr/>
        </p:nvSpPr>
        <p:spPr>
          <a:xfrm>
            <a:off x="4179382" y="2236189"/>
            <a:ext cx="4567800" cy="26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200">
                <a:solidFill>
                  <a:schemeClr val="dk1"/>
                </a:solidFill>
              </a:rPr>
              <a:t>CONCLUSIONES</a:t>
            </a:r>
            <a:br>
              <a:rPr b="1" lang="es-ES" sz="1200">
                <a:solidFill>
                  <a:schemeClr val="dk1"/>
                </a:solidFill>
              </a:rPr>
            </a:br>
            <a:r>
              <a:rPr lang="es-ES" sz="1000">
                <a:solidFill>
                  <a:schemeClr val="dk1"/>
                </a:solidFill>
              </a:rPr>
              <a:t>Predominan las mujeres de edad avanzada, la pluripatología y las comorbilidades cardiovasculares y respiratorias, contrastando con perfiles clásico más jóven y con factores transitorios. Este cambio podría demostrar cómo la fragilidad y los FRCV pueden desplazar a los detonantes clásicos en la población. A pesar de esto las neoplasias siguen siendo factores desencadenantes frecuentes.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-ES" sz="1200">
                <a:solidFill>
                  <a:schemeClr val="dk1"/>
                </a:solidFill>
              </a:rPr>
              <a:t>BIBLIOGRAFÍA</a:t>
            </a:r>
            <a:br>
              <a:rPr b="1" lang="es-ES" sz="1200">
                <a:solidFill>
                  <a:schemeClr val="dk1"/>
                </a:solidFill>
              </a:rPr>
            </a:br>
            <a:r>
              <a:rPr lang="es-ES" sz="600">
                <a:solidFill>
                  <a:schemeClr val="dk1"/>
                </a:solidFill>
              </a:rPr>
              <a:t>ESC Guidelines for the diagnosis and management of acute pulmonary embolism developed in collaboration with the European Respiratory Society (ERS). Konstantinides SV, et col.Eur Heart J. 2020;41(4):543-603.</a:t>
            </a:r>
            <a:br>
              <a:rPr lang="es-ES" sz="600">
                <a:solidFill>
                  <a:schemeClr val="dk1"/>
                </a:solidFill>
              </a:rPr>
            </a:br>
            <a:r>
              <a:rPr lang="es-ES" sz="600">
                <a:solidFill>
                  <a:schemeClr val="dk1"/>
                </a:solidFill>
              </a:rPr>
              <a:t>RIETE Registry: The largest database of patients with venous thromboembolism. Bikdeli B, Jimenez D, et al.Thromb Haemost. 2022.</a:t>
            </a:r>
            <a:br>
              <a:rPr lang="es-ES" sz="600">
                <a:solidFill>
                  <a:schemeClr val="dk1"/>
                </a:solidFill>
              </a:rPr>
            </a:br>
            <a:r>
              <a:rPr lang="es-ES" sz="600">
                <a:solidFill>
                  <a:schemeClr val="dk1"/>
                </a:solidFill>
              </a:rPr>
              <a:t>Trends in mortality related to pulmonary embolism in the European Region, 2000–15. Barco S, et al. Lancet Respir Med. 2020;8(3):277-287.</a:t>
            </a:r>
            <a:br>
              <a:rPr lang="es-ES" sz="600">
                <a:solidFill>
                  <a:schemeClr val="dk1"/>
                </a:solidFill>
              </a:rPr>
            </a:br>
            <a:r>
              <a:rPr lang="es-ES" sz="600">
                <a:solidFill>
                  <a:schemeClr val="dk1"/>
                </a:solidFill>
              </a:rPr>
              <a:t>Obstructive Sleep Apnea and Venous Thromboembolism: Pathophysiological Links.Alonso-Fernández A, et al. Arch Bronconeumol. 2020;56(6):380-389.</a:t>
            </a:r>
            <a:endParaRPr sz="600">
              <a:solidFill>
                <a:schemeClr val="dk1"/>
              </a:solidFill>
            </a:endParaRPr>
          </a:p>
        </p:txBody>
      </p:sp>
      <p:pic>
        <p:nvPicPr>
          <p:cNvPr id="96" name="Google Shape;96;g3c65514b901_1_5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2652" y="105243"/>
            <a:ext cx="3387948" cy="209487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7" name="Google Shape;97;g3c65514b901_1_5"/>
          <p:cNvGraphicFramePr/>
          <p:nvPr/>
        </p:nvGraphicFramePr>
        <p:xfrm>
          <a:off x="220450" y="2105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{99C8BED2-36B6-44F1-AA1F-536EA8BCAA9B}</a:tableStyleId>
              </a:tblPr>
              <a:tblGrid>
                <a:gridCol w="1214625"/>
                <a:gridCol w="1257350"/>
                <a:gridCol w="487550"/>
                <a:gridCol w="598750"/>
              </a:tblGrid>
              <a:tr h="2118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/>
                        <a:t>Factor de Riesgo</a:t>
                      </a:r>
                      <a:endParaRPr b="1"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  <a:extLst>
                      <a:ext uri="http://customooxmlschemas.google.com/">
                        <go:slidesCustomData xmlns:go="http://customooxmlschemas.google.com/" cellId="97:0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/>
                        <a:t>n</a:t>
                      </a:r>
                      <a:endParaRPr b="1"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  <a:extLst>
                      <a:ext uri="http://customooxmlschemas.google.com/">
                        <go:slidesCustomData xmlns:go="http://customooxmlschemas.google.com/" cellId="97: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/>
                        <a:t>%</a:t>
                      </a:r>
                      <a:endParaRPr b="1"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  <a:extLst>
                      <a:ext uri="http://customooxmlschemas.google.com/">
                        <go:slidesCustomData xmlns:go="http://customooxmlschemas.google.com/" cellId="97:0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Hipertensión Arterial (HTA)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98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56,0%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Dislipemia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2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70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40,0%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2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Obesidad / Sobrepeso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3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85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48,6%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3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Diabetes Mellitus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4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45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25,7%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4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Tabaquismo (Activo/Ex)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5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55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31,4%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5:3"/>
                      </a:ext>
                    </a:extLst>
                  </a:tcPr>
                </a:tc>
              </a:tr>
              <a:tr h="2118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/>
                        <a:t>Grupo Patológico</a:t>
                      </a:r>
                      <a:endParaRPr b="1"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  <a:extLst>
                      <a:ext uri="http://customooxmlschemas.google.com/">
                        <go:slidesCustomData xmlns:go="http://customooxmlschemas.google.com/" cellId="97:6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/>
                        <a:t>Patologías Incluidas</a:t>
                      </a:r>
                      <a:endParaRPr b="1"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  <a:extLst>
                      <a:ext uri="http://customooxmlschemas.google.com/">
                        <go:slidesCustomData xmlns:go="http://customooxmlschemas.google.com/" cellId="97:6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/>
                        <a:t>n</a:t>
                      </a:r>
                      <a:endParaRPr b="1"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  <a:extLst>
                      <a:ext uri="http://customooxmlschemas.google.com/">
                        <go:slidesCustomData xmlns:go="http://customooxmlschemas.google.com/" cellId="97: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/>
                        <a:t>%</a:t>
                      </a:r>
                      <a:endParaRPr b="1"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  <a:extLst>
                      <a:ext uri="http://customooxmlschemas.google.com/">
                        <go:slidesCustomData xmlns:go="http://customooxmlschemas.google.com/" cellId="97:6:3"/>
                      </a:ext>
                    </a:extLst>
                  </a:tcPr>
                </a:tc>
              </a:tr>
              <a:tr h="286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Patología Cardíaca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7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600"/>
                        <a:t>IC, FA, Cardiopatía isquémica, Valvulopatías</a:t>
                      </a:r>
                      <a:endParaRPr sz="6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7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75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42,9%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7:3"/>
                      </a:ext>
                    </a:extLst>
                  </a:tcPr>
                </a:tc>
              </a:tr>
              <a:tr h="413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Patología Respiratoria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8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600"/>
                        <a:t>EPOC, Asma, SAHS, EPID, Sarcoidosis, Insuficiencia respiratoria</a:t>
                      </a:r>
                      <a:endParaRPr sz="6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8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58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8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33,1%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8:3"/>
                      </a:ext>
                    </a:extLst>
                  </a:tcPr>
                </a:tc>
              </a:tr>
              <a:tr h="286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Neoplasia Activa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9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600"/>
                        <a:t>Ca. Próstata, Mama, Pulmón, Digestivo</a:t>
                      </a:r>
                      <a:endParaRPr sz="6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9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45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9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25,7%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9:3"/>
                      </a:ext>
                    </a:extLst>
                  </a:tcPr>
                </a:tc>
              </a:tr>
              <a:tr h="211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Antecedentes ETEV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0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600"/>
                        <a:t>TVP previa, Tromboflebitis</a:t>
                      </a:r>
                      <a:endParaRPr sz="6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0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35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0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20,0%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0:3"/>
                      </a:ext>
                    </a:extLst>
                  </a:tcPr>
                </a:tc>
              </a:tr>
              <a:tr h="286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Neurológica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1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600"/>
                        <a:t>Ictus, Deterioro cognitivo, Demencia</a:t>
                      </a:r>
                      <a:endParaRPr sz="6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1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28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1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16,0%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1:3"/>
                      </a:ext>
                    </a:extLst>
                  </a:tcPr>
                </a:tc>
              </a:tr>
              <a:tr h="286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Otras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2:0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600"/>
                        <a:t>ERC, Enf. Autoinmunes, Tiroides</a:t>
                      </a:r>
                      <a:endParaRPr sz="6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2:1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30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2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17,1%</a:t>
                      </a:r>
                      <a:endParaRPr sz="800"/>
                    </a:p>
                  </a:txBody>
                  <a:tcPr marT="19050" marB="19050" marR="28575" marL="28575" anchor="ctr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2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/>
                        <a:t>Detonante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  <a:extLst>
                      <a:ext uri="http://customooxmlschemas.google.com/">
                        <go:slidesCustomData xmlns:go="http://customooxmlschemas.google.com/" cellId="97:13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/>
                        <a:t>n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  <a:extLst>
                      <a:ext uri="http://customooxmlschemas.google.com/">
                        <go:slidesCustomData xmlns:go="http://customooxmlschemas.google.com/" cellId="97:13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/>
                        <a:t>%</a:t>
                      </a:r>
                      <a:endParaRPr b="1"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  <a:extLst>
                      <a:ext uri="http://customooxmlschemas.google.com/">
                        <go:slidesCustomData xmlns:go="http://customooxmlschemas.google.com/" cellId="97:13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Ninguno (TEP no provocado/Idiopático)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4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70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4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40,0%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4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Inmovilización / Hospitalización previa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5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40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5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22,9%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5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Cirugía reciente / Fracturas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6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35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6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20,0%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6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Neoplasia (Factor persistente)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7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25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7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14,3%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7:3"/>
                      </a:ext>
                    </a:extLst>
                  </a:tcPr>
                </a:tc>
              </a:tr>
              <a:tr h="21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Otros (Viajes, Hormonal, COVID-19)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8:0"/>
                      </a:ext>
                    </a:extLst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5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8:2"/>
                      </a:ext>
                    </a:extLs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2,8%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8:3"/>
                      </a:ext>
                    </a:extLst>
                  </a:tcPr>
                </a:tc>
              </a:tr>
              <a:tr h="174600">
                <a:tc grid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/>
                        <a:t>Tabla 1. Factores de riesgo cardiovascular, comorbilidades y detonantes</a:t>
                      </a:r>
                      <a:endParaRPr sz="800"/>
                    </a:p>
                  </a:txBody>
                  <a:tcPr marT="19050" marB="19050" marR="28575" marL="28575" anchor="b">
                    <a:lnL cap="flat" cmpd="sng" w="69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69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69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69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extLst>
                      <a:ext uri="http://customooxmlschemas.google.com/">
                        <go:slidesCustomData xmlns:go="http://customooxmlschemas.google.com/" cellId="97:19:0"/>
                      </a:ext>
                    </a:extLst>
                  </a:tcPr>
                </a:tc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