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83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3375" y="7932539"/>
            <a:ext cx="11525250" cy="278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8450" y="1324850"/>
            <a:ext cx="3654328" cy="2521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8450" y="4008793"/>
            <a:ext cx="3654328" cy="2703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32525" y="1332211"/>
            <a:ext cx="3273480" cy="2375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42888" y="3913125"/>
            <a:ext cx="3295425" cy="270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70895" y="1324850"/>
            <a:ext cx="3654480" cy="5387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575982" y="5648747"/>
            <a:ext cx="3244307" cy="86077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3"/>
          <p:cNvSpPr txBox="1"/>
          <p:nvPr/>
        </p:nvSpPr>
        <p:spPr>
          <a:xfrm>
            <a:off x="166687" y="238125"/>
            <a:ext cx="11858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0369A1"/>
                </a:solidFill>
              </a:rPr>
              <a:t>RELACIÓN ENTRE LA EXTENSIÓN ANATÓMICA DE TROMBOEMBOLISMO PULMONAR AGUDO Y GRADO DE REPERFUSIÓN </a:t>
            </a:r>
            <a:r>
              <a:rPr lang="en-US" sz="2100" b="1">
                <a:solidFill>
                  <a:srgbClr val="0369A1"/>
                </a:solidFill>
              </a:rPr>
              <a:t>EN EL SEGUIMIENTO</a:t>
            </a:r>
            <a:endParaRPr b="1"/>
          </a:p>
        </p:txBody>
      </p:sp>
      <p:sp>
        <p:nvSpPr>
          <p:cNvPr id="92" name="Google Shape;92;p13"/>
          <p:cNvSpPr txBox="1"/>
          <p:nvPr/>
        </p:nvSpPr>
        <p:spPr>
          <a:xfrm>
            <a:off x="333375" y="923925"/>
            <a:ext cx="115254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</a:rPr>
              <a:t> A. CASTRILLO, C. GONZÁLEZ, C. GÓMEZ, P. MENGÍBAR | SERVICIO DE NEUMOLOGÍA, H.U. SAN CECILIO (GRANADA)</a:t>
            </a:r>
            <a:endParaRPr b="1"/>
          </a:p>
        </p:txBody>
      </p:sp>
      <p:sp>
        <p:nvSpPr>
          <p:cNvPr id="93" name="Google Shape;93;p13"/>
          <p:cNvSpPr txBox="1"/>
          <p:nvPr/>
        </p:nvSpPr>
        <p:spPr>
          <a:xfrm>
            <a:off x="333375" y="8037314"/>
            <a:ext cx="4397722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8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0369A1"/>
                </a:solidFill>
                <a:latin typeface="Arial"/>
                <a:ea typeface="Arial"/>
                <a:cs typeface="Arial"/>
                <a:sym typeface="Arial"/>
              </a:rPr>
              <a:t>Lugar:</a:t>
            </a:r>
            <a:r>
              <a:rPr lang="en-US" sz="975" b="0" i="0" u="none" strike="noStrike" cap="non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 Hospital Universitario San Cecilio (HUSC) de Granada. España. (2024)</a:t>
            </a: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7940724" y="8037314"/>
            <a:ext cx="39179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8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>
                <a:solidFill>
                  <a:srgbClr val="0369A1"/>
                </a:solidFill>
                <a:latin typeface="Arial"/>
                <a:ea typeface="Arial"/>
                <a:cs typeface="Arial"/>
                <a:sym typeface="Arial"/>
              </a:rPr>
              <a:t>Contacto:</a:t>
            </a:r>
            <a:r>
              <a:rPr lang="en-US" sz="975" b="0" i="0" u="none" strike="noStrike" cap="none">
                <a:solidFill>
                  <a:srgbClr val="64748B"/>
                </a:solidFill>
                <a:latin typeface="Arial"/>
                <a:ea typeface="Arial"/>
                <a:cs typeface="Arial"/>
                <a:sym typeface="Arial"/>
              </a:rPr>
              <a:t> alcaal6@gmail.com | Sin conflictos de interés declarados.</a:t>
            </a:r>
            <a:endParaRPr/>
          </a:p>
        </p:txBody>
      </p:sp>
      <p:sp>
        <p:nvSpPr>
          <p:cNvPr id="95" name="Google Shape;95;p13"/>
          <p:cNvSpPr txBox="1"/>
          <p:nvPr/>
        </p:nvSpPr>
        <p:spPr>
          <a:xfrm>
            <a:off x="686987" y="1479139"/>
            <a:ext cx="31194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8" b="1" i="0" u="none" strike="noStrike" cap="none">
                <a:solidFill>
                  <a:srgbClr val="0369A1"/>
                </a:solidFill>
              </a:rPr>
              <a:t>INTRODUCCIÓN</a:t>
            </a:r>
            <a:endParaRPr sz="1193" b="1"/>
          </a:p>
        </p:txBody>
      </p:sp>
      <p:sp>
        <p:nvSpPr>
          <p:cNvPr id="96" name="Google Shape;96;p13"/>
          <p:cNvSpPr/>
          <p:nvPr/>
        </p:nvSpPr>
        <p:spPr>
          <a:xfrm>
            <a:off x="413537" y="1730874"/>
            <a:ext cx="3244200" cy="810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77950" tIns="38950" rIns="77950" bIns="389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34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 txBox="1"/>
          <p:nvPr/>
        </p:nvSpPr>
        <p:spPr>
          <a:xfrm>
            <a:off x="706519" y="4163082"/>
            <a:ext cx="30987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8" b="1" i="0" u="none" strike="noStrike" cap="none">
                <a:solidFill>
                  <a:srgbClr val="0369A1"/>
                </a:solidFill>
              </a:rPr>
              <a:t>MATERIAL Y MÉTODOS</a:t>
            </a:r>
            <a:endParaRPr sz="1193" b="1"/>
          </a:p>
        </p:txBody>
      </p:sp>
      <p:sp>
        <p:nvSpPr>
          <p:cNvPr id="98" name="Google Shape;98;p13"/>
          <p:cNvSpPr/>
          <p:nvPr/>
        </p:nvSpPr>
        <p:spPr>
          <a:xfrm>
            <a:off x="413537" y="4414817"/>
            <a:ext cx="3244200" cy="810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77950" tIns="38950" rIns="77950" bIns="389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34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 txBox="1"/>
          <p:nvPr/>
        </p:nvSpPr>
        <p:spPr>
          <a:xfrm>
            <a:off x="4948678" y="1546183"/>
            <a:ext cx="34041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48" b="1" i="0" u="none" strike="noStrike" cap="none" dirty="0">
                <a:solidFill>
                  <a:srgbClr val="0369A1"/>
                </a:solidFill>
              </a:rPr>
              <a:t>DISTRIBUCIÓN INICIAL (%)</a:t>
            </a:r>
            <a:endParaRPr sz="1258" b="1" dirty="0"/>
          </a:p>
        </p:txBody>
      </p:sp>
      <p:sp>
        <p:nvSpPr>
          <p:cNvPr id="100" name="Google Shape;100;p13"/>
          <p:cNvSpPr txBox="1"/>
          <p:nvPr/>
        </p:nvSpPr>
        <p:spPr>
          <a:xfrm>
            <a:off x="4951205" y="4067966"/>
            <a:ext cx="2854800" cy="1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83" b="1" i="0" u="none" strike="noStrike" cap="none">
                <a:solidFill>
                  <a:srgbClr val="0369A1"/>
                </a:solidFill>
              </a:rPr>
              <a:t>REPERFUSIÓN COMPLETA</a:t>
            </a:r>
            <a:endParaRPr sz="1197" b="1"/>
          </a:p>
        </p:txBody>
      </p:sp>
      <p:sp>
        <p:nvSpPr>
          <p:cNvPr id="101" name="Google Shape;101;p13"/>
          <p:cNvSpPr/>
          <p:nvPr/>
        </p:nvSpPr>
        <p:spPr>
          <a:xfrm>
            <a:off x="4711018" y="4320601"/>
            <a:ext cx="2959500" cy="810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78225" tIns="39100" rIns="78225" bIns="39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4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8820134" y="1479139"/>
            <a:ext cx="3150000" cy="1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8" b="1" i="0" u="none" strike="noStrike" cap="none">
                <a:solidFill>
                  <a:srgbClr val="0369A1"/>
                </a:solidFill>
              </a:rPr>
              <a:t>CONCLUSIONES CLÍNICAS</a:t>
            </a:r>
            <a:endParaRPr sz="1193" b="1"/>
          </a:p>
        </p:txBody>
      </p:sp>
      <p:sp>
        <p:nvSpPr>
          <p:cNvPr id="103" name="Google Shape;103;p13"/>
          <p:cNvSpPr/>
          <p:nvPr/>
        </p:nvSpPr>
        <p:spPr>
          <a:xfrm>
            <a:off x="8575982" y="1730874"/>
            <a:ext cx="3244200" cy="810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77950" tIns="38950" rIns="77950" bIns="389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34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4" name="Google Shape;104;p13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13537" y="1491320"/>
            <a:ext cx="175789" cy="16240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3"/>
          <p:cNvSpPr txBox="1"/>
          <p:nvPr/>
        </p:nvSpPr>
        <p:spPr>
          <a:xfrm>
            <a:off x="647923" y="1860801"/>
            <a:ext cx="3009600" cy="3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3" b="1" i="0" u="none" strike="noStrike" cap="none" dirty="0" err="1">
                <a:solidFill>
                  <a:srgbClr val="0369A1"/>
                </a:solidFill>
              </a:rPr>
              <a:t>Contexto</a:t>
            </a:r>
            <a:r>
              <a:rPr lang="en-US" sz="1023" b="0" i="0" u="none" strike="noStrike" cap="none" dirty="0">
                <a:solidFill>
                  <a:srgbClr val="0369A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-US" sz="1023" b="0" i="0" u="none" strike="noStrike" cap="none" dirty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 El TEPA </a:t>
            </a:r>
            <a:r>
              <a:rPr lang="en-US" sz="1023" b="0" i="0" u="none" strike="noStrike" cap="none" dirty="0" err="1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presenta</a:t>
            </a:r>
            <a:r>
              <a:rPr lang="en-US" sz="1023" b="0" i="0" u="none" strike="noStrike" cap="none" dirty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023" b="0" i="0" u="none" strike="noStrike" cap="none" dirty="0" err="1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variabilidad</a:t>
            </a:r>
            <a:r>
              <a:rPr lang="en-US" sz="1023" b="0" i="0" u="none" strike="noStrike" cap="none" dirty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US" sz="1023" b="0" i="0" u="none" strike="noStrike" cap="none" dirty="0" err="1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extensión</a:t>
            </a:r>
            <a:r>
              <a:rPr lang="en-US" sz="1023" b="0" i="0" u="none" strike="noStrike" cap="none" dirty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 (</a:t>
            </a:r>
            <a:r>
              <a:rPr lang="en-US" sz="1023" b="0" i="0" u="none" strike="noStrike" cap="none" dirty="0" err="1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segmentaria</a:t>
            </a:r>
            <a:r>
              <a:rPr lang="en-US" sz="1023" b="0" i="0" u="none" strike="noStrike" cap="none" dirty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 a </a:t>
            </a:r>
            <a:r>
              <a:rPr lang="en-US" sz="1023" b="0" i="0" u="none" strike="noStrike" cap="none" dirty="0" err="1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masiva</a:t>
            </a:r>
            <a:r>
              <a:rPr lang="en-US" sz="1023" b="0" i="0" u="none" strike="noStrike" cap="none" dirty="0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 central).</a:t>
            </a:r>
            <a:endParaRPr sz="1193" dirty="0"/>
          </a:p>
        </p:txBody>
      </p:sp>
      <p:sp>
        <p:nvSpPr>
          <p:cNvPr id="106" name="Google Shape;106;p13"/>
          <p:cNvSpPr txBox="1"/>
          <p:nvPr/>
        </p:nvSpPr>
        <p:spPr>
          <a:xfrm>
            <a:off x="647923" y="2503714"/>
            <a:ext cx="3009600" cy="3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3" b="1" i="0" u="none" strike="noStrike" cap="none">
                <a:solidFill>
                  <a:srgbClr val="0369A1"/>
                </a:solidFill>
              </a:rPr>
              <a:t>Gold Standard:</a:t>
            </a:r>
            <a:r>
              <a:rPr lang="en-US" sz="1023" b="0" i="0" u="none" strike="noStrike" cap="non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 La Gammagrafía V/Q evalúa la resolución del trombo en la revisión.</a:t>
            </a:r>
            <a:endParaRPr sz="1193"/>
          </a:p>
        </p:txBody>
      </p:sp>
      <p:sp>
        <p:nvSpPr>
          <p:cNvPr id="107" name="Google Shape;107;p13"/>
          <p:cNvSpPr txBox="1"/>
          <p:nvPr/>
        </p:nvSpPr>
        <p:spPr>
          <a:xfrm>
            <a:off x="647923" y="3146627"/>
            <a:ext cx="3009600" cy="3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3" b="1" i="0" u="none" strike="noStrike" cap="none">
                <a:solidFill>
                  <a:srgbClr val="0369A1"/>
                </a:solidFill>
              </a:rPr>
              <a:t>Objetivo:</a:t>
            </a:r>
            <a:r>
              <a:rPr lang="en-US" sz="1023" b="0" i="0" u="none" strike="noStrike" cap="non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 Describir la correlación entre localización inicial y la reperfusión pulmonar post-tratamiento.</a:t>
            </a:r>
            <a:endParaRPr sz="1193"/>
          </a:p>
        </p:txBody>
      </p:sp>
      <p:pic>
        <p:nvPicPr>
          <p:cNvPr id="108" name="Google Shape;108;p13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13537" y="4175262"/>
            <a:ext cx="195321" cy="162409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3"/>
          <p:cNvSpPr txBox="1"/>
          <p:nvPr/>
        </p:nvSpPr>
        <p:spPr>
          <a:xfrm>
            <a:off x="647923" y="4544744"/>
            <a:ext cx="3009600" cy="3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3" b="1" i="0" u="none" strike="noStrike" cap="none">
                <a:solidFill>
                  <a:srgbClr val="0369A1"/>
                </a:solidFill>
              </a:rPr>
              <a:t>Diseño</a:t>
            </a:r>
            <a:r>
              <a:rPr lang="en-US" sz="1023" b="0" i="0" u="none" strike="noStrike" cap="none">
                <a:solidFill>
                  <a:srgbClr val="0369A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-US" sz="1023" b="0" i="0" u="none" strike="noStrike" cap="non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 Estudio observacional retrospectivo. Muestra válida de 157 pacientes (Año 2024).</a:t>
            </a:r>
            <a:endParaRPr sz="1193"/>
          </a:p>
        </p:txBody>
      </p:sp>
      <p:sp>
        <p:nvSpPr>
          <p:cNvPr id="110" name="Google Shape;110;p13"/>
          <p:cNvSpPr txBox="1"/>
          <p:nvPr/>
        </p:nvSpPr>
        <p:spPr>
          <a:xfrm>
            <a:off x="647923" y="5187657"/>
            <a:ext cx="3009600" cy="5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3" b="1" i="0" u="none" strike="noStrike" cap="none">
                <a:solidFill>
                  <a:srgbClr val="0369A1"/>
                </a:solidFill>
              </a:rPr>
              <a:t>Diagnóstico (Ingreso):</a:t>
            </a:r>
            <a:r>
              <a:rPr lang="en-US" sz="1023" b="1" i="0" u="none" strike="noStrike" cap="none">
                <a:solidFill>
                  <a:srgbClr val="334155"/>
                </a:solidFill>
              </a:rPr>
              <a:t> </a:t>
            </a:r>
            <a:r>
              <a:rPr lang="en-US" sz="1023" b="0" i="0" u="none" strike="noStrike" cap="non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AngioTC para determinar severidad anatómica (Central, Lobar o Segmentaria).</a:t>
            </a:r>
            <a:endParaRPr sz="1193"/>
          </a:p>
        </p:txBody>
      </p:sp>
      <p:sp>
        <p:nvSpPr>
          <p:cNvPr id="111" name="Google Shape;111;p13"/>
          <p:cNvSpPr txBox="1"/>
          <p:nvPr/>
        </p:nvSpPr>
        <p:spPr>
          <a:xfrm>
            <a:off x="647923" y="5830570"/>
            <a:ext cx="3009600" cy="5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3" b="1" i="0" u="none" strike="noStrike" cap="none">
                <a:solidFill>
                  <a:srgbClr val="0369A1"/>
                </a:solidFill>
              </a:rPr>
              <a:t>Seguimiento (3-6 Meses):</a:t>
            </a:r>
            <a:r>
              <a:rPr lang="en-US" sz="1023" b="1" i="0" u="none" strike="noStrike" cap="none">
                <a:solidFill>
                  <a:srgbClr val="334155"/>
                </a:solidFill>
              </a:rPr>
              <a:t> </a:t>
            </a:r>
            <a:r>
              <a:rPr lang="en-US" sz="1023" b="0" i="0" u="none" strike="noStrike" cap="non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Gammagrafía V/Q en consulta para determinar el grado de reperfusión tras anticoagulación.</a:t>
            </a:r>
            <a:endParaRPr sz="1193"/>
          </a:p>
        </p:txBody>
      </p:sp>
      <p:pic>
        <p:nvPicPr>
          <p:cNvPr id="112" name="Google Shape;112;p13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591356" y="1568062"/>
            <a:ext cx="221529" cy="171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3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711018" y="4080191"/>
            <a:ext cx="160124" cy="162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3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575982" y="1491320"/>
            <a:ext cx="146491" cy="1624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3" descr="image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413537" y="1877042"/>
            <a:ext cx="185555" cy="121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3" descr="image.png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413537" y="2519955"/>
            <a:ext cx="166023" cy="121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3" descr="image.png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413537" y="3162868"/>
            <a:ext cx="146491" cy="121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3" descr="image.png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413537" y="4560985"/>
            <a:ext cx="185555" cy="121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 descr="image.png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413537" y="5203898"/>
            <a:ext cx="146491" cy="1218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3" descr="image.png"/>
          <p:cNvPicPr preferRelativeResize="0"/>
          <p:nvPr/>
        </p:nvPicPr>
        <p:blipFill rotWithShape="1">
          <a:blip r:embed="rId20">
            <a:alphaModFix/>
          </a:blip>
          <a:srcRect/>
          <a:stretch/>
        </p:blipFill>
        <p:spPr>
          <a:xfrm>
            <a:off x="413537" y="5846811"/>
            <a:ext cx="146491" cy="121807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3"/>
          <p:cNvSpPr txBox="1"/>
          <p:nvPr/>
        </p:nvSpPr>
        <p:spPr>
          <a:xfrm>
            <a:off x="8810368" y="1942006"/>
            <a:ext cx="3009900" cy="1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6" b="1" i="0" u="none" strike="noStrike" cap="none">
                <a:solidFill>
                  <a:srgbClr val="0369A1"/>
                </a:solidFill>
              </a:rPr>
              <a:t>CORRELACIÓN INVERSA</a:t>
            </a:r>
            <a:endParaRPr sz="1193" b="1"/>
          </a:p>
        </p:txBody>
      </p:sp>
      <p:sp>
        <p:nvSpPr>
          <p:cNvPr id="122" name="Google Shape;122;p13"/>
          <p:cNvSpPr txBox="1"/>
          <p:nvPr/>
        </p:nvSpPr>
        <p:spPr>
          <a:xfrm>
            <a:off x="8810368" y="2153138"/>
            <a:ext cx="3009900" cy="10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3" b="0" i="0" u="none" strike="noStrike" cap="non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Existe una marcada correlación inversa entre la extensión anatómica inicial y la resolución del trombo. El TEP Segmentario alcanza la resolución en casi el 80%, mientras que el Central apenas un 52%.</a:t>
            </a:r>
            <a:endParaRPr sz="1193"/>
          </a:p>
        </p:txBody>
      </p:sp>
      <p:sp>
        <p:nvSpPr>
          <p:cNvPr id="123" name="Google Shape;123;p13"/>
          <p:cNvSpPr txBox="1"/>
          <p:nvPr/>
        </p:nvSpPr>
        <p:spPr>
          <a:xfrm>
            <a:off x="8810368" y="3224660"/>
            <a:ext cx="3009900" cy="1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6" b="1" i="0" u="none" strike="noStrike" cap="none">
                <a:solidFill>
                  <a:srgbClr val="0369A1"/>
                </a:solidFill>
              </a:rPr>
              <a:t>RIESGO DE SECUELAS CRÓNICAS</a:t>
            </a:r>
            <a:endParaRPr sz="1193" b="1"/>
          </a:p>
        </p:txBody>
      </p:sp>
      <p:sp>
        <p:nvSpPr>
          <p:cNvPr id="124" name="Google Shape;124;p13"/>
          <p:cNvSpPr txBox="1"/>
          <p:nvPr/>
        </p:nvSpPr>
        <p:spPr>
          <a:xfrm>
            <a:off x="8810368" y="3435792"/>
            <a:ext cx="3009900" cy="8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3" b="0" i="0" u="none" strike="noStrike" cap="non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Casi la mitad (48%) de los pacientes con afectación de TEP Central mantienen defectos de perfusión en el seguimiento, lo que obliga a una vigilancia estrecha ante el riesgo de Hipertensión Pulmonar.</a:t>
            </a:r>
            <a:endParaRPr sz="1193"/>
          </a:p>
        </p:txBody>
      </p:sp>
      <p:sp>
        <p:nvSpPr>
          <p:cNvPr id="125" name="Google Shape;125;p13"/>
          <p:cNvSpPr txBox="1"/>
          <p:nvPr/>
        </p:nvSpPr>
        <p:spPr>
          <a:xfrm>
            <a:off x="8810368" y="4507313"/>
            <a:ext cx="3009900" cy="16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86" b="1" i="0" u="none" strike="noStrike" cap="none">
                <a:solidFill>
                  <a:srgbClr val="0369A1"/>
                </a:solidFill>
              </a:rPr>
              <a:t>SEGUIMIENTO CRÍTICO</a:t>
            </a:r>
            <a:endParaRPr sz="1193" b="1"/>
          </a:p>
        </p:txBody>
      </p:sp>
      <p:sp>
        <p:nvSpPr>
          <p:cNvPr id="126" name="Google Shape;126;p13"/>
          <p:cNvSpPr txBox="1"/>
          <p:nvPr/>
        </p:nvSpPr>
        <p:spPr>
          <a:xfrm>
            <a:off x="8810368" y="4718445"/>
            <a:ext cx="3009900" cy="5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23" b="0" i="0" u="none" strike="noStrike" cap="non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El seguimiento mediante Gammagrafía V/Q resulta crítico y fundamental en pacientes con afectación central o bilateral para monitorizar secuelas.</a:t>
            </a:r>
            <a:endParaRPr sz="1193"/>
          </a:p>
        </p:txBody>
      </p:sp>
      <p:sp>
        <p:nvSpPr>
          <p:cNvPr id="127" name="Google Shape;127;p13"/>
          <p:cNvSpPr txBox="1"/>
          <p:nvPr/>
        </p:nvSpPr>
        <p:spPr>
          <a:xfrm>
            <a:off x="8712707" y="5729952"/>
            <a:ext cx="3009900" cy="1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9" b="1" i="0" u="none" strike="noStrike" cap="none">
                <a:solidFill>
                  <a:srgbClr val="0369A1"/>
                </a:solidFill>
              </a:rPr>
              <a:t>HALLAZGO SECUNDARIO</a:t>
            </a:r>
            <a:endParaRPr sz="1193" b="1"/>
          </a:p>
        </p:txBody>
      </p:sp>
      <p:sp>
        <p:nvSpPr>
          <p:cNvPr id="128" name="Google Shape;128;p13"/>
          <p:cNvSpPr txBox="1"/>
          <p:nvPr/>
        </p:nvSpPr>
        <p:spPr>
          <a:xfrm>
            <a:off x="8712707" y="5916723"/>
            <a:ext cx="3009900" cy="56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9" b="0" i="0" u="none" strike="noStrike" cap="non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Lateralidad: Tasa de reperfusión completa es superior en afectaciones unilaterales (67.2%) frente a las bilaterales (59.6%).</a:t>
            </a:r>
            <a:endParaRPr sz="1193"/>
          </a:p>
        </p:txBody>
      </p:sp>
      <p:sp>
        <p:nvSpPr>
          <p:cNvPr id="129" name="Google Shape;129;p13"/>
          <p:cNvSpPr/>
          <p:nvPr/>
        </p:nvSpPr>
        <p:spPr>
          <a:xfrm>
            <a:off x="4603934" y="1835694"/>
            <a:ext cx="3120300" cy="870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82475" tIns="41225" rIns="82475" bIns="412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23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13"/>
          <p:cNvSpPr/>
          <p:nvPr/>
        </p:nvSpPr>
        <p:spPr>
          <a:xfrm rot="10800000" flipH="1">
            <a:off x="249975" y="1168758"/>
            <a:ext cx="11692200" cy="3690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78225" tIns="39100" rIns="78225" bIns="391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4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99;p13">
            <a:extLst>
              <a:ext uri="{FF2B5EF4-FFF2-40B4-BE49-F238E27FC236}">
                <a16:creationId xmlns:a16="http://schemas.microsoft.com/office/drawing/2014/main" id="{C8664CB7-F59A-CB7E-61F3-1D58047D978C}"/>
              </a:ext>
            </a:extLst>
          </p:cNvPr>
          <p:cNvSpPr txBox="1"/>
          <p:nvPr/>
        </p:nvSpPr>
        <p:spPr>
          <a:xfrm rot="10800000" flipV="1">
            <a:off x="5661807" y="2606588"/>
            <a:ext cx="1902426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chemeClr val="bg1"/>
                </a:solidFill>
              </a:rPr>
              <a:t>38.8</a:t>
            </a:r>
            <a:endParaRPr sz="1200" b="1" dirty="0">
              <a:solidFill>
                <a:schemeClr val="bg1"/>
              </a:solidFill>
            </a:endParaRPr>
          </a:p>
        </p:txBody>
      </p:sp>
      <p:sp>
        <p:nvSpPr>
          <p:cNvPr id="3" name="Google Shape;99;p13">
            <a:extLst>
              <a:ext uri="{FF2B5EF4-FFF2-40B4-BE49-F238E27FC236}">
                <a16:creationId xmlns:a16="http://schemas.microsoft.com/office/drawing/2014/main" id="{C8057C04-6F3C-0129-4013-AD393A9E8C8D}"/>
              </a:ext>
            </a:extLst>
          </p:cNvPr>
          <p:cNvSpPr txBox="1"/>
          <p:nvPr/>
        </p:nvSpPr>
        <p:spPr>
          <a:xfrm rot="10800000" flipV="1">
            <a:off x="5144787" y="3061282"/>
            <a:ext cx="1902426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chemeClr val="bg1"/>
                </a:solidFill>
              </a:rPr>
              <a:t>30.6</a:t>
            </a:r>
            <a:endParaRPr sz="1200" b="1" dirty="0">
              <a:solidFill>
                <a:schemeClr val="bg1"/>
              </a:solidFill>
            </a:endParaRPr>
          </a:p>
        </p:txBody>
      </p:sp>
      <p:sp>
        <p:nvSpPr>
          <p:cNvPr id="4" name="Google Shape;99;p13">
            <a:extLst>
              <a:ext uri="{FF2B5EF4-FFF2-40B4-BE49-F238E27FC236}">
                <a16:creationId xmlns:a16="http://schemas.microsoft.com/office/drawing/2014/main" id="{06F70143-5D47-3DD3-54A3-7431F7A6907E}"/>
              </a:ext>
            </a:extLst>
          </p:cNvPr>
          <p:cNvSpPr txBox="1"/>
          <p:nvPr/>
        </p:nvSpPr>
        <p:spPr>
          <a:xfrm rot="10800000" flipV="1">
            <a:off x="4777378" y="2402457"/>
            <a:ext cx="1902426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chemeClr val="bg1"/>
                </a:solidFill>
              </a:rPr>
              <a:t>30.6</a:t>
            </a:r>
            <a:endParaRPr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311</Words>
  <Application>Microsoft Office PowerPoint</Application>
  <PresentationFormat>Panorámica</PresentationFormat>
  <Paragraphs>26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Alejandro</dc:creator>
  <cp:lastModifiedBy>MERCEDES ALVAREZ FORTUOSO</cp:lastModifiedBy>
  <cp:revision>3</cp:revision>
  <dcterms:modified xsi:type="dcterms:W3CDTF">2026-03-01T21:10:24Z</dcterms:modified>
</cp:coreProperties>
</file>