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9" roundtripDataSignature="AMtx7mhIMs8D3vBpaSQz/+ql/bvvFx9+5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5721B97-4ADD-48A0-B00F-C033A19405D0}">
  <a:tblStyle styleId="{45721B97-4ADD-48A0-B00F-C033A19405D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9050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9050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9050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9050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9050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9050">
              <a:solidFill>
                <a:srgbClr val="F6B26B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El objetivo fue comparar pacientes ingresados y ambulatorios para identificar diferencias en perfil clínico, consumo, tratamiento y evolución en la deshabituación tabáquica.</a:t>
            </a:r>
            <a:r>
              <a:rPr lang="es-ES" sz="1400">
                <a:solidFill>
                  <a:srgbClr val="222222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dad de vid</a:t>
            </a:r>
            <a:r>
              <a:rPr lang="es-ES" sz="1400">
                <a:solidFill>
                  <a:srgbClr val="222222"/>
                </a:solidFill>
                <a:highlight>
                  <a:schemeClr val="lt1"/>
                </a:highlight>
              </a:rPr>
              <a:t>a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245975" y="106275"/>
            <a:ext cx="7705500" cy="12267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5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FACTORES PREDISPONENTES Y EFICACIA DE LA INTERVENCIÓN TABÁQUICA SEGÚN EL ÁMBITO ASISTENCIAL: Ingreso vs. Ambulatorio.</a:t>
            </a:r>
            <a:endParaRPr b="1" sz="23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Autores: S. Sánchez Martín, </a:t>
            </a:r>
            <a:r>
              <a:rPr lang="es-ES" sz="1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S. Repiso Padín</a:t>
            </a:r>
            <a:r>
              <a:rPr lang="es-ES" sz="1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 </a:t>
            </a:r>
            <a:r>
              <a:rPr lang="es-ES" sz="1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J.C. Lafuente Navarro, A. Martinez Mesa, E.B. Cabrera César</a:t>
            </a:r>
            <a:r>
              <a:rPr lang="es-ES" sz="1100"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es-ES" sz="11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J.L. Velasco Garrido </a:t>
            </a:r>
            <a:r>
              <a:rPr lang="es-ES" sz="1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Hospital Universitario Virgen de la Victoria, Málaga, España.</a:t>
            </a:r>
            <a:endParaRPr b="1"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18200" y="1839688"/>
            <a:ext cx="4826700" cy="1399500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9BBB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El tabaquismo sigue siendo un importante problema de salud pública. Tanto el ingreso hospitalario como la consulta especializada ofrecen oportunidades para intervenir. </a:t>
            </a:r>
            <a:endParaRPr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s-ES" u="sng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Objetivo:</a:t>
            </a: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comparar pacientes ingresados y ambulatorios para identificar diferencias en perfil clínico, consumo, tratamiento y evolución en la deshabituación tabáquica y recaídas.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150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14000" y="1410575"/>
            <a:ext cx="1988700" cy="3555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INTRODUCCIÓN</a:t>
            </a:r>
            <a:endParaRPr sz="11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14000" y="3312799"/>
            <a:ext cx="2148000" cy="288000"/>
          </a:xfrm>
          <a:prstGeom prst="rect">
            <a:avLst/>
          </a:prstGeom>
          <a:solidFill>
            <a:srgbClr val="B6D7A8"/>
          </a:solidFill>
          <a:ln cap="flat" cmpd="sng" w="2540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</a:pPr>
            <a:r>
              <a:rPr lang="es-ES" sz="152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METODOLOGÍA</a:t>
            </a:r>
            <a:endParaRPr sz="22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57000" y="3674400"/>
            <a:ext cx="4949100" cy="1473000"/>
          </a:xfrm>
          <a:prstGeom prst="rect">
            <a:avLst/>
          </a:prstGeom>
          <a:noFill/>
          <a:ln cap="flat" cmpd="sng" w="28575">
            <a:solidFill>
              <a:srgbClr val="B6D7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Estudio observacional retrospectivo. </a:t>
            </a:r>
            <a:endParaRPr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analizaron fumadores atendidos durante un ingreso y en consulta monográfica.  Se recogieron variables sociodemográficas, comorbilidades, consumo tabáquico, motivación, autoeficacia, Fagerström, función pulmonar, tratamiento pautado, asistencia a visitas, cooximetría inicial y final, así como abandono y recaídas.</a:t>
            </a: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6029425" y="1444324"/>
            <a:ext cx="2148000" cy="288000"/>
          </a:xfrm>
          <a:prstGeom prst="rect">
            <a:avLst/>
          </a:prstGeom>
          <a:solidFill>
            <a:srgbClr val="B6D7A8"/>
          </a:solidFill>
          <a:ln cap="flat" cmpd="sng" w="2540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</a:pPr>
            <a:r>
              <a:rPr lang="es-ES" sz="152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  <a:endParaRPr sz="22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161475" y="1843675"/>
            <a:ext cx="3678900" cy="3195600"/>
          </a:xfrm>
          <a:prstGeom prst="rect">
            <a:avLst/>
          </a:prstGeom>
          <a:solidFill>
            <a:srgbClr val="B6D7A8"/>
          </a:solidFill>
          <a:ln cap="flat" cmpd="sng" w="2540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"/>
              <a:buFont typeface="Arial"/>
              <a:buNone/>
            </a:pP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195 pacientes (51 ingresados, 144 ambulatorios.</a:t>
            </a:r>
            <a:endParaRPr sz="12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"/>
              <a:buFont typeface="Arial"/>
              <a:buNone/>
            </a:pP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Edad similar, más mujeres (ambulatorio) </a:t>
            </a:r>
            <a:endParaRPr sz="12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"/>
              <a:buFont typeface="Arial"/>
              <a:buNone/>
            </a:pP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Los ingresados: mayor comorbilidad, especialmente EPOC, cardiopatía isquémica y ACV, así como una carga tabáquica mayor (IPA 52,9 vs. 17,0; p&lt;0,001) y peor función respiratoria (p&lt;0,001)</a:t>
            </a:r>
            <a:endParaRPr sz="12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"/>
              <a:buFont typeface="Arial"/>
              <a:buNone/>
            </a:pP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La cooximetría inicial: más alta en ingresados (17,1 vs. 24,5 ppm; p=0,028)</a:t>
            </a:r>
            <a:endParaRPr sz="12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"/>
              <a:buFont typeface="Arial"/>
              <a:buNone/>
            </a:pP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M</a:t>
            </a: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otivación y autoeficacia: más en ambulatorios</a:t>
            </a:r>
            <a:endParaRPr sz="12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"/>
              <a:buFont typeface="Arial"/>
              <a:buNone/>
            </a:pP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Tratamiento: durante el ingreso predominó TSN mientras que en consulta se utilizaron citisina y vareniclina, con mejor adherencia y mayor tasa de tratamiento completado (63% vs. 11%; p=0,014)</a:t>
            </a:r>
            <a:endParaRPr sz="12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"/>
              <a:buFont typeface="Arial"/>
              <a:buNone/>
            </a:pP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La asistencia a visitas fue superior en ambulatorios, mientras que los ingresados pres</a:t>
            </a: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entaron más recaídas y mayor pérdida de seguimiento</a:t>
            </a:r>
            <a:endParaRPr sz="12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"/>
              <a:buFont typeface="Arial"/>
              <a:buNone/>
            </a:pP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s-ES" sz="12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 conjunto, los ambulatorios alcanzaron mejores tasas de éxito en la deshabituación.</a:t>
            </a:r>
            <a:endParaRPr sz="1200">
              <a:solidFill>
                <a:srgbClr val="2222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20275" y="4071825"/>
            <a:ext cx="8841000" cy="10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5969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Times New Roman"/>
              <a:buAutoNum type="arabicPeriod"/>
            </a:pP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Los ingresados presentan mayor comorbilidad y carga tabáquica, con menor adherencia, y tasas de abandono más bajas.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596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Times New Roman"/>
              <a:buAutoNum type="arabicPeriod"/>
            </a:pP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Los ambulatorios muestran mayor motivación y mejores resultados de deshabituación.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596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Times New Roman"/>
              <a:buAutoNum type="arabicPeriod"/>
            </a:pP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En ingreso </a:t>
            </a: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predomina</a:t>
            </a: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TSN mientras que citisina y vareniclina muestran mejor adherencia en consulta.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596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Times New Roman"/>
              <a:buAutoNum type="arabicPeriod"/>
            </a:pP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Protocolizar la intervención durante el ingreso y asegurar la continuidad en consulta especializada es clave para optimizar el abandono tabáquico.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238250" y="3859174"/>
            <a:ext cx="2148000" cy="288000"/>
          </a:xfrm>
          <a:prstGeom prst="rect">
            <a:avLst/>
          </a:prstGeom>
          <a:solidFill>
            <a:srgbClr val="B6D7A8"/>
          </a:solidFill>
          <a:ln cap="flat" cmpd="sng" w="2540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8"/>
              <a:buFont typeface="Arial"/>
              <a:buNone/>
            </a:pPr>
            <a:r>
              <a:rPr lang="es-ES" sz="152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CONCLUSIONES</a:t>
            </a:r>
            <a:endParaRPr sz="22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97" name="Google Shape;97;p2"/>
          <p:cNvGraphicFramePr/>
          <p:nvPr/>
        </p:nvGraphicFramePr>
        <p:xfrm>
          <a:off x="1101600" y="402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{45721B97-4ADD-48A0-B00F-C033A19405D0}</a:tableStyleId>
              </a:tblPr>
              <a:tblGrid>
                <a:gridCol w="1290925"/>
                <a:gridCol w="780450"/>
                <a:gridCol w="713750"/>
                <a:gridCol w="791475"/>
              </a:tblGrid>
              <a:tr h="400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Variable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Ambulatorios (n=144)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Ingresados (n=51)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539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Hombres (%)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45%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72%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&lt;0.001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539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Mujeres (%)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41%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7%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&lt;0.001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539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Edad (años)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59.5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61.5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0.24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539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EPOC (%)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26.8%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44.0%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0.002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998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Cardiopatía isquémica (%)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9.3%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14.0%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0.020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539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ACV (%)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5.5%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12.0%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0.003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3998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</a:t>
                      </a: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PA(media)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17.0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52.9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&lt;0.001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539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Cigarros/día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24.7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25.7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0.66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2539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Fagerström (media)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7–8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8–9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0.098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sp>
        <p:nvSpPr>
          <p:cNvPr id="98" name="Google Shape;98;p2"/>
          <p:cNvSpPr txBox="1"/>
          <p:nvPr/>
        </p:nvSpPr>
        <p:spPr>
          <a:xfrm>
            <a:off x="1101600" y="41450"/>
            <a:ext cx="3363000" cy="2880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 Características clínicas y funcionales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99" name="Google Shape;99;p2"/>
          <p:cNvGraphicFramePr/>
          <p:nvPr/>
        </p:nvGraphicFramePr>
        <p:xfrm>
          <a:off x="4762975" y="113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{45721B97-4ADD-48A0-B00F-C033A19405D0}</a:tableStyleId>
              </a:tblPr>
              <a:tblGrid>
                <a:gridCol w="1435300"/>
                <a:gridCol w="893725"/>
                <a:gridCol w="844100"/>
                <a:gridCol w="1094150"/>
              </a:tblGrid>
              <a:tr h="204300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Motivación (media)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7.1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6.6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 significativo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15032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Autoeficacia (media)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5.8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3.9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 significativo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15032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FVC (ml)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2149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1564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&lt;0.001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15032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FEV1 (ml)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1687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1267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&lt;0.001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  <a:tr h="15032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FEV1/FVC (%)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67.2%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70.1%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0.488</a:t>
                      </a:r>
                      <a:endParaRPr sz="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6B26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pic>
        <p:nvPicPr>
          <p:cNvPr id="100" name="Google Shape;10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0450" y="1406050"/>
            <a:ext cx="2585650" cy="250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