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sldIdLst>
    <p:sldId id="257" r:id="rId2"/>
    <p:sldId id="260" r:id="rId3"/>
    <p:sldId id="261" r:id="rId4"/>
    <p:sldId id="269" r:id="rId5"/>
    <p:sldId id="270" r:id="rId6"/>
    <p:sldId id="262" r:id="rId7"/>
    <p:sldId id="281" r:id="rId8"/>
    <p:sldId id="283" r:id="rId9"/>
    <p:sldId id="284" r:id="rId10"/>
    <p:sldId id="271" r:id="rId11"/>
    <p:sldId id="263" r:id="rId12"/>
    <p:sldId id="273" r:id="rId13"/>
    <p:sldId id="274" r:id="rId14"/>
    <p:sldId id="277" r:id="rId15"/>
    <p:sldId id="278" r:id="rId16"/>
    <p:sldId id="267" r:id="rId17"/>
    <p:sldId id="266" r:id="rId18"/>
    <p:sldId id="282" r:id="rId19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A682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21"/>
    <p:restoredTop sz="83485"/>
  </p:normalViewPr>
  <p:slideViewPr>
    <p:cSldViewPr>
      <p:cViewPr varScale="1">
        <p:scale>
          <a:sx n="126" d="100"/>
          <a:sy n="126" d="100"/>
        </p:scale>
        <p:origin x="1008" y="17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6695A2-CD50-5B49-B5E0-26879EAFB3D5}" type="datetimeFigureOut">
              <a:rPr lang="es-ES" smtClean="0"/>
              <a:t>2/3/26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01DA81-8839-5042-9237-B012F17D56D9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091268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="0" i="0" dirty="0">
                <a:solidFill>
                  <a:srgbClr val="000000"/>
                </a:solidFill>
                <a:effectLst/>
                <a:latin typeface="Google Sans Text"/>
              </a:rPr>
              <a:t>Históricamente, la investigación sobre el CFPE se ha visto limitada por la </a:t>
            </a:r>
            <a:r>
              <a:rPr lang="es-ES" b="1" i="0" dirty="0">
                <a:solidFill>
                  <a:srgbClr val="000000"/>
                </a:solidFill>
                <a:effectLst/>
                <a:latin typeface="Google Sans Text"/>
              </a:rPr>
              <a:t>heterogeneidad de los criterios</a:t>
            </a:r>
            <a:r>
              <a:rPr lang="es-ES" b="0" i="0" dirty="0">
                <a:solidFill>
                  <a:srgbClr val="000000"/>
                </a:solidFill>
                <a:effectLst/>
                <a:latin typeface="Google Sans Text"/>
              </a:rPr>
              <a:t> utilizados para definir las cohortes, lo que generaba incertidumbre sobre la evolución funcional y el pronóstico de los pacientes1</a:t>
            </a:r>
          </a:p>
          <a:p>
            <a:endParaRPr lang="es-ES" b="0" i="0" dirty="0">
              <a:solidFill>
                <a:srgbClr val="000000"/>
              </a:solidFill>
              <a:effectLst/>
              <a:latin typeface="Google Sans Text"/>
            </a:endParaRPr>
          </a:p>
          <a:p>
            <a:r>
              <a:rPr lang="es-ES" b="0" i="0" dirty="0">
                <a:solidFill>
                  <a:srgbClr val="000000"/>
                </a:solidFill>
                <a:effectLst/>
                <a:latin typeface="Google Sans Text"/>
              </a:rPr>
              <a:t>El </a:t>
            </a:r>
            <a:r>
              <a:rPr lang="es-ES" b="1" i="0" dirty="0">
                <a:solidFill>
                  <a:srgbClr val="000000"/>
                </a:solidFill>
                <a:effectLst/>
                <a:latin typeface="Google Sans Text"/>
              </a:rPr>
              <a:t>Consenso Internacional ATS/ERS/JRS/ALAT de 2022</a:t>
            </a:r>
            <a:r>
              <a:rPr lang="es-ES" b="0" i="0" dirty="0">
                <a:solidFill>
                  <a:srgbClr val="000000"/>
                </a:solidFill>
                <a:effectLst/>
                <a:latin typeface="Google Sans Text"/>
              </a:rPr>
              <a:t> representa un hito fundamental en la estandarización del </a:t>
            </a:r>
            <a:r>
              <a:rPr lang="es-ES" b="1" i="0" dirty="0">
                <a:solidFill>
                  <a:srgbClr val="000000"/>
                </a:solidFill>
                <a:effectLst/>
                <a:latin typeface="Google Sans Text"/>
              </a:rPr>
              <a:t>Síndrome de Fibrosis Pulmonar y Enfisema Combinados (CFPE)</a:t>
            </a:r>
            <a:r>
              <a:rPr lang="es-ES" b="0" i="0" dirty="0">
                <a:solidFill>
                  <a:srgbClr val="000000"/>
                </a:solidFill>
                <a:effectLst/>
                <a:latin typeface="Google Sans Text"/>
              </a:rPr>
              <a:t>, proporcionando un marco conceptual que permite transitar desde una coexistencia de patologías hacia la definición de un </a:t>
            </a:r>
            <a:r>
              <a:rPr lang="es-ES" b="1" i="0" dirty="0">
                <a:solidFill>
                  <a:srgbClr val="000000"/>
                </a:solidFill>
                <a:effectLst/>
                <a:latin typeface="Google Sans Text"/>
              </a:rPr>
              <a:t>síndrome clínico-funcional con identidad propia.</a:t>
            </a:r>
            <a:r>
              <a:rPr lang="es-ES" b="0" i="0" dirty="0">
                <a:solidFill>
                  <a:srgbClr val="000000"/>
                </a:solidFill>
                <a:effectLst/>
                <a:latin typeface="Google Sans Text"/>
              </a:rPr>
              <a:t>. 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01DA81-8839-5042-9237-B012F17D56D9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00142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="0" i="0" dirty="0">
                <a:solidFill>
                  <a:srgbClr val="000000"/>
                </a:solidFill>
                <a:effectLst/>
                <a:latin typeface="Google Sans Text"/>
              </a:rPr>
              <a:t>El consenso de 2022 establece criterios claros: </a:t>
            </a:r>
            <a:r>
              <a:rPr lang="es-ES" b="1" i="0" dirty="0">
                <a:solidFill>
                  <a:srgbClr val="000000"/>
                </a:solidFill>
                <a:effectLst/>
                <a:latin typeface="Google Sans Text"/>
              </a:rPr>
              <a:t>Definición operativa:</a:t>
            </a:r>
            <a:r>
              <a:rPr lang="es-ES" b="0" i="0" dirty="0">
                <a:solidFill>
                  <a:srgbClr val="000000"/>
                </a:solidFill>
                <a:effectLst/>
                <a:latin typeface="Google Sans Text"/>
              </a:rPr>
              <a:t> Presencia de enfisema clínicamente relevante (≥15%) y/o una </a:t>
            </a:r>
            <a:r>
              <a:rPr lang="es-ES" b="1" i="0" dirty="0">
                <a:solidFill>
                  <a:srgbClr val="000000"/>
                </a:solidFill>
                <a:effectLst/>
                <a:latin typeface="Google Sans Text"/>
              </a:rPr>
              <a:t>DLCO desproporcionadamente disminuida</a:t>
            </a:r>
            <a:r>
              <a:rPr lang="es-ES" b="0" i="0" dirty="0">
                <a:solidFill>
                  <a:srgbClr val="000000"/>
                </a:solidFill>
                <a:effectLst/>
                <a:latin typeface="Google Sans Text"/>
              </a:rPr>
              <a:t> en presencia de volúmenes pulmonares conservados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01DA81-8839-5042-9237-B012F17D56D9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407333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dirty="0"/>
              <a:t>En la CPFE, el enfisema y la fibrosis se contrarrestan a nivel mecánico, dando lugar a volúmenes aparentemente conservados, pero ambos procesos confluyen en la destrucción funcional de la membrana alveolo-capilar, produciendo una caída desproporcionada de la DLCO. Esta disociación explica el aumento del cociente FVC/DLCO y su relación con el desarrollo precoz de hipertensión pulmonar</a:t>
            </a:r>
            <a:endParaRPr lang="es-ES" dirty="0">
              <a:effectLst/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01DA81-8839-5042-9237-B012F17D56D9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93810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="1" i="0" dirty="0">
                <a:solidFill>
                  <a:srgbClr val="000000"/>
                </a:solidFill>
                <a:effectLst/>
                <a:latin typeface="Google Sans Text"/>
              </a:rPr>
              <a:t>LA disociación funcional</a:t>
            </a:r>
            <a:r>
              <a:rPr lang="es-ES" b="0" i="0" dirty="0">
                <a:solidFill>
                  <a:srgbClr val="000000"/>
                </a:solidFill>
                <a:effectLst/>
                <a:latin typeface="Google Sans Text"/>
              </a:rPr>
              <a:t> donde los efectos restrictivos de la fibrosis y los efectos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Google Sans Text"/>
              </a:rPr>
              <a:t>hiperinsufladores</a:t>
            </a:r>
            <a:r>
              <a:rPr lang="es-ES" b="0" i="0" dirty="0">
                <a:solidFill>
                  <a:srgbClr val="000000"/>
                </a:solidFill>
                <a:effectLst/>
                <a:latin typeface="Google Sans Text"/>
              </a:rPr>
              <a:t> del enfisema se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Google Sans Text"/>
              </a:rPr>
              <a:t>contrarestan</a:t>
            </a:r>
            <a:r>
              <a:rPr lang="es-ES" b="0" i="0" dirty="0">
                <a:solidFill>
                  <a:srgbClr val="000000"/>
                </a:solidFill>
                <a:effectLst/>
                <a:latin typeface="Google Sans Text"/>
              </a:rPr>
              <a:t> mecánicamente.</a:t>
            </a:r>
          </a:p>
          <a:p>
            <a:r>
              <a:rPr lang="es-ES" b="0" i="0" dirty="0">
                <a:solidFill>
                  <a:srgbClr val="000000"/>
                </a:solidFill>
                <a:effectLst/>
                <a:latin typeface="Google Sans Text"/>
              </a:rPr>
              <a:t>La Guía del Consenso Internacional de 2022 (ATS/ERS/JRS/ALAT) describe un perfil fisiológico único para el Síndrome de Fibrosis Pulmonar y Enfisema Combinados (CFPE), caracterizado por una </a:t>
            </a:r>
            <a:r>
              <a:rPr lang="es-ES" b="1" i="0" dirty="0">
                <a:solidFill>
                  <a:srgbClr val="000000"/>
                </a:solidFill>
                <a:effectLst/>
                <a:latin typeface="Google Sans Text"/>
              </a:rPr>
              <a:t>"normalización" aparente de los volúmenes pulmonares</a:t>
            </a:r>
            <a:r>
              <a:rPr lang="es-ES" b="0" i="0" dirty="0">
                <a:solidFill>
                  <a:srgbClr val="000000"/>
                </a:solidFill>
                <a:effectLst/>
                <a:latin typeface="Google Sans Text"/>
              </a:rPr>
              <a:t> que enmascara un deterioro severo del intercambio gaseoso1,2. Esta condición se define por una </a:t>
            </a:r>
            <a:r>
              <a:rPr lang="es-ES" b="1" i="0" dirty="0">
                <a:solidFill>
                  <a:srgbClr val="000000"/>
                </a:solidFill>
                <a:effectLst/>
                <a:latin typeface="Google Sans Text"/>
              </a:rPr>
              <a:t>disociación funcional</a:t>
            </a:r>
            <a:r>
              <a:rPr lang="es-ES" b="0" i="0" dirty="0">
                <a:solidFill>
                  <a:srgbClr val="000000"/>
                </a:solidFill>
                <a:effectLst/>
                <a:latin typeface="Google Sans Text"/>
              </a:rPr>
              <a:t> donde los efectos restrictivos de la fibrosis y los efectos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Google Sans Text"/>
              </a:rPr>
              <a:t>hiperinsufladores</a:t>
            </a:r>
            <a:r>
              <a:rPr lang="es-ES" b="0" i="0" dirty="0">
                <a:solidFill>
                  <a:srgbClr val="000000"/>
                </a:solidFill>
                <a:effectLst/>
                <a:latin typeface="Google Sans Text"/>
              </a:rPr>
              <a:t> del enfisema se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Google Sans Text"/>
              </a:rPr>
              <a:t>contrarestan</a:t>
            </a:r>
            <a:r>
              <a:rPr lang="es-ES" b="0" i="0" dirty="0">
                <a:solidFill>
                  <a:srgbClr val="000000"/>
                </a:solidFill>
                <a:effectLst/>
                <a:latin typeface="Google Sans Text"/>
              </a:rPr>
              <a:t> mecánicamente. </a:t>
            </a:r>
          </a:p>
          <a:p>
            <a:endParaRPr lang="es-ES" b="0" i="0" dirty="0">
              <a:solidFill>
                <a:srgbClr val="000000"/>
              </a:solidFill>
              <a:effectLst/>
              <a:latin typeface="Google Sans Text"/>
            </a:endParaRPr>
          </a:p>
          <a:p>
            <a:r>
              <a:rPr lang="es-ES" b="1" dirty="0">
                <a:effectLst/>
              </a:rPr>
              <a:t>FVC (Capacidad Vital Forzada):</a:t>
            </a:r>
            <a:r>
              <a:rPr lang="es-ES" dirty="0">
                <a:effectLst/>
              </a:rPr>
              <a:t> Suele estar </a:t>
            </a:r>
            <a:r>
              <a:rPr lang="es-ES" b="1" dirty="0">
                <a:effectLst/>
              </a:rPr>
              <a:t>disminuida o normal</a:t>
            </a:r>
            <a:r>
              <a:rPr lang="es-ES" dirty="0">
                <a:effectLst/>
              </a:rPr>
              <a:t>, pero se encuentra significativamente </a:t>
            </a:r>
            <a:r>
              <a:rPr lang="es-ES" b="1" dirty="0">
                <a:effectLst/>
              </a:rPr>
              <a:t>más preservada o elevada en comparación con la fibrosis pulmonar idiopática (FPI) aislada</a:t>
            </a:r>
            <a:r>
              <a:rPr lang="es-ES" dirty="0">
                <a:effectLst/>
              </a:rPr>
              <a:t>3,4. La Guía advierte que la FVC </a:t>
            </a:r>
            <a:r>
              <a:rPr lang="es-ES" b="1" dirty="0">
                <a:effectLst/>
              </a:rPr>
              <a:t>no es un marcador fiable de progresión</a:t>
            </a:r>
            <a:r>
              <a:rPr lang="es-ES" dirty="0">
                <a:effectLst/>
              </a:rPr>
              <a:t> en el CFPE, ya que el enfisema atenúa su caída a pesar del avance de la fibrosis5,6,7.</a:t>
            </a:r>
          </a:p>
          <a:p>
            <a:r>
              <a:rPr lang="es-ES" dirty="0">
                <a:effectLst/>
              </a:rPr>
              <a:t>• </a:t>
            </a:r>
            <a:r>
              <a:rPr lang="es-ES" b="1" dirty="0">
                <a:effectLst/>
              </a:rPr>
              <a:t>TLC (Capacidad Pulmonar Total):</a:t>
            </a:r>
            <a:r>
              <a:rPr lang="es-ES" dirty="0">
                <a:effectLst/>
              </a:rPr>
              <a:t> Es variable (puede ser normal, aumentada o disminuida), pero generalmente es </a:t>
            </a:r>
            <a:r>
              <a:rPr lang="es-ES" b="1" dirty="0">
                <a:effectLst/>
              </a:rPr>
              <a:t>mayor que en la FPI aislada</a:t>
            </a:r>
            <a:r>
              <a:rPr lang="es-ES" dirty="0">
                <a:effectLst/>
              </a:rPr>
              <a:t>3,4. Su valor correlaciona de forma positiva con la extensión del enfisema y negativa con la de la fibrosis2.</a:t>
            </a:r>
          </a:p>
          <a:p>
            <a:r>
              <a:rPr lang="es-ES" dirty="0">
                <a:effectLst/>
              </a:rPr>
              <a:t>• </a:t>
            </a:r>
            <a:r>
              <a:rPr lang="es-ES" b="1" dirty="0">
                <a:effectLst/>
              </a:rPr>
              <a:t>VR (Volumen Residual):</a:t>
            </a:r>
            <a:r>
              <a:rPr lang="es-ES" dirty="0">
                <a:effectLst/>
              </a:rPr>
              <a:t> Al igual que la TLC, es variable, pero típicamente se encuentra </a:t>
            </a:r>
            <a:r>
              <a:rPr lang="es-ES" b="1" dirty="0">
                <a:effectLst/>
              </a:rPr>
              <a:t>más elevado en pacientes con CFPE</a:t>
            </a:r>
            <a:r>
              <a:rPr lang="es-ES" dirty="0">
                <a:effectLst/>
              </a:rPr>
              <a:t> que en aquellos con fibrosis pura3,4.</a:t>
            </a:r>
          </a:p>
          <a:p>
            <a:r>
              <a:rPr lang="es-ES" dirty="0">
                <a:effectLst/>
              </a:rPr>
              <a:t>• </a:t>
            </a:r>
            <a:r>
              <a:rPr lang="es-ES" b="1" dirty="0">
                <a:effectLst/>
              </a:rPr>
              <a:t>FEV1 (Volumen Espiratorio Forzado en 1 segundo):</a:t>
            </a:r>
            <a:r>
              <a:rPr lang="es-ES" dirty="0">
                <a:effectLst/>
              </a:rPr>
              <a:t> Puede estar normal o disminuido, siendo generalmente </a:t>
            </a:r>
            <a:r>
              <a:rPr lang="es-ES" b="1" dirty="0">
                <a:effectLst/>
              </a:rPr>
              <a:t>comparable a los niveles encontrados en la FPI aislada</a:t>
            </a:r>
            <a:r>
              <a:rPr lang="es-ES" dirty="0">
                <a:effectLst/>
              </a:rPr>
              <a:t>3,4.</a:t>
            </a:r>
          </a:p>
          <a:p>
            <a:r>
              <a:rPr lang="es-ES" dirty="0">
                <a:effectLst/>
              </a:rPr>
              <a:t>• </a:t>
            </a:r>
            <a:r>
              <a:rPr lang="es-ES" b="1" dirty="0">
                <a:effectLst/>
              </a:rPr>
              <a:t>FEV1/FVC:</a:t>
            </a:r>
            <a:r>
              <a:rPr lang="es-ES" dirty="0">
                <a:effectLst/>
              </a:rPr>
              <a:t> Este cociente es variable; suele ser </a:t>
            </a:r>
            <a:r>
              <a:rPr lang="es-ES" b="1" dirty="0">
                <a:effectLst/>
              </a:rPr>
              <a:t>normal o estar ligeramente reducido</a:t>
            </a:r>
            <a:r>
              <a:rPr lang="es-ES" dirty="0">
                <a:effectLst/>
              </a:rPr>
              <a:t>, pero es </a:t>
            </a:r>
            <a:r>
              <a:rPr lang="es-ES" b="1" dirty="0">
                <a:effectLst/>
              </a:rPr>
              <a:t>típicamente menor que en la FPI aislada</a:t>
            </a:r>
            <a:r>
              <a:rPr lang="es-ES" dirty="0">
                <a:effectLst/>
              </a:rPr>
              <a:t> (donde suele estar aumentado por encima de 0.80)3,4. Un fenómeno crítico es que este ratio puede "normalizarse" falsamente a medida que la fibrosis progresa y aumenta el retroceso elástico1.</a:t>
            </a:r>
          </a:p>
          <a:p>
            <a:r>
              <a:rPr lang="es-ES" b="1" dirty="0">
                <a:effectLst/>
              </a:rPr>
              <a:t>Parámetros de Intercambio Gaseoso</a:t>
            </a:r>
            <a:endParaRPr lang="es-ES" b="0" dirty="0">
              <a:effectLst/>
            </a:endParaRPr>
          </a:p>
          <a:p>
            <a:r>
              <a:rPr lang="es-ES" dirty="0">
                <a:effectLst/>
              </a:rPr>
              <a:t>• </a:t>
            </a:r>
            <a:r>
              <a:rPr lang="es-ES" b="1" dirty="0" err="1">
                <a:effectLst/>
              </a:rPr>
              <a:t>DLCOc</a:t>
            </a:r>
            <a:r>
              <a:rPr lang="es-ES" b="1" dirty="0">
                <a:effectLst/>
              </a:rPr>
              <a:t> (Capacidad de Difusión de Monóxido de Carbono):</a:t>
            </a:r>
            <a:r>
              <a:rPr lang="es-ES" dirty="0">
                <a:effectLst/>
              </a:rPr>
              <a:t> Se encuentra </a:t>
            </a:r>
            <a:r>
              <a:rPr lang="es-ES" b="1" dirty="0">
                <a:effectLst/>
              </a:rPr>
              <a:t>severa y desproporcionadamente disminuida</a:t>
            </a:r>
            <a:r>
              <a:rPr lang="es-ES" dirty="0">
                <a:effectLst/>
              </a:rPr>
              <a:t> en relación con los volúmenes pulmonares8,3,4. Es significativamente menor que en la FPI aislada, incluso tras ajustar por la extensión de la fibrosis en la tomografía3.</a:t>
            </a:r>
          </a:p>
          <a:p>
            <a:r>
              <a:rPr lang="es-ES" dirty="0">
                <a:effectLst/>
              </a:rPr>
              <a:t>• </a:t>
            </a:r>
            <a:r>
              <a:rPr lang="es-ES" b="1" dirty="0" err="1">
                <a:effectLst/>
              </a:rPr>
              <a:t>KCOc</a:t>
            </a:r>
            <a:r>
              <a:rPr lang="es-ES" b="1" dirty="0">
                <a:effectLst/>
              </a:rPr>
              <a:t> (Coeficiente de Transferencia de Monóxido de Carbono):</a:t>
            </a:r>
            <a:r>
              <a:rPr lang="es-ES" dirty="0">
                <a:effectLst/>
              </a:rPr>
              <a:t> Está </a:t>
            </a:r>
            <a:r>
              <a:rPr lang="es-ES" b="1" dirty="0">
                <a:effectLst/>
              </a:rPr>
              <a:t>severamente disminuido</a:t>
            </a:r>
            <a:r>
              <a:rPr lang="es-ES" dirty="0">
                <a:effectLst/>
              </a:rPr>
              <a:t>3,4. La reducción aislada o severa del KCO en presencia de un defecto ventilatorio leve (volúmenes preservados) es un signo de sospecha clave para CFPE o hipertensión pulmonar asociada9.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01DA81-8839-5042-9237-B012F17D56D9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13314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¿y por qué un TCAR?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01DA81-8839-5042-9237-B012F17D56D9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845179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s-ES" b="1" i="0" dirty="0">
                <a:effectLst/>
                <a:latin typeface="var(--pplx-serif)"/>
              </a:rPr>
              <a:t>SCFPE: ¿Cómo monitorizamos la progresión?</a:t>
            </a:r>
          </a:p>
          <a:p>
            <a:pPr algn="l"/>
            <a:r>
              <a:rPr lang="es-ES" b="1" i="0" dirty="0">
                <a:effectLst/>
                <a:latin typeface="pplxSerif"/>
              </a:rPr>
              <a:t>La Guía de Consenso Internacional 2022 (ATS/ERS/JRS/ALAT) enfatiza:</a:t>
            </a:r>
            <a:endParaRPr lang="es-ES" b="0" i="0" dirty="0">
              <a:effectLst/>
              <a:latin typeface="pplxSerif"/>
            </a:endParaRPr>
          </a:p>
          <a:p>
            <a:pPr fontAlgn="ctr"/>
            <a:r>
              <a:rPr lang="es-ES" b="1" i="0" dirty="0">
                <a:effectLst/>
              </a:rPr>
              <a:t>"NO EXISTE NINGÚN PARÁMETRO VALIDADO para monitorizar progresión en SCFPE"</a:t>
            </a:r>
            <a:r>
              <a:rPr lang="es-ES" i="0" dirty="0">
                <a:effectLst/>
                <a:latin typeface="var(--pplx-mono)"/>
              </a:rPr>
              <a:t>GUIA-Sd.-CFPE-2022.pdf</a:t>
            </a:r>
            <a:r>
              <a:rPr lang="es-ES" i="0" dirty="0">
                <a:effectLst/>
              </a:rPr>
              <a:t>​</a:t>
            </a:r>
          </a:p>
          <a:p>
            <a:pPr algn="l"/>
            <a:r>
              <a:rPr lang="es-ES" b="1" i="0" dirty="0">
                <a:effectLst/>
                <a:latin typeface="pplxSerif"/>
              </a:rPr>
              <a:t>¿Por qué?</a:t>
            </a:r>
            <a:endParaRPr lang="es-ES" b="0" i="0" dirty="0">
              <a:effectLst/>
              <a:latin typeface="pplxSerif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effectLst/>
                <a:latin typeface="pplxSerif"/>
              </a:rPr>
              <a:t>❌ </a:t>
            </a:r>
            <a:r>
              <a:rPr lang="es-ES" b="1" i="0" dirty="0">
                <a:effectLst/>
                <a:latin typeface="pplxSerif"/>
              </a:rPr>
              <a:t>FVC</a:t>
            </a:r>
            <a:r>
              <a:rPr lang="es-ES" b="0" i="0" dirty="0">
                <a:effectLst/>
                <a:latin typeface="pplxSerif"/>
              </a:rPr>
              <a:t> declina lentamente → </a:t>
            </a:r>
            <a:r>
              <a:rPr lang="es-ES" b="0" i="0" dirty="0" err="1">
                <a:effectLst/>
                <a:latin typeface="pplxSerif"/>
              </a:rPr>
              <a:t>infraestima</a:t>
            </a:r>
            <a:r>
              <a:rPr lang="es-ES" b="0" i="0" dirty="0">
                <a:effectLst/>
                <a:latin typeface="pplxSerif"/>
              </a:rPr>
              <a:t> progresión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effectLst/>
                <a:latin typeface="pplxSerif"/>
              </a:rPr>
              <a:t>❌ </a:t>
            </a:r>
            <a:r>
              <a:rPr lang="es-ES" b="1" i="0" dirty="0">
                <a:effectLst/>
                <a:latin typeface="pplxSerif"/>
              </a:rPr>
              <a:t>FEV1/FVC</a:t>
            </a:r>
            <a:r>
              <a:rPr lang="es-ES" b="0" i="0" dirty="0">
                <a:effectLst/>
                <a:latin typeface="pplxSerif"/>
              </a:rPr>
              <a:t> puede mejorar paradójicamente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effectLst/>
                <a:latin typeface="pplxSerif"/>
              </a:rPr>
              <a:t>⚠️ </a:t>
            </a:r>
            <a:r>
              <a:rPr lang="es-ES" b="1" i="0" dirty="0">
                <a:effectLst/>
                <a:latin typeface="pplxSerif"/>
              </a:rPr>
              <a:t>DLCO</a:t>
            </a:r>
            <a:r>
              <a:rPr lang="es-ES" b="0" i="0" dirty="0">
                <a:effectLst/>
                <a:latin typeface="pplxSerif"/>
              </a:rPr>
              <a:t> útil pero afectada por múltiples factores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s-ES" b="0" i="0" dirty="0">
                <a:effectLst/>
                <a:latin typeface="pplxSerif"/>
              </a:rPr>
              <a:t>⚠️ </a:t>
            </a:r>
            <a:r>
              <a:rPr lang="es-ES" b="1" i="0" dirty="0">
                <a:effectLst/>
                <a:latin typeface="pplxSerif"/>
              </a:rPr>
              <a:t>IPC</a:t>
            </a:r>
            <a:r>
              <a:rPr lang="es-ES" b="0" i="0" dirty="0">
                <a:effectLst/>
                <a:latin typeface="pplxSerif"/>
              </a:rPr>
              <a:t> no validado en SCFPE</a:t>
            </a:r>
          </a:p>
          <a:p>
            <a:br>
              <a:rPr lang="es-ES" dirty="0"/>
            </a:b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01DA81-8839-5042-9237-B012F17D56D9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272881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transversal comparativo en el que se </a:t>
            </a:r>
            <a:r>
              <a:rPr lang="es-ES" sz="1800" u="none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incluyeron pacientes de una consulta monográfica de </a:t>
            </a:r>
            <a:r>
              <a:rPr lang="es-ES" sz="1800" u="none" strike="noStrike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neumopatías</a:t>
            </a:r>
            <a:r>
              <a:rPr lang="es-ES" sz="1800" u="none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intersticiales, que incluyó a hombres y mujeres, de cualquier edad, diagnosticados de SCFPE o con </a:t>
            </a:r>
            <a:r>
              <a:rPr lang="es-ES" sz="180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enfermedad pulmonar </a:t>
            </a:r>
            <a:r>
              <a:rPr lang="es-ES" sz="1800" u="none" strike="noStrike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fibrosante</a:t>
            </a:r>
            <a:r>
              <a:rPr lang="es-ES" sz="180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sin </a:t>
            </a:r>
            <a:r>
              <a:rPr lang="es-ES" sz="1800" u="none" strike="noStrike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enfisema</a:t>
            </a:r>
            <a:r>
              <a:rPr lang="es-ES" sz="1800" u="none" strike="noStrike" dirty="0" err="1">
                <a:solidFill>
                  <a:srgbClr val="00808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EPID</a:t>
            </a:r>
            <a:r>
              <a:rPr lang="es-ES" sz="1800" u="none" strike="noStrike" dirty="0">
                <a:solidFill>
                  <a:srgbClr val="00808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no SCFPE</a:t>
            </a:r>
            <a:r>
              <a:rPr lang="es-ES" sz="1800" u="none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En la visita de inclusión se recogieron datos demográficos, características clínicas, </a:t>
            </a:r>
            <a:r>
              <a:rPr lang="es-ES" sz="1800" u="none" strike="noStrike" dirty="0">
                <a:solidFill>
                  <a:srgbClr val="00808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comorbilidades y valoración </a:t>
            </a:r>
            <a:r>
              <a:rPr lang="es-ES" sz="1800" u="none" strike="noStrike" dirty="0" err="1">
                <a:solidFill>
                  <a:srgbClr val="00808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funcional</a:t>
            </a:r>
            <a:r>
              <a:rPr lang="es-ES" sz="1800" u="none" strike="noStrike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se</a:t>
            </a:r>
            <a:r>
              <a:rPr lang="es-ES" sz="180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realizaron pruebas de función respiratoria (</a:t>
            </a:r>
            <a:r>
              <a:rPr lang="es-ES" sz="1800" u="none" strike="noStrike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espirometría</a:t>
            </a:r>
            <a:r>
              <a:rPr lang="es-ES" sz="180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DLCO y volúmenes) y se aplicó el índice de comorbilidad de </a:t>
            </a:r>
            <a:r>
              <a:rPr lang="es-ES" sz="1800" u="none" strike="noStrike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Charlson</a:t>
            </a:r>
            <a:r>
              <a:rPr lang="es-ES" sz="1800" u="none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s-ES" sz="1800" u="none" strike="noStrike" dirty="0">
                <a:solidFill>
                  <a:srgbClr val="00808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 estos datos se hizo un </a:t>
            </a:r>
            <a:r>
              <a:rPr lang="es-ES" sz="1800" u="none" strike="noStrike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estuio</a:t>
            </a:r>
            <a:r>
              <a:rPr lang="es-ES" sz="1800" u="none" strike="noStrike" dirty="0" err="1">
                <a:solidFill>
                  <a:srgbClr val="00808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estudio</a:t>
            </a:r>
            <a:r>
              <a:rPr lang="es-ES" sz="1800" u="none" strike="noStrike" dirty="0">
                <a:solidFill>
                  <a:srgbClr val="00808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comparativo entre ambos grupos </a:t>
            </a:r>
            <a:r>
              <a:rPr lang="es-ES" sz="180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Los estudios estadísticos se realizaron con el programa IBM SPSS </a:t>
            </a:r>
            <a:r>
              <a:rPr lang="es-ES" sz="1800" u="none" strike="noStrike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Statistics</a:t>
            </a:r>
            <a:r>
              <a:rPr lang="es-ES" sz="180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(IBM </a:t>
            </a:r>
            <a:r>
              <a:rPr lang="es-ES" sz="1800" u="none" strike="noStrike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Corporation</a:t>
            </a:r>
            <a:r>
              <a:rPr lang="es-ES" sz="180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s-ES" sz="1800" u="none" strike="noStrike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Armonk</a:t>
            </a:r>
            <a:r>
              <a:rPr lang="es-ES" sz="180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NY) versión 30. Las variables se describieron con su media y desviación estándar para las variables cuantitativas y mediante las frecuencias absolutas y relativas para las categóricas. Para comparar casos y controles se empleó una prueba de Mann-Whitney en el caso de las variables continuas y una prueba de la Chi-cuadrado (o prueba exacta de Fisher) para las variables </a:t>
            </a:r>
            <a:r>
              <a:rPr lang="es-ES" sz="1800" u="none" strike="noStrike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categóricas.</a:t>
            </a:r>
            <a:r>
              <a:rPr lang="es-ES" sz="1800" u="none" strike="noStrike" dirty="0" err="1">
                <a:solidFill>
                  <a:srgbClr val="00808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con</a:t>
            </a:r>
            <a:r>
              <a:rPr lang="es-ES" sz="1800" u="none" strike="noStrike" dirty="0">
                <a:solidFill>
                  <a:srgbClr val="00808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objeto de detectar las variables que describen un comportamiento diferencial entre las dos situaciones clínicas</a:t>
            </a:r>
            <a:r>
              <a:rPr lang="es-ES" sz="1800" u="none" strike="noStrike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es-ES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utilizándose la prueba de Chi-cuadrado para variables categóricas y la U de Mann-Whitney para variables continuas. 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01DA81-8839-5042-9237-B012F17D56D9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229050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>
                <a:effectLst/>
              </a:rPr>
              <a:t>El CFPE es una patología casi exclusiva de </a:t>
            </a:r>
            <a:r>
              <a:rPr lang="es-ES" b="1" dirty="0">
                <a:effectLst/>
              </a:rPr>
              <a:t>varones (90,9%)</a:t>
            </a:r>
            <a:r>
              <a:rPr lang="es-ES" dirty="0">
                <a:effectLst/>
              </a:rPr>
              <a:t> con una carga tabáquica masiva1.</a:t>
            </a:r>
          </a:p>
          <a:p>
            <a:r>
              <a:rPr lang="es-ES" dirty="0">
                <a:effectLst/>
              </a:rPr>
              <a:t>• </a:t>
            </a:r>
            <a:r>
              <a:rPr lang="es-ES" b="1" dirty="0">
                <a:effectLst/>
              </a:rPr>
              <a:t>Dato Clave:</a:t>
            </a:r>
            <a:r>
              <a:rPr lang="es-ES" dirty="0">
                <a:effectLst/>
              </a:rPr>
              <a:t> El consumo acumulado en el grupo CFPE triplica al de la fibrosis aislada (</a:t>
            </a:r>
            <a:r>
              <a:rPr lang="es-ES" b="1" dirty="0">
                <a:effectLst/>
              </a:rPr>
              <a:t>62,6 vs 20 paquetes-año</a:t>
            </a:r>
            <a:r>
              <a:rPr lang="es-ES" dirty="0">
                <a:effectLst/>
              </a:rPr>
              <a:t>; </a:t>
            </a:r>
            <a:r>
              <a:rPr lang="es-ES" i="1" dirty="0">
                <a:effectLst/>
              </a:rPr>
              <a:t>p &lt; 0.001</a:t>
            </a:r>
            <a:r>
              <a:rPr lang="es-ES" dirty="0">
                <a:effectLst/>
              </a:rPr>
              <a:t>)1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01DA81-8839-5042-9237-B012F17D56D9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0140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01DA81-8839-5042-9237-B012F17D56D9}" type="slidenum">
              <a:rPr lang="es-ES" smtClean="0"/>
              <a:t>13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375619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="0" i="0" dirty="0">
                <a:effectLst/>
                <a:latin typeface="pplxSerif"/>
              </a:rPr>
              <a:t>Los </a:t>
            </a:r>
            <a:r>
              <a:rPr lang="es-ES" b="1" i="0" dirty="0">
                <a:effectLst/>
                <a:latin typeface="pplxSerif"/>
              </a:rPr>
              <a:t>quistes de pared gruesa</a:t>
            </a:r>
            <a:r>
              <a:rPr lang="es-ES" b="0" i="0" dirty="0">
                <a:effectLst/>
                <a:latin typeface="pplxSerif"/>
              </a:rPr>
              <a:t> constituyen un patrón morfológico único del SCFPE, ausente en EPID sin enfisema (</a:t>
            </a:r>
            <a:r>
              <a:rPr lang="es-ES" b="0" i="1" dirty="0">
                <a:effectLst/>
                <a:latin typeface="pplxSerif"/>
              </a:rPr>
              <a:t>p</a:t>
            </a:r>
            <a:r>
              <a:rPr lang="es-ES" b="0" i="0" dirty="0">
                <a:effectLst/>
                <a:latin typeface="pplxSerif"/>
              </a:rPr>
              <a:t>&lt;0,001), representando el "enfisema por tracción" descrito por la guía ATS/ERS 2022</a:t>
            </a: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01DA81-8839-5042-9237-B012F17D56D9}" type="slidenum">
              <a:rPr lang="es-ES" smtClean="0"/>
              <a:t>15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40441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b="0" i="0" dirty="0">
                <a:solidFill>
                  <a:srgbClr val="000000"/>
                </a:solidFill>
                <a:effectLst/>
                <a:latin typeface="Google Sans Text"/>
              </a:rPr>
              <a:t>Ni la </a:t>
            </a:r>
            <a:r>
              <a:rPr lang="es-ES" b="1" i="0" dirty="0">
                <a:solidFill>
                  <a:srgbClr val="000000"/>
                </a:solidFill>
                <a:effectLst/>
                <a:latin typeface="Google Sans Text"/>
              </a:rPr>
              <a:t>FVC (82,5% vs 76,2%)</a:t>
            </a:r>
            <a:r>
              <a:rPr lang="es-ES" b="0" i="0" dirty="0">
                <a:solidFill>
                  <a:srgbClr val="000000"/>
                </a:solidFill>
                <a:effectLst/>
                <a:latin typeface="Google Sans Text"/>
              </a:rPr>
              <a:t> ni el </a:t>
            </a:r>
            <a:r>
              <a:rPr lang="es-ES" b="1" i="0" dirty="0">
                <a:solidFill>
                  <a:srgbClr val="000000"/>
                </a:solidFill>
                <a:effectLst/>
                <a:latin typeface="Google Sans Text"/>
              </a:rPr>
              <a:t>FEV1 (78,3% vs 81,1%)</a:t>
            </a:r>
            <a:r>
              <a:rPr lang="es-ES" b="0" i="0" dirty="0">
                <a:solidFill>
                  <a:srgbClr val="000000"/>
                </a:solidFill>
                <a:effectLst/>
                <a:latin typeface="Google Sans Text"/>
              </a:rPr>
              <a:t> mostraron diferencias estadísticamente significativas entre ambos grupos (</a:t>
            </a:r>
            <a:r>
              <a:rPr lang="es-ES" b="0" i="1" dirty="0">
                <a:solidFill>
                  <a:srgbClr val="000000"/>
                </a:solidFill>
                <a:effectLst/>
                <a:latin typeface="Google Sans Text"/>
              </a:rPr>
              <a:t>p &gt; 0.05</a:t>
            </a:r>
            <a:r>
              <a:rPr lang="es-ES" b="0" i="0" dirty="0">
                <a:solidFill>
                  <a:srgbClr val="000000"/>
                </a:solidFill>
                <a:effectLst/>
                <a:latin typeface="Google Sans Text"/>
              </a:rPr>
              <a:t>).</a:t>
            </a:r>
          </a:p>
          <a:p>
            <a:r>
              <a:rPr lang="es-ES" dirty="0">
                <a:effectLst/>
              </a:rPr>
              <a:t>Los pacientes con CFPE tienen </a:t>
            </a:r>
            <a:r>
              <a:rPr lang="es-ES" b="1" dirty="0">
                <a:effectLst/>
              </a:rPr>
              <a:t>TLC (89,1%)</a:t>
            </a:r>
            <a:r>
              <a:rPr lang="es-ES" dirty="0">
                <a:effectLst/>
              </a:rPr>
              <a:t> y </a:t>
            </a:r>
            <a:r>
              <a:rPr lang="es-ES" b="1" dirty="0">
                <a:effectLst/>
              </a:rPr>
              <a:t>VR (105,3%)</a:t>
            </a:r>
            <a:r>
              <a:rPr lang="es-ES" dirty="0">
                <a:effectLst/>
              </a:rPr>
              <a:t> significativamente mayores que los de fibrosis pura1.</a:t>
            </a:r>
          </a:p>
          <a:p>
            <a:r>
              <a:rPr lang="es-ES" dirty="0">
                <a:effectLst/>
              </a:rPr>
              <a:t>    ◦ Sin embargo, su </a:t>
            </a:r>
            <a:r>
              <a:rPr lang="es-ES" b="1" dirty="0">
                <a:effectLst/>
              </a:rPr>
              <a:t>DLCO (36,0%)</a:t>
            </a:r>
            <a:r>
              <a:rPr lang="es-ES" dirty="0">
                <a:effectLst/>
              </a:rPr>
              <a:t> y su </a:t>
            </a:r>
            <a:r>
              <a:rPr lang="es-ES" b="1" dirty="0">
                <a:effectLst/>
              </a:rPr>
              <a:t>KCO (58,8%)</a:t>
            </a:r>
            <a:r>
              <a:rPr lang="es-ES" dirty="0">
                <a:effectLst/>
              </a:rPr>
              <a:t> son dramáticamente menores (</a:t>
            </a:r>
            <a:r>
              <a:rPr lang="es-ES" i="1" dirty="0">
                <a:effectLst/>
              </a:rPr>
              <a:t>p=0,032</a:t>
            </a:r>
            <a:r>
              <a:rPr lang="es-ES" dirty="0">
                <a:effectLst/>
              </a:rPr>
              <a:t> y </a:t>
            </a:r>
            <a:r>
              <a:rPr lang="es-ES" i="1" dirty="0">
                <a:effectLst/>
              </a:rPr>
              <a:t>p=0,001</a:t>
            </a:r>
            <a:r>
              <a:rPr lang="es-ES" dirty="0">
                <a:effectLst/>
              </a:rPr>
              <a:t> respectivamente)1.</a:t>
            </a:r>
          </a:p>
          <a:p>
            <a:r>
              <a:rPr lang="es-ES" dirty="0">
                <a:effectLst/>
              </a:rPr>
              <a:t>• </a:t>
            </a:r>
            <a:r>
              <a:rPr lang="es-ES" b="1" dirty="0">
                <a:effectLst/>
              </a:rPr>
              <a:t>Mensaje:</a:t>
            </a:r>
            <a:r>
              <a:rPr lang="es-ES" dirty="0">
                <a:effectLst/>
              </a:rPr>
              <a:t> Un volumen pulmonar conservado en un fumador no descarta enfermedad grave; la clave está en el </a:t>
            </a:r>
            <a:r>
              <a:rPr lang="es-ES" b="1" dirty="0">
                <a:effectLst/>
              </a:rPr>
              <a:t>KCO</a:t>
            </a:r>
            <a:endParaRPr lang="es-ES" dirty="0">
              <a:effectLst/>
            </a:endParaRP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01DA81-8839-5042-9237-B012F17D56D9}" type="slidenum">
              <a:rPr lang="es-ES" smtClean="0"/>
              <a:t>16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03275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es-ES" b="1" i="0" dirty="0">
                <a:solidFill>
                  <a:srgbClr val="000000"/>
                </a:solidFill>
                <a:effectLst/>
                <a:latin typeface="Times" pitchFamily="2" charset="0"/>
              </a:rPr>
              <a:t>Consolidación de un Fenotipo Único:</a:t>
            </a:r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 El SCFPE se confirma como un </a:t>
            </a:r>
            <a:r>
              <a:rPr lang="es-ES" b="1" i="0" dirty="0">
                <a:solidFill>
                  <a:srgbClr val="000000"/>
                </a:solidFill>
                <a:effectLst/>
                <a:latin typeface="Times" pitchFamily="2" charset="0"/>
              </a:rPr>
              <a:t>fenotipo clínico-funcional altamente diferenciado</a:t>
            </a:r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 de la enfermedad pulmonar intersticial difusa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Times" pitchFamily="2" charset="0"/>
              </a:rPr>
              <a:t>fibrosante</a:t>
            </a:r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 (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Times" pitchFamily="2" charset="0"/>
              </a:rPr>
              <a:t>EPIDf</a:t>
            </a:r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) sin enfisema12. Esta distinción no es solo teórica; se sustenta en un perfil epidemiológico claro de varones con alta carga tabáquica donde la </a:t>
            </a:r>
            <a:r>
              <a:rPr lang="es-ES" b="1" i="0" dirty="0">
                <a:solidFill>
                  <a:srgbClr val="000000"/>
                </a:solidFill>
                <a:effectLst/>
                <a:latin typeface="Times" pitchFamily="2" charset="0"/>
              </a:rPr>
              <a:t>Fibrosis Asociada al Tabaco (FIAT)</a:t>
            </a:r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 es la patología predominante (59,1%)34.</a:t>
            </a:r>
          </a:p>
          <a:p>
            <a:pPr algn="l"/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2. </a:t>
            </a:r>
            <a:r>
              <a:rPr lang="es-ES" b="1" i="0" dirty="0">
                <a:solidFill>
                  <a:srgbClr val="000000"/>
                </a:solidFill>
                <a:effectLst/>
                <a:latin typeface="Times" pitchFamily="2" charset="0"/>
              </a:rPr>
              <a:t>Evidencia de la Disociación Funcional y Morfológica:</a:t>
            </a:r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 La identidad del síndrome se basa en dos pilares: una </a:t>
            </a:r>
            <a:r>
              <a:rPr lang="es-ES" b="1" i="0" dirty="0">
                <a:solidFill>
                  <a:srgbClr val="000000"/>
                </a:solidFill>
                <a:effectLst/>
                <a:latin typeface="Times" pitchFamily="2" charset="0"/>
              </a:rPr>
              <a:t>disociación funcional severa</a:t>
            </a:r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 (deterioro marcado de la DLCO y KCO pese a volúmenes como TLC y VR significativamente preservados o elevados) y un </a:t>
            </a:r>
            <a:r>
              <a:rPr lang="es-ES" b="1" i="0" dirty="0">
                <a:solidFill>
                  <a:srgbClr val="000000"/>
                </a:solidFill>
                <a:effectLst/>
                <a:latin typeface="Times" pitchFamily="2" charset="0"/>
              </a:rPr>
              <a:t>patrón morfológico único</a:t>
            </a:r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 caracterizado por </a:t>
            </a:r>
            <a:r>
              <a:rPr lang="es-ES" b="1" i="0" dirty="0">
                <a:solidFill>
                  <a:srgbClr val="000000"/>
                </a:solidFill>
                <a:effectLst/>
                <a:latin typeface="Times" pitchFamily="2" charset="0"/>
              </a:rPr>
              <a:t>quistes de pared gruesa</a:t>
            </a:r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, presentes en el 68,2% de los pacientes con SCFPE y totalmente ausentes en el grupo control2....</a:t>
            </a:r>
          </a:p>
          <a:p>
            <a:pPr algn="l"/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3. </a:t>
            </a:r>
            <a:r>
              <a:rPr lang="es-ES" b="1" i="0" dirty="0">
                <a:solidFill>
                  <a:srgbClr val="000000"/>
                </a:solidFill>
                <a:effectLst/>
                <a:latin typeface="Times" pitchFamily="2" charset="0"/>
              </a:rPr>
              <a:t>Invalidez de la FVC para el Seguimiento:</a:t>
            </a:r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 El estudio demuestra que la </a:t>
            </a:r>
            <a:r>
              <a:rPr lang="es-ES" b="1" i="0" dirty="0">
                <a:solidFill>
                  <a:srgbClr val="000000"/>
                </a:solidFill>
                <a:effectLst/>
                <a:latin typeface="Times" pitchFamily="2" charset="0"/>
              </a:rPr>
              <a:t>FVC no es un marcador fiable de progresión</a:t>
            </a:r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 en el SCFPE25. Debido a la mecánica contrapuesta del enfisema y la fibrosis, los valores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Times" pitchFamily="2" charset="0"/>
              </a:rPr>
              <a:t>espirométricos</a:t>
            </a:r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 pueden permanecer estables (82,5% en SCFPE vs 76,2% en fibrosis aislada; </a:t>
            </a:r>
            <a:r>
              <a:rPr lang="es-ES" b="0" i="1" dirty="0">
                <a:solidFill>
                  <a:srgbClr val="000000"/>
                </a:solidFill>
                <a:effectLst/>
                <a:latin typeface="Times" pitchFamily="2" charset="0"/>
              </a:rPr>
              <a:t>p=0,176</a:t>
            </a:r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) mientras la enfermedad avanza, lo que constituye una "trampa" clínica para el facultativo45.</a:t>
            </a:r>
          </a:p>
          <a:p>
            <a:pPr algn="l"/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4. </a:t>
            </a:r>
            <a:r>
              <a:rPr lang="es-ES" b="1" i="0" dirty="0">
                <a:solidFill>
                  <a:srgbClr val="000000"/>
                </a:solidFill>
                <a:effectLst/>
                <a:latin typeface="Times" pitchFamily="2" charset="0"/>
              </a:rPr>
              <a:t>Nuevos Estándares para la Evaluación Longitudinal:</a:t>
            </a:r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 Para dar respuesta a las lagunas de conocimiento del </a:t>
            </a:r>
            <a:r>
              <a:rPr lang="es-ES" b="1" i="0" dirty="0">
                <a:solidFill>
                  <a:srgbClr val="000000"/>
                </a:solidFill>
                <a:effectLst/>
                <a:latin typeface="Times" pitchFamily="2" charset="0"/>
              </a:rPr>
              <a:t>Consenso Internacional de 2022</a:t>
            </a:r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, se proponen parámetros como el </a:t>
            </a:r>
            <a:r>
              <a:rPr lang="es-ES" b="1" i="0" dirty="0">
                <a:solidFill>
                  <a:srgbClr val="000000"/>
                </a:solidFill>
                <a:effectLst/>
                <a:latin typeface="Times" pitchFamily="2" charset="0"/>
              </a:rPr>
              <a:t>KCO, la DLCO, la TLC, el VR y la tendencia del cociente VR/TLC</a:t>
            </a:r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 como los candidatos esenciales para monitorizar la progresión real del síndrome en futuros estudios y en la práctica clínica25.</a:t>
            </a:r>
          </a:p>
          <a:p>
            <a:pPr algn="l"/>
            <a:r>
              <a:rPr lang="es-ES" b="0" i="0" dirty="0" err="1">
                <a:solidFill>
                  <a:srgbClr val="000000"/>
                </a:solidFill>
                <a:effectLst/>
                <a:latin typeface="Times" pitchFamily="2" charset="0"/>
              </a:rPr>
              <a:t>keep_pinGuardar</a:t>
            </a:r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 como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Times" pitchFamily="2" charset="0"/>
              </a:rPr>
              <a:t>notacopy_all</a:t>
            </a:r>
            <a:endParaRPr lang="es-ES" b="0" i="0" dirty="0">
              <a:solidFill>
                <a:srgbClr val="000000"/>
              </a:solidFill>
              <a:effectLst/>
              <a:latin typeface="Times" pitchFamily="2" charset="0"/>
            </a:endParaRPr>
          </a:p>
          <a:p>
            <a:pPr algn="l"/>
            <a:r>
              <a:rPr lang="es-ES" b="0" i="0" dirty="0" err="1">
                <a:solidFill>
                  <a:srgbClr val="000000"/>
                </a:solidFill>
                <a:effectLst/>
                <a:latin typeface="Times" pitchFamily="2" charset="0"/>
              </a:rPr>
              <a:t>thumb_up</a:t>
            </a:r>
            <a:endParaRPr lang="es-ES" b="0" i="0" dirty="0">
              <a:solidFill>
                <a:srgbClr val="000000"/>
              </a:solidFill>
              <a:effectLst/>
              <a:latin typeface="Times" pitchFamily="2" charset="0"/>
            </a:endParaRPr>
          </a:p>
          <a:p>
            <a:pPr algn="l"/>
            <a:r>
              <a:rPr lang="es-ES" b="0" i="0" dirty="0" err="1">
                <a:solidFill>
                  <a:srgbClr val="000000"/>
                </a:solidFill>
                <a:effectLst/>
                <a:latin typeface="Times" pitchFamily="2" charset="0"/>
              </a:rPr>
              <a:t>thumb_down</a:t>
            </a:r>
            <a:endParaRPr lang="es-ES" b="0" i="0" dirty="0">
              <a:solidFill>
                <a:srgbClr val="000000"/>
              </a:solidFill>
              <a:effectLst/>
              <a:latin typeface="Times" pitchFamily="2" charset="0"/>
            </a:endParaRPr>
          </a:p>
          <a:p>
            <a:pPr algn="l"/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¿Cómo se define un enfisema clínicamente relevante según el consenso?</a:t>
            </a:r>
          </a:p>
          <a:p>
            <a:pPr algn="l"/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¿Qué implicaciones tiene que la FIAT sea el diagnóstico predominante?</a:t>
            </a:r>
          </a:p>
          <a:p>
            <a:pPr algn="l"/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¿Por qué el índice de </a:t>
            </a:r>
            <a:r>
              <a:rPr lang="es-ES" b="0" i="0" dirty="0" err="1">
                <a:solidFill>
                  <a:srgbClr val="000000"/>
                </a:solidFill>
                <a:effectLst/>
                <a:latin typeface="Times" pitchFamily="2" charset="0"/>
              </a:rPr>
              <a:t>Charlson</a:t>
            </a:r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 fue menor en pacientes con SCFPE?</a:t>
            </a:r>
          </a:p>
          <a:p>
            <a:pPr algn="l"/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Mucho mas resumido como ideas clave.</a:t>
            </a:r>
          </a:p>
          <a:p>
            <a:pPr algn="l"/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Aquí tienes las ideas clave del estudio de caracterización del síndrome CFPE resumidas de forma directa para tu presentación:</a:t>
            </a:r>
          </a:p>
          <a:p>
            <a:pPr algn="l"/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• </a:t>
            </a:r>
            <a:r>
              <a:rPr lang="es-ES" b="1" i="0" dirty="0">
                <a:solidFill>
                  <a:srgbClr val="000000"/>
                </a:solidFill>
                <a:effectLst/>
                <a:latin typeface="Times" pitchFamily="2" charset="0"/>
              </a:rPr>
              <a:t>Identidad del Síndrome:</a:t>
            </a:r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 El CFPE es un </a:t>
            </a:r>
            <a:r>
              <a:rPr lang="es-ES" b="1" i="0" dirty="0">
                <a:solidFill>
                  <a:srgbClr val="000000"/>
                </a:solidFill>
                <a:effectLst/>
                <a:latin typeface="Times" pitchFamily="2" charset="0"/>
              </a:rPr>
              <a:t>fenotipo clínico-funcional único</a:t>
            </a:r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, ligado estrechamente al </a:t>
            </a:r>
            <a:r>
              <a:rPr lang="es-ES" b="1" i="0" dirty="0">
                <a:solidFill>
                  <a:srgbClr val="000000"/>
                </a:solidFill>
                <a:effectLst/>
                <a:latin typeface="Times" pitchFamily="2" charset="0"/>
              </a:rPr>
              <a:t>tabaquismo masivo</a:t>
            </a:r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 (triplica al grupo control) y con la </a:t>
            </a:r>
            <a:r>
              <a:rPr lang="es-ES" b="1" i="0" dirty="0">
                <a:solidFill>
                  <a:srgbClr val="000000"/>
                </a:solidFill>
                <a:effectLst/>
                <a:latin typeface="Times" pitchFamily="2" charset="0"/>
              </a:rPr>
              <a:t>Fibrosis Asociada al Tabaco (FIAT)</a:t>
            </a:r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 como diagnóstico predominante en el 59,1% de los casos1....</a:t>
            </a:r>
          </a:p>
          <a:p>
            <a:pPr algn="l"/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• </a:t>
            </a:r>
            <a:r>
              <a:rPr lang="es-ES" b="1" i="0" dirty="0">
                <a:solidFill>
                  <a:srgbClr val="000000"/>
                </a:solidFill>
                <a:effectLst/>
                <a:latin typeface="Times" pitchFamily="2" charset="0"/>
              </a:rPr>
              <a:t>Marcador Radiológico Exclusivo:</a:t>
            </a:r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 La presencia de </a:t>
            </a:r>
            <a:r>
              <a:rPr lang="es-ES" b="1" i="0" dirty="0">
                <a:solidFill>
                  <a:srgbClr val="000000"/>
                </a:solidFill>
                <a:effectLst/>
                <a:latin typeface="Times" pitchFamily="2" charset="0"/>
              </a:rPr>
              <a:t>quistes de pared gruesa</a:t>
            </a:r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 es el "DNI" del síndrome, detectándose en el </a:t>
            </a:r>
            <a:r>
              <a:rPr lang="es-ES" b="1" i="0" dirty="0">
                <a:solidFill>
                  <a:srgbClr val="000000"/>
                </a:solidFill>
                <a:effectLst/>
                <a:latin typeface="Times" pitchFamily="2" charset="0"/>
              </a:rPr>
              <a:t>68,2% de los pacientes con CFPE</a:t>
            </a:r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 y en el 0% de aquellos con fibrosis aislada34.</a:t>
            </a:r>
          </a:p>
          <a:p>
            <a:pPr algn="l"/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• </a:t>
            </a:r>
            <a:r>
              <a:rPr lang="es-ES" b="1" i="0" dirty="0">
                <a:solidFill>
                  <a:srgbClr val="000000"/>
                </a:solidFill>
                <a:effectLst/>
                <a:latin typeface="Times" pitchFamily="2" charset="0"/>
              </a:rPr>
              <a:t>Disociación Funcional:</a:t>
            </a:r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 Se caracteriza por una contradicción mecánica donde los </a:t>
            </a:r>
            <a:r>
              <a:rPr lang="es-ES" b="1" i="0" dirty="0">
                <a:solidFill>
                  <a:srgbClr val="000000"/>
                </a:solidFill>
                <a:effectLst/>
                <a:latin typeface="Times" pitchFamily="2" charset="0"/>
              </a:rPr>
              <a:t>volúmenes están preservados o elevados</a:t>
            </a:r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 (TLC y VR significativamente mayores), pero el </a:t>
            </a:r>
            <a:r>
              <a:rPr lang="es-ES" b="1" i="0" dirty="0">
                <a:solidFill>
                  <a:srgbClr val="000000"/>
                </a:solidFill>
                <a:effectLst/>
                <a:latin typeface="Times" pitchFamily="2" charset="0"/>
              </a:rPr>
              <a:t>intercambio gaseoso está hundido</a:t>
            </a:r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 (caída severa de DLCO y KCO)3....</a:t>
            </a:r>
          </a:p>
          <a:p>
            <a:pPr algn="l"/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• </a:t>
            </a:r>
            <a:r>
              <a:rPr lang="es-ES" b="1" i="0" dirty="0">
                <a:solidFill>
                  <a:srgbClr val="000000"/>
                </a:solidFill>
                <a:effectLst/>
                <a:latin typeface="Times" pitchFamily="2" charset="0"/>
              </a:rPr>
              <a:t>La "Trampa" de la FVC:</a:t>
            </a:r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 La Capacidad Vital Forzada </a:t>
            </a:r>
            <a:r>
              <a:rPr lang="es-ES" b="1" i="0" dirty="0">
                <a:solidFill>
                  <a:srgbClr val="000000"/>
                </a:solidFill>
                <a:effectLst/>
                <a:latin typeface="Times" pitchFamily="2" charset="0"/>
              </a:rPr>
              <a:t>no es un marcador fiable de progresión</a:t>
            </a:r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 en este síndrome, ya que el enfisema enmascara el avance de la fibrosis al mantener valores falsamente normales24.</a:t>
            </a:r>
          </a:p>
          <a:p>
            <a:pPr algn="l"/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• </a:t>
            </a:r>
            <a:r>
              <a:rPr lang="es-ES" b="1" i="0" dirty="0">
                <a:solidFill>
                  <a:srgbClr val="000000"/>
                </a:solidFill>
                <a:effectLst/>
                <a:latin typeface="Times" pitchFamily="2" charset="0"/>
              </a:rPr>
              <a:t>Nuevo Estándar de Seguimiento:</a:t>
            </a:r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 Para evaluar la evolución real, es imperativo priorizar el monitoreo de la </a:t>
            </a:r>
            <a:r>
              <a:rPr lang="es-ES" b="1" i="0" dirty="0">
                <a:solidFill>
                  <a:srgbClr val="000000"/>
                </a:solidFill>
                <a:effectLst/>
                <a:latin typeface="Times" pitchFamily="2" charset="0"/>
              </a:rPr>
              <a:t>DLCO, el KCO</a:t>
            </a:r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 y la tendencia al alza del </a:t>
            </a:r>
            <a:r>
              <a:rPr lang="es-ES" b="1" i="0" dirty="0">
                <a:solidFill>
                  <a:srgbClr val="000000"/>
                </a:solidFill>
                <a:effectLst/>
                <a:latin typeface="Times" pitchFamily="2" charset="0"/>
              </a:rPr>
              <a:t>cociente VR/TLC</a:t>
            </a:r>
            <a:r>
              <a:rPr lang="es-ES" b="0" i="0" dirty="0">
                <a:solidFill>
                  <a:srgbClr val="000000"/>
                </a:solidFill>
                <a:effectLst/>
                <a:latin typeface="Times" pitchFamily="2" charset="0"/>
              </a:rPr>
              <a:t>24.</a:t>
            </a:r>
          </a:p>
          <a:p>
            <a:br>
              <a:rPr lang="es-ES" dirty="0"/>
            </a:br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A01DA81-8839-5042-9237-B012F17D56D9}" type="slidenum">
              <a:rPr lang="es-ES" smtClean="0"/>
              <a:t>17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5011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2/3/26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tif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tiff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9.tiff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tiff"/><Relationship Id="rId5" Type="http://schemas.openxmlformats.org/officeDocument/2006/relationships/image" Target="../media/image11.tiff"/><Relationship Id="rId4" Type="http://schemas.openxmlformats.org/officeDocument/2006/relationships/image" Target="../media/image10.tif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f"/><Relationship Id="rId2" Type="http://schemas.openxmlformats.org/officeDocument/2006/relationships/image" Target="../media/image21.tif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tiff"/><Relationship Id="rId4" Type="http://schemas.openxmlformats.org/officeDocument/2006/relationships/image" Target="../media/image23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microsoft.com/office/2007/relationships/hdphoto" Target="../media/hdphoto2.wdp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8.tiff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9.jpe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1.tiff"/><Relationship Id="rId4" Type="http://schemas.openxmlformats.org/officeDocument/2006/relationships/image" Target="../media/image30.png"/><Relationship Id="rId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image" Target="../media/image3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11" Type="http://schemas.openxmlformats.org/officeDocument/2006/relationships/image" Target="../media/image34.png"/><Relationship Id="rId5" Type="http://schemas.openxmlformats.org/officeDocument/2006/relationships/image" Target="../media/image37.png"/><Relationship Id="rId10" Type="http://schemas.openxmlformats.org/officeDocument/2006/relationships/image" Target="../media/image41.jpeg"/><Relationship Id="rId4" Type="http://schemas.openxmlformats.org/officeDocument/2006/relationships/image" Target="../media/image36.tiff"/><Relationship Id="rId9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45.png"/><Relationship Id="rId7" Type="http://schemas.openxmlformats.org/officeDocument/2006/relationships/image" Target="../media/image4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5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6.tiff"/><Relationship Id="rId4" Type="http://schemas.openxmlformats.org/officeDocument/2006/relationships/image" Target="../media/image55.tif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CF8B609-0702-7B46-969F-EC696301CA1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8520" y="4177523"/>
            <a:ext cx="1750873" cy="1164553"/>
          </a:xfrm>
          <a:prstGeom prst="rect">
            <a:avLst/>
          </a:prstGeom>
        </p:spPr>
      </p:pic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FA9A5D50-087D-3C49-806A-DB9889A54B7D}"/>
              </a:ext>
            </a:extLst>
          </p:cNvPr>
          <p:cNvCxnSpPr>
            <a:cxnSpLocks/>
          </p:cNvCxnSpPr>
          <p:nvPr/>
        </p:nvCxnSpPr>
        <p:spPr>
          <a:xfrm>
            <a:off x="1098000" y="4914000"/>
            <a:ext cx="7290424" cy="0"/>
          </a:xfrm>
          <a:prstGeom prst="line">
            <a:avLst/>
          </a:prstGeom>
          <a:ln w="73025" cap="sq">
            <a:solidFill>
              <a:srgbClr val="1A682F"/>
            </a:solidFill>
            <a:tailEnd type="none"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/>
            <a:lightRig rig="flat" dir="t"/>
          </a:scene3d>
          <a:sp3d extrusionH="88900">
            <a:bevelT w="12700"/>
            <a:bevelB w="12700"/>
            <a:contourClr>
              <a:schemeClr val="tx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A072083-BDE3-804E-A5EC-AF43C634E574}"/>
              </a:ext>
            </a:extLst>
          </p:cNvPr>
          <p:cNvSpPr txBox="1"/>
          <p:nvPr/>
        </p:nvSpPr>
        <p:spPr>
          <a:xfrm>
            <a:off x="1173572" y="3010784"/>
            <a:ext cx="379090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s-ES" sz="1400" b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López</a:t>
            </a:r>
            <a:r>
              <a:rPr lang="es-ES" sz="14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Bauzá, </a:t>
            </a:r>
            <a:r>
              <a:rPr lang="es-ES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N. Castelo Branco Carvajal, C. </a:t>
            </a:r>
            <a:r>
              <a:rPr lang="es-ES" sz="14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López</a:t>
            </a:r>
            <a:r>
              <a:rPr lang="es-ES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Ramírez</a:t>
            </a:r>
            <a:r>
              <a:rPr lang="es-ES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J. L. </a:t>
            </a:r>
            <a:r>
              <a:rPr lang="es-ES" sz="14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López</a:t>
            </a:r>
            <a:r>
              <a:rPr lang="es-ES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Campos, , A. </a:t>
            </a:r>
            <a:r>
              <a:rPr lang="es-ES" sz="14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Fernández</a:t>
            </a:r>
            <a:r>
              <a:rPr lang="es-ES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Boza, J. A. </a:t>
            </a:r>
            <a:r>
              <a:rPr lang="es-ES" sz="140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Rodríguez</a:t>
            </a:r>
            <a:r>
              <a:rPr lang="es-ES" sz="1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Portal. 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A146C8E-501C-0749-A58C-143EEA1D817B}"/>
              </a:ext>
            </a:extLst>
          </p:cNvPr>
          <p:cNvSpPr txBox="1"/>
          <p:nvPr/>
        </p:nvSpPr>
        <p:spPr>
          <a:xfrm>
            <a:off x="989988" y="4284152"/>
            <a:ext cx="75064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Unidad Médico-Quirúrgica de Enfermedades Respiratorias. Instituto de Biomedicina de Sevilla (</a:t>
            </a:r>
            <a:r>
              <a:rPr lang="es-ES" sz="12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IBiS</a:t>
            </a:r>
            <a:r>
              <a:rPr lang="es-ES" sz="12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). Hospital Universitario Virgen del Rocío/Universidad de Sevilla, España.</a:t>
            </a:r>
            <a:endParaRPr lang="es-PT" sz="120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1E4C04B8-76B2-1145-A78E-8300FB01696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48064" y="229499"/>
            <a:ext cx="3790908" cy="4029603"/>
          </a:xfrm>
          <a:prstGeom prst="rect">
            <a:avLst/>
          </a:prstGeom>
        </p:spPr>
      </p:pic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AF3E28CA-8D69-F145-B54A-A9F60E46DAB5}"/>
              </a:ext>
            </a:extLst>
          </p:cNvPr>
          <p:cNvSpPr/>
          <p:nvPr/>
        </p:nvSpPr>
        <p:spPr>
          <a:xfrm>
            <a:off x="0" y="-1"/>
            <a:ext cx="1187624" cy="132843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50106552-E712-A041-ABBA-13FAAB2F0EC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91" y="70572"/>
            <a:ext cx="731203" cy="80531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A116F779-549C-DE49-B0CA-EDAAF2A58C19}"/>
              </a:ext>
            </a:extLst>
          </p:cNvPr>
          <p:cNvSpPr txBox="1"/>
          <p:nvPr/>
        </p:nvSpPr>
        <p:spPr>
          <a:xfrm>
            <a:off x="989988" y="1051278"/>
            <a:ext cx="4572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i="0" dirty="0">
                <a:solidFill>
                  <a:schemeClr val="accent2">
                    <a:lumMod val="75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CARACTERIZACIÓN SINDRÓMICA DEL CFPE: DISOCIACIÓN FUNCIONAL Y QUISTES DE PARED GRUESA COMO EVIDENCIA DE UN FENOTIPO FISIOPATOLÓGICO DISTINTIVO Y ÚNICO</a:t>
            </a:r>
            <a:endParaRPr lang="es-ES" dirty="0">
              <a:solidFill>
                <a:schemeClr val="accent2">
                  <a:lumMod val="7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Un dibujo de una persona&#10;&#10;Descripción generada automáticamente con confianza baja">
            <a:extLst>
              <a:ext uri="{FF2B5EF4-FFF2-40B4-BE49-F238E27FC236}">
                <a16:creationId xmlns:a16="http://schemas.microsoft.com/office/drawing/2014/main" id="{27270DE5-FBC9-B84C-BD71-604FD883C25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8" y="0"/>
            <a:ext cx="1125207" cy="1275606"/>
          </a:xfrm>
          <a:prstGeom prst="rect">
            <a:avLst/>
          </a:prstGeom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AC2A383A-F5A1-6A4A-B091-6856AB62963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94"/>
          <a:stretch/>
        </p:blipFill>
        <p:spPr>
          <a:xfrm>
            <a:off x="912398" y="1192685"/>
            <a:ext cx="7319204" cy="3889810"/>
          </a:xfrm>
          <a:prstGeom prst="rect">
            <a:avLst/>
          </a:prstGeom>
        </p:spPr>
      </p:pic>
      <p:cxnSp>
        <p:nvCxnSpPr>
          <p:cNvPr id="8" name="Conector recto de flecha 7">
            <a:extLst>
              <a:ext uri="{FF2B5EF4-FFF2-40B4-BE49-F238E27FC236}">
                <a16:creationId xmlns:a16="http://schemas.microsoft.com/office/drawing/2014/main" id="{7706E667-2AC7-F348-B47A-2384FA4038C8}"/>
              </a:ext>
            </a:extLst>
          </p:cNvPr>
          <p:cNvCxnSpPr/>
          <p:nvPr/>
        </p:nvCxnSpPr>
        <p:spPr>
          <a:xfrm flipV="1">
            <a:off x="517009" y="3250151"/>
            <a:ext cx="0" cy="360040"/>
          </a:xfrm>
          <a:prstGeom prst="straightConnector1">
            <a:avLst/>
          </a:prstGeom>
          <a:ln w="41275">
            <a:solidFill>
              <a:srgbClr val="1A682F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ector recto de flecha 8">
            <a:extLst>
              <a:ext uri="{FF2B5EF4-FFF2-40B4-BE49-F238E27FC236}">
                <a16:creationId xmlns:a16="http://schemas.microsoft.com/office/drawing/2014/main" id="{30F64406-54B9-9E4A-8EA6-D2D7E25236C6}"/>
              </a:ext>
            </a:extLst>
          </p:cNvPr>
          <p:cNvCxnSpPr>
            <a:cxnSpLocks/>
          </p:cNvCxnSpPr>
          <p:nvPr/>
        </p:nvCxnSpPr>
        <p:spPr>
          <a:xfrm>
            <a:off x="2771800" y="3735610"/>
            <a:ext cx="0" cy="913508"/>
          </a:xfrm>
          <a:prstGeom prst="straightConnector1">
            <a:avLst/>
          </a:prstGeom>
          <a:ln w="41275">
            <a:solidFill>
              <a:srgbClr val="1A682F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de flecha 9">
            <a:extLst>
              <a:ext uri="{FF2B5EF4-FFF2-40B4-BE49-F238E27FC236}">
                <a16:creationId xmlns:a16="http://schemas.microsoft.com/office/drawing/2014/main" id="{03C09440-E32C-6D4B-B517-89A5C89BFB1D}"/>
              </a:ext>
            </a:extLst>
          </p:cNvPr>
          <p:cNvCxnSpPr>
            <a:cxnSpLocks/>
          </p:cNvCxnSpPr>
          <p:nvPr/>
        </p:nvCxnSpPr>
        <p:spPr>
          <a:xfrm flipV="1">
            <a:off x="2077098" y="3211643"/>
            <a:ext cx="0" cy="398547"/>
          </a:xfrm>
          <a:prstGeom prst="straightConnector1">
            <a:avLst/>
          </a:prstGeom>
          <a:ln w="41275">
            <a:solidFill>
              <a:srgbClr val="1A682F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cto de flecha 11">
            <a:extLst>
              <a:ext uri="{FF2B5EF4-FFF2-40B4-BE49-F238E27FC236}">
                <a16:creationId xmlns:a16="http://schemas.microsoft.com/office/drawing/2014/main" id="{1EDAE31B-4E02-F149-8B05-882F3F13185C}"/>
              </a:ext>
            </a:extLst>
          </p:cNvPr>
          <p:cNvCxnSpPr>
            <a:cxnSpLocks/>
          </p:cNvCxnSpPr>
          <p:nvPr/>
        </p:nvCxnSpPr>
        <p:spPr>
          <a:xfrm flipV="1">
            <a:off x="3491880" y="3244231"/>
            <a:ext cx="0" cy="398547"/>
          </a:xfrm>
          <a:prstGeom prst="straightConnector1">
            <a:avLst/>
          </a:prstGeom>
          <a:ln w="41275">
            <a:solidFill>
              <a:srgbClr val="1A682F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>
            <a:extLst>
              <a:ext uri="{FF2B5EF4-FFF2-40B4-BE49-F238E27FC236}">
                <a16:creationId xmlns:a16="http://schemas.microsoft.com/office/drawing/2014/main" id="{B46DD715-361D-DD4D-B5B3-65F4C6EBCD71}"/>
              </a:ext>
            </a:extLst>
          </p:cNvPr>
          <p:cNvCxnSpPr>
            <a:cxnSpLocks/>
          </p:cNvCxnSpPr>
          <p:nvPr/>
        </p:nvCxnSpPr>
        <p:spPr>
          <a:xfrm>
            <a:off x="7740352" y="3587171"/>
            <a:ext cx="0" cy="911104"/>
          </a:xfrm>
          <a:prstGeom prst="straightConnector1">
            <a:avLst/>
          </a:prstGeom>
          <a:ln w="41275">
            <a:solidFill>
              <a:srgbClr val="1A682F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4B42370E-5E97-1241-B442-ED8ED405F7F6}"/>
              </a:ext>
            </a:extLst>
          </p:cNvPr>
          <p:cNvCxnSpPr>
            <a:cxnSpLocks/>
          </p:cNvCxnSpPr>
          <p:nvPr/>
        </p:nvCxnSpPr>
        <p:spPr>
          <a:xfrm flipV="1">
            <a:off x="6876256" y="2852334"/>
            <a:ext cx="0" cy="718618"/>
          </a:xfrm>
          <a:prstGeom prst="straightConnector1">
            <a:avLst/>
          </a:prstGeom>
          <a:ln w="41275">
            <a:solidFill>
              <a:srgbClr val="1A682F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22ABB6C6-2652-6543-B11E-BF7C5DB8AF7D}"/>
              </a:ext>
            </a:extLst>
          </p:cNvPr>
          <p:cNvCxnSpPr>
            <a:cxnSpLocks/>
          </p:cNvCxnSpPr>
          <p:nvPr/>
        </p:nvCxnSpPr>
        <p:spPr>
          <a:xfrm>
            <a:off x="7092280" y="3677862"/>
            <a:ext cx="0" cy="326321"/>
          </a:xfrm>
          <a:prstGeom prst="straightConnector1">
            <a:avLst/>
          </a:prstGeom>
          <a:ln w="38100">
            <a:solidFill>
              <a:srgbClr val="1A682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de flecha 15">
            <a:extLst>
              <a:ext uri="{FF2B5EF4-FFF2-40B4-BE49-F238E27FC236}">
                <a16:creationId xmlns:a16="http://schemas.microsoft.com/office/drawing/2014/main" id="{946C5AC7-749F-3F45-8F35-D4EDB8C98A8C}"/>
              </a:ext>
            </a:extLst>
          </p:cNvPr>
          <p:cNvCxnSpPr>
            <a:cxnSpLocks/>
          </p:cNvCxnSpPr>
          <p:nvPr/>
        </p:nvCxnSpPr>
        <p:spPr>
          <a:xfrm flipV="1">
            <a:off x="6156176" y="3315636"/>
            <a:ext cx="0" cy="336234"/>
          </a:xfrm>
          <a:prstGeom prst="straightConnector1">
            <a:avLst/>
          </a:prstGeom>
          <a:ln w="41275">
            <a:solidFill>
              <a:srgbClr val="1A682F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E452B82B-7C3D-4144-B002-119B029669C5}"/>
              </a:ext>
            </a:extLst>
          </p:cNvPr>
          <p:cNvCxnSpPr>
            <a:cxnSpLocks/>
          </p:cNvCxnSpPr>
          <p:nvPr/>
        </p:nvCxnSpPr>
        <p:spPr>
          <a:xfrm flipV="1">
            <a:off x="5895526" y="2746830"/>
            <a:ext cx="0" cy="869132"/>
          </a:xfrm>
          <a:prstGeom prst="straightConnector1">
            <a:avLst/>
          </a:prstGeom>
          <a:ln w="41275">
            <a:solidFill>
              <a:srgbClr val="1A682F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de flecha 17">
            <a:extLst>
              <a:ext uri="{FF2B5EF4-FFF2-40B4-BE49-F238E27FC236}">
                <a16:creationId xmlns:a16="http://schemas.microsoft.com/office/drawing/2014/main" id="{D6B024D2-4F37-2848-A9D6-F2A5BE35FBA0}"/>
              </a:ext>
            </a:extLst>
          </p:cNvPr>
          <p:cNvCxnSpPr>
            <a:cxnSpLocks/>
          </p:cNvCxnSpPr>
          <p:nvPr/>
        </p:nvCxnSpPr>
        <p:spPr>
          <a:xfrm>
            <a:off x="6012160" y="3581332"/>
            <a:ext cx="0" cy="400237"/>
          </a:xfrm>
          <a:prstGeom prst="straightConnector1">
            <a:avLst/>
          </a:prstGeom>
          <a:ln w="41275">
            <a:solidFill>
              <a:srgbClr val="1A682F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ector recto de flecha 19">
            <a:extLst>
              <a:ext uri="{FF2B5EF4-FFF2-40B4-BE49-F238E27FC236}">
                <a16:creationId xmlns:a16="http://schemas.microsoft.com/office/drawing/2014/main" id="{1465085C-9C7E-3840-A738-1381B3DAA863}"/>
              </a:ext>
            </a:extLst>
          </p:cNvPr>
          <p:cNvCxnSpPr>
            <a:cxnSpLocks/>
          </p:cNvCxnSpPr>
          <p:nvPr/>
        </p:nvCxnSpPr>
        <p:spPr>
          <a:xfrm>
            <a:off x="5436096" y="3750143"/>
            <a:ext cx="0" cy="911104"/>
          </a:xfrm>
          <a:prstGeom prst="straightConnector1">
            <a:avLst/>
          </a:prstGeom>
          <a:ln w="41275">
            <a:solidFill>
              <a:srgbClr val="1A682F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id="{588BB5E7-D127-F941-A873-1BCEF6DE3C87}"/>
              </a:ext>
            </a:extLst>
          </p:cNvPr>
          <p:cNvCxnSpPr>
            <a:cxnSpLocks/>
          </p:cNvCxnSpPr>
          <p:nvPr/>
        </p:nvCxnSpPr>
        <p:spPr>
          <a:xfrm>
            <a:off x="4499992" y="3639917"/>
            <a:ext cx="0" cy="686159"/>
          </a:xfrm>
          <a:prstGeom prst="straightConnector1">
            <a:avLst/>
          </a:prstGeom>
          <a:ln w="41275">
            <a:solidFill>
              <a:srgbClr val="1A682F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90593753-5D04-9741-8F84-AC0732F1E273}"/>
              </a:ext>
            </a:extLst>
          </p:cNvPr>
          <p:cNvCxnSpPr>
            <a:cxnSpLocks/>
          </p:cNvCxnSpPr>
          <p:nvPr/>
        </p:nvCxnSpPr>
        <p:spPr>
          <a:xfrm flipV="1">
            <a:off x="4499992" y="3046502"/>
            <a:ext cx="0" cy="563688"/>
          </a:xfrm>
          <a:prstGeom prst="straightConnector1">
            <a:avLst/>
          </a:prstGeom>
          <a:ln w="41275">
            <a:solidFill>
              <a:srgbClr val="1A682F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ector recto de flecha 22">
            <a:extLst>
              <a:ext uri="{FF2B5EF4-FFF2-40B4-BE49-F238E27FC236}">
                <a16:creationId xmlns:a16="http://schemas.microsoft.com/office/drawing/2014/main" id="{B443CA86-AF68-314F-A3F1-5CEC455DAB62}"/>
              </a:ext>
            </a:extLst>
          </p:cNvPr>
          <p:cNvCxnSpPr>
            <a:cxnSpLocks/>
          </p:cNvCxnSpPr>
          <p:nvPr/>
        </p:nvCxnSpPr>
        <p:spPr>
          <a:xfrm>
            <a:off x="1043608" y="3651870"/>
            <a:ext cx="0" cy="400237"/>
          </a:xfrm>
          <a:prstGeom prst="straightConnector1">
            <a:avLst/>
          </a:prstGeom>
          <a:ln w="41275">
            <a:solidFill>
              <a:srgbClr val="1A682F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lecha derecha 23">
            <a:extLst>
              <a:ext uri="{FF2B5EF4-FFF2-40B4-BE49-F238E27FC236}">
                <a16:creationId xmlns:a16="http://schemas.microsoft.com/office/drawing/2014/main" id="{A809225C-083F-5F4E-82A3-4341CEEFC1D3}"/>
              </a:ext>
            </a:extLst>
          </p:cNvPr>
          <p:cNvSpPr/>
          <p:nvPr/>
        </p:nvSpPr>
        <p:spPr>
          <a:xfrm>
            <a:off x="338736" y="3475432"/>
            <a:ext cx="7964248" cy="366199"/>
          </a:xfrm>
          <a:prstGeom prst="rightArrow">
            <a:avLst/>
          </a:prstGeom>
          <a:solidFill>
            <a:schemeClr val="accent3">
              <a:lumMod val="60000"/>
              <a:lumOff val="40000"/>
              <a:alpha val="98000"/>
            </a:schemeClr>
          </a:solidFill>
          <a:ln>
            <a:solidFill>
              <a:srgbClr val="1A682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25" name="Conector recto de flecha 24">
            <a:extLst>
              <a:ext uri="{FF2B5EF4-FFF2-40B4-BE49-F238E27FC236}">
                <a16:creationId xmlns:a16="http://schemas.microsoft.com/office/drawing/2014/main" id="{00595DD3-3937-B14F-9BB3-FCBC17BDD93B}"/>
              </a:ext>
            </a:extLst>
          </p:cNvPr>
          <p:cNvCxnSpPr>
            <a:cxnSpLocks/>
          </p:cNvCxnSpPr>
          <p:nvPr/>
        </p:nvCxnSpPr>
        <p:spPr>
          <a:xfrm flipV="1">
            <a:off x="1403648" y="2964956"/>
            <a:ext cx="0" cy="570389"/>
          </a:xfrm>
          <a:prstGeom prst="straightConnector1">
            <a:avLst/>
          </a:prstGeom>
          <a:ln w="41275">
            <a:solidFill>
              <a:srgbClr val="1A682F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uadroTexto 25">
            <a:extLst>
              <a:ext uri="{FF2B5EF4-FFF2-40B4-BE49-F238E27FC236}">
                <a16:creationId xmlns:a16="http://schemas.microsoft.com/office/drawing/2014/main" id="{924EA3EE-2C1D-0342-85E8-036698A4661C}"/>
              </a:ext>
            </a:extLst>
          </p:cNvPr>
          <p:cNvSpPr txBox="1"/>
          <p:nvPr/>
        </p:nvSpPr>
        <p:spPr>
          <a:xfrm>
            <a:off x="7282946" y="4419201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Katzenstein</a:t>
            </a:r>
            <a:endParaRPr lang="es-ES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 al., 2010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0B6EF874-6575-B447-BB26-5384F4D45238}"/>
              </a:ext>
            </a:extLst>
          </p:cNvPr>
          <p:cNvSpPr txBox="1"/>
          <p:nvPr/>
        </p:nvSpPr>
        <p:spPr>
          <a:xfrm>
            <a:off x="8256284" y="3465719"/>
            <a:ext cx="939313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Cottin</a:t>
            </a:r>
            <a:r>
              <a:rPr lang="es-ES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et al. </a:t>
            </a:r>
          </a:p>
          <a:p>
            <a:r>
              <a:rPr lang="es-ES" sz="1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2022</a:t>
            </a: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5190602E-7A3B-0443-8C7A-6FD3BA9A5F74}"/>
              </a:ext>
            </a:extLst>
          </p:cNvPr>
          <p:cNvSpPr txBox="1"/>
          <p:nvPr/>
        </p:nvSpPr>
        <p:spPr>
          <a:xfrm>
            <a:off x="-2580" y="2842728"/>
            <a:ext cx="107584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Mallory</a:t>
            </a: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et al., 1948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234A230F-66B7-514B-A195-225A4D22BFA1}"/>
              </a:ext>
            </a:extLst>
          </p:cNvPr>
          <p:cNvSpPr txBox="1"/>
          <p:nvPr/>
        </p:nvSpPr>
        <p:spPr>
          <a:xfrm>
            <a:off x="503548" y="3981569"/>
            <a:ext cx="1573550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Robbins</a:t>
            </a: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et al., 1948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3AFE4F0-846C-C249-AA28-4FC3F755FBC4}"/>
              </a:ext>
            </a:extLst>
          </p:cNvPr>
          <p:cNvSpPr txBox="1"/>
          <p:nvPr/>
        </p:nvSpPr>
        <p:spPr>
          <a:xfrm>
            <a:off x="827592" y="2515998"/>
            <a:ext cx="12495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Tourniaire</a:t>
            </a: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et al., 1966</a:t>
            </a: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926ABCB3-7499-EB47-95E2-10B93ECEA6A0}"/>
              </a:ext>
            </a:extLst>
          </p:cNvPr>
          <p:cNvSpPr txBox="1"/>
          <p:nvPr/>
        </p:nvSpPr>
        <p:spPr>
          <a:xfrm>
            <a:off x="1452345" y="4326076"/>
            <a:ext cx="15735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Niewoehner</a:t>
            </a:r>
            <a:endParaRPr lang="es-ES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et al.,1982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4FDA92D4-F5DC-524A-A9BD-7A6CD08CED1B}"/>
              </a:ext>
            </a:extLst>
          </p:cNvPr>
          <p:cNvSpPr txBox="1"/>
          <p:nvPr/>
        </p:nvSpPr>
        <p:spPr>
          <a:xfrm>
            <a:off x="1656670" y="2816728"/>
            <a:ext cx="496553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Westcott</a:t>
            </a: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 al., 1988</a:t>
            </a:r>
          </a:p>
        </p:txBody>
      </p:sp>
      <p:cxnSp>
        <p:nvCxnSpPr>
          <p:cNvPr id="33" name="Conector recto de flecha 32">
            <a:extLst>
              <a:ext uri="{FF2B5EF4-FFF2-40B4-BE49-F238E27FC236}">
                <a16:creationId xmlns:a16="http://schemas.microsoft.com/office/drawing/2014/main" id="{D708C261-B862-1142-AA14-DAED06AB4CB6}"/>
              </a:ext>
            </a:extLst>
          </p:cNvPr>
          <p:cNvCxnSpPr>
            <a:cxnSpLocks/>
          </p:cNvCxnSpPr>
          <p:nvPr/>
        </p:nvCxnSpPr>
        <p:spPr>
          <a:xfrm>
            <a:off x="1763688" y="3757075"/>
            <a:ext cx="0" cy="686159"/>
          </a:xfrm>
          <a:prstGeom prst="straightConnector1">
            <a:avLst/>
          </a:prstGeom>
          <a:ln w="41275">
            <a:solidFill>
              <a:srgbClr val="1A682F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ector recto de flecha 33">
            <a:extLst>
              <a:ext uri="{FF2B5EF4-FFF2-40B4-BE49-F238E27FC236}">
                <a16:creationId xmlns:a16="http://schemas.microsoft.com/office/drawing/2014/main" id="{459DCC6A-2C6C-3C49-BCA2-58D5B7546FA9}"/>
              </a:ext>
            </a:extLst>
          </p:cNvPr>
          <p:cNvCxnSpPr>
            <a:cxnSpLocks/>
          </p:cNvCxnSpPr>
          <p:nvPr/>
        </p:nvCxnSpPr>
        <p:spPr>
          <a:xfrm>
            <a:off x="3491880" y="3757074"/>
            <a:ext cx="0" cy="686159"/>
          </a:xfrm>
          <a:prstGeom prst="straightConnector1">
            <a:avLst/>
          </a:prstGeom>
          <a:ln w="41275">
            <a:solidFill>
              <a:srgbClr val="1A682F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uadroTexto 34">
            <a:extLst>
              <a:ext uri="{FF2B5EF4-FFF2-40B4-BE49-F238E27FC236}">
                <a16:creationId xmlns:a16="http://schemas.microsoft.com/office/drawing/2014/main" id="{760E32D1-384D-D642-9D82-5B692771DAD5}"/>
              </a:ext>
            </a:extLst>
          </p:cNvPr>
          <p:cNvSpPr txBox="1"/>
          <p:nvPr/>
        </p:nvSpPr>
        <p:spPr>
          <a:xfrm>
            <a:off x="2439270" y="4649118"/>
            <a:ext cx="10235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Wiggins</a:t>
            </a:r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 al., 1990</a:t>
            </a: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405823C5-1D6A-2747-A549-3BCB7B805355}"/>
              </a:ext>
            </a:extLst>
          </p:cNvPr>
          <p:cNvSpPr txBox="1"/>
          <p:nvPr/>
        </p:nvSpPr>
        <p:spPr>
          <a:xfrm>
            <a:off x="2439270" y="2360884"/>
            <a:ext cx="102357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Schwartz </a:t>
            </a:r>
          </a:p>
          <a:p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 al., 1991</a:t>
            </a:r>
          </a:p>
        </p:txBody>
      </p:sp>
      <p:cxnSp>
        <p:nvCxnSpPr>
          <p:cNvPr id="37" name="Conector recto de flecha 36">
            <a:extLst>
              <a:ext uri="{FF2B5EF4-FFF2-40B4-BE49-F238E27FC236}">
                <a16:creationId xmlns:a16="http://schemas.microsoft.com/office/drawing/2014/main" id="{A546D952-99E8-D445-8197-16DDF93EA6C4}"/>
              </a:ext>
            </a:extLst>
          </p:cNvPr>
          <p:cNvCxnSpPr>
            <a:cxnSpLocks/>
          </p:cNvCxnSpPr>
          <p:nvPr/>
        </p:nvCxnSpPr>
        <p:spPr>
          <a:xfrm flipV="1">
            <a:off x="2951059" y="2816728"/>
            <a:ext cx="0" cy="718618"/>
          </a:xfrm>
          <a:prstGeom prst="straightConnector1">
            <a:avLst/>
          </a:prstGeom>
          <a:ln w="41275">
            <a:solidFill>
              <a:srgbClr val="1A682F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uadroTexto 37">
            <a:extLst>
              <a:ext uri="{FF2B5EF4-FFF2-40B4-BE49-F238E27FC236}">
                <a16:creationId xmlns:a16="http://schemas.microsoft.com/office/drawing/2014/main" id="{424C9121-A687-1E49-8DBE-73466DEC0148}"/>
              </a:ext>
            </a:extLst>
          </p:cNvPr>
          <p:cNvSpPr txBox="1"/>
          <p:nvPr/>
        </p:nvSpPr>
        <p:spPr>
          <a:xfrm>
            <a:off x="3199270" y="2804018"/>
            <a:ext cx="49597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Hiwatari</a:t>
            </a:r>
            <a:endParaRPr lang="es-ES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 al., 1993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BBDD58CB-C26B-1747-91AE-FC6A6A178B1D}"/>
              </a:ext>
            </a:extLst>
          </p:cNvPr>
          <p:cNvSpPr txBox="1"/>
          <p:nvPr/>
        </p:nvSpPr>
        <p:spPr>
          <a:xfrm>
            <a:off x="4947187" y="4622424"/>
            <a:ext cx="495975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Wells et al., 2003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0F2301D8-BC22-EA4C-B527-09060E65B016}"/>
              </a:ext>
            </a:extLst>
          </p:cNvPr>
          <p:cNvSpPr txBox="1"/>
          <p:nvPr/>
        </p:nvSpPr>
        <p:spPr>
          <a:xfrm>
            <a:off x="4015195" y="2571750"/>
            <a:ext cx="49597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Doherty</a:t>
            </a:r>
            <a:endParaRPr lang="es-ES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 al., 1997</a:t>
            </a:r>
            <a:b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s-ES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1" name="CuadroTexto 40">
            <a:extLst>
              <a:ext uri="{FF2B5EF4-FFF2-40B4-BE49-F238E27FC236}">
                <a16:creationId xmlns:a16="http://schemas.microsoft.com/office/drawing/2014/main" id="{78075AFC-AF5D-9D43-AE96-C760C9E33354}"/>
              </a:ext>
            </a:extLst>
          </p:cNvPr>
          <p:cNvSpPr txBox="1"/>
          <p:nvPr/>
        </p:nvSpPr>
        <p:spPr>
          <a:xfrm>
            <a:off x="4142332" y="4256765"/>
            <a:ext cx="247987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Wells</a:t>
            </a:r>
          </a:p>
          <a:p>
            <a:r>
              <a:rPr lang="es-ES" sz="10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 al., 1997</a:t>
            </a:r>
            <a:endParaRPr lang="es-ES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CBE5C8C0-3E09-B848-9946-B3750F2DA865}"/>
              </a:ext>
            </a:extLst>
          </p:cNvPr>
          <p:cNvSpPr txBox="1"/>
          <p:nvPr/>
        </p:nvSpPr>
        <p:spPr>
          <a:xfrm>
            <a:off x="5436559" y="2354396"/>
            <a:ext cx="50234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Cottin</a:t>
            </a:r>
            <a:endParaRPr lang="es-ES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 al., 2005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E1C3E84A-D8D6-8040-A807-9BB4CDFDC09E}"/>
              </a:ext>
            </a:extLst>
          </p:cNvPr>
          <p:cNvSpPr txBox="1"/>
          <p:nvPr/>
        </p:nvSpPr>
        <p:spPr>
          <a:xfrm>
            <a:off x="5588686" y="3956869"/>
            <a:ext cx="502341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Lundblad</a:t>
            </a:r>
            <a:endParaRPr lang="es-ES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 al., 2005</a:t>
            </a:r>
          </a:p>
        </p:txBody>
      </p:sp>
      <p:sp>
        <p:nvSpPr>
          <p:cNvPr id="44" name="CuadroTexto 43">
            <a:extLst>
              <a:ext uri="{FF2B5EF4-FFF2-40B4-BE49-F238E27FC236}">
                <a16:creationId xmlns:a16="http://schemas.microsoft.com/office/drawing/2014/main" id="{A9128CDD-F21E-BA46-9596-E820209B8354}"/>
              </a:ext>
            </a:extLst>
          </p:cNvPr>
          <p:cNvSpPr txBox="1"/>
          <p:nvPr/>
        </p:nvSpPr>
        <p:spPr>
          <a:xfrm>
            <a:off x="6432748" y="2429175"/>
            <a:ext cx="54632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Youssen</a:t>
            </a:r>
            <a:endParaRPr lang="es-ES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 al., 2006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BDBD0531-7B20-984A-9C20-F2A5E06CDDC7}"/>
              </a:ext>
            </a:extLst>
          </p:cNvPr>
          <p:cNvSpPr txBox="1"/>
          <p:nvPr/>
        </p:nvSpPr>
        <p:spPr>
          <a:xfrm>
            <a:off x="6664245" y="3924731"/>
            <a:ext cx="546325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Kawabata</a:t>
            </a:r>
            <a:endParaRPr lang="es-ES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 al., 2008</a:t>
            </a:r>
          </a:p>
        </p:txBody>
      </p:sp>
      <p:sp>
        <p:nvSpPr>
          <p:cNvPr id="46" name="CuadroTexto 45">
            <a:extLst>
              <a:ext uri="{FF2B5EF4-FFF2-40B4-BE49-F238E27FC236}">
                <a16:creationId xmlns:a16="http://schemas.microsoft.com/office/drawing/2014/main" id="{C6722E2F-0647-BB43-9BB8-01000DE90BC9}"/>
              </a:ext>
            </a:extLst>
          </p:cNvPr>
          <p:cNvSpPr txBox="1"/>
          <p:nvPr/>
        </p:nvSpPr>
        <p:spPr>
          <a:xfrm>
            <a:off x="4919146" y="2866681"/>
            <a:ext cx="495975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0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Hoyle</a:t>
            </a:r>
            <a:endParaRPr lang="es-ES" sz="10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s-ES" sz="1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et al., 1999</a:t>
            </a:r>
          </a:p>
        </p:txBody>
      </p:sp>
      <p:sp>
        <p:nvSpPr>
          <p:cNvPr id="53" name="CuadroTexto 52">
            <a:extLst>
              <a:ext uri="{FF2B5EF4-FFF2-40B4-BE49-F238E27FC236}">
                <a16:creationId xmlns:a16="http://schemas.microsoft.com/office/drawing/2014/main" id="{0BA6847F-48A6-354D-AEC1-020193C79E5E}"/>
              </a:ext>
            </a:extLst>
          </p:cNvPr>
          <p:cNvSpPr txBox="1"/>
          <p:nvPr/>
        </p:nvSpPr>
        <p:spPr>
          <a:xfrm>
            <a:off x="1260000" y="211617"/>
            <a:ext cx="2978701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sz="2800" b="1" dirty="0">
                <a:solidFill>
                  <a:srgbClr val="3972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</p:txBody>
      </p:sp>
      <p:sp>
        <p:nvSpPr>
          <p:cNvPr id="54" name="Rectángulo redondeado 53">
            <a:extLst>
              <a:ext uri="{FF2B5EF4-FFF2-40B4-BE49-F238E27FC236}">
                <a16:creationId xmlns:a16="http://schemas.microsoft.com/office/drawing/2014/main" id="{3715B8E6-C24E-E14E-B72E-6463E8493165}"/>
              </a:ext>
            </a:extLst>
          </p:cNvPr>
          <p:cNvSpPr/>
          <p:nvPr/>
        </p:nvSpPr>
        <p:spPr>
          <a:xfrm>
            <a:off x="0" y="-1"/>
            <a:ext cx="1187624" cy="132843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55" name="Imagen 54">
            <a:extLst>
              <a:ext uri="{FF2B5EF4-FFF2-40B4-BE49-F238E27FC236}">
                <a16:creationId xmlns:a16="http://schemas.microsoft.com/office/drawing/2014/main" id="{BF2E0D28-82BB-0441-8154-559A60A3B1D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91" y="70572"/>
            <a:ext cx="731203" cy="805311"/>
          </a:xfrm>
          <a:prstGeom prst="rect">
            <a:avLst/>
          </a:prstGeom>
        </p:spPr>
      </p:pic>
      <p:cxnSp>
        <p:nvCxnSpPr>
          <p:cNvPr id="56" name="Conector recto 55">
            <a:extLst>
              <a:ext uri="{FF2B5EF4-FFF2-40B4-BE49-F238E27FC236}">
                <a16:creationId xmlns:a16="http://schemas.microsoft.com/office/drawing/2014/main" id="{3C784DA8-00AB-1548-95C8-27D956CD5D20}"/>
              </a:ext>
            </a:extLst>
          </p:cNvPr>
          <p:cNvCxnSpPr>
            <a:cxnSpLocks/>
          </p:cNvCxnSpPr>
          <p:nvPr/>
        </p:nvCxnSpPr>
        <p:spPr>
          <a:xfrm flipV="1">
            <a:off x="1054730" y="816906"/>
            <a:ext cx="6037549" cy="8537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uadroTexto 56">
            <a:extLst>
              <a:ext uri="{FF2B5EF4-FFF2-40B4-BE49-F238E27FC236}">
                <a16:creationId xmlns:a16="http://schemas.microsoft.com/office/drawing/2014/main" id="{B5B98C2D-05B2-804D-A6FC-8E405342BDF8}"/>
              </a:ext>
            </a:extLst>
          </p:cNvPr>
          <p:cNvSpPr txBox="1"/>
          <p:nvPr/>
        </p:nvSpPr>
        <p:spPr>
          <a:xfrm>
            <a:off x="491592" y="1087501"/>
            <a:ext cx="91209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i="0" dirty="0"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 CFPE: </a:t>
            </a:r>
            <a:r>
              <a:rPr lang="es-ES" b="1" i="0" dirty="0"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d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 la heterogeneidad al consenso.  </a:t>
            </a:r>
            <a:endParaRPr lang="es-ES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es-ES" b="1" i="0" dirty="0"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b="0" i="0" dirty="0">
              <a:solidFill>
                <a:schemeClr val="accent6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/>
      <p:bldP spid="27" grpId="0"/>
      <p:bldP spid="28" grpId="0"/>
      <p:bldP spid="29" grpId="0"/>
      <p:bldP spid="30" grpId="0"/>
      <p:bldP spid="31" grpId="0"/>
      <p:bldP spid="32" grpId="0"/>
      <p:bldP spid="35" grpId="0"/>
      <p:bldP spid="36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35BBC35A-68C3-2D46-AEB0-D1976A42936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5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794"/>
          <a:stretch/>
        </p:blipFill>
        <p:spPr>
          <a:xfrm>
            <a:off x="950873" y="1202017"/>
            <a:ext cx="7372142" cy="3917944"/>
          </a:xfrm>
          <a:prstGeom prst="rect">
            <a:avLst/>
          </a:prstGeom>
          <a:effectLst/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616B346A-212C-EB4C-8C1A-E8D0B450D3CA}"/>
              </a:ext>
            </a:extLst>
          </p:cNvPr>
          <p:cNvSpPr txBox="1"/>
          <p:nvPr/>
        </p:nvSpPr>
        <p:spPr>
          <a:xfrm>
            <a:off x="4714797" y="1718891"/>
            <a:ext cx="4176463" cy="26320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50000"/>
              </a:lnSpc>
              <a:buFont typeface="Symbol" pitchFamily="2" charset="2"/>
              <a:buChar char=""/>
              <a:tabLst>
                <a:tab pos="2081530" algn="l"/>
              </a:tabLst>
            </a:pPr>
            <a:r>
              <a:rPr lang="es-ES" sz="16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Enfisema ⩾ 15%.</a:t>
            </a:r>
          </a:p>
          <a:p>
            <a:pPr marL="342900" lvl="0" indent="-342900" algn="just">
              <a:lnSpc>
                <a:spcPct val="150000"/>
              </a:lnSpc>
              <a:buFont typeface="Symbol" pitchFamily="2" charset="2"/>
              <a:buChar char=""/>
              <a:tabLst>
                <a:tab pos="2081530" algn="l"/>
              </a:tabLst>
            </a:pPr>
            <a:r>
              <a:rPr lang="es-ES" sz="16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Volúmenes pulmonares </a:t>
            </a:r>
            <a:r>
              <a:rPr lang="es-E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↔️</a:t>
            </a:r>
            <a:r>
              <a:rPr lang="es-ES" sz="16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S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con </a:t>
            </a:r>
            <a:r>
              <a:rPr lang="es-ES" sz="1600" b="1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Dlco</a:t>
            </a:r>
            <a:r>
              <a:rPr lang="es-ES" sz="16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↓↓</a:t>
            </a:r>
            <a:r>
              <a:rPr lang="es-ES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. </a:t>
            </a:r>
          </a:p>
          <a:p>
            <a:pPr marL="342900" lvl="0" indent="-342900" algn="just">
              <a:lnSpc>
                <a:spcPct val="150000"/>
              </a:lnSpc>
              <a:buFont typeface="Symbol" pitchFamily="2" charset="2"/>
              <a:buChar char=""/>
              <a:tabLst>
                <a:tab pos="2081530" algn="l"/>
              </a:tabLst>
            </a:pPr>
            <a:r>
              <a:rPr lang="es-ES" sz="16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HT </a:t>
            </a:r>
            <a:r>
              <a:rPr lang="es-ES" sz="1600" b="1" dirty="0" err="1">
                <a:solidFill>
                  <a:schemeClr val="tx1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precapilar</a:t>
            </a:r>
            <a:r>
              <a:rPr lang="es-ES" sz="1600" b="1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no relacionada </a:t>
            </a:r>
            <a:r>
              <a:rPr lang="es-ES" sz="16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con la sola presencia de enfisema (FEV1 &gt; 60%), fibrosis (FVC &gt; 70%) o el contexto etiológico (ETC). </a:t>
            </a:r>
          </a:p>
        </p:txBody>
      </p: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B776495F-43DB-4D47-9C26-A14F6B318674}"/>
              </a:ext>
            </a:extLst>
          </p:cNvPr>
          <p:cNvCxnSpPr>
            <a:cxnSpLocks/>
          </p:cNvCxnSpPr>
          <p:nvPr/>
        </p:nvCxnSpPr>
        <p:spPr>
          <a:xfrm>
            <a:off x="4572000" y="1811114"/>
            <a:ext cx="0" cy="2539780"/>
          </a:xfrm>
          <a:prstGeom prst="line">
            <a:avLst/>
          </a:prstGeom>
          <a:ln w="25400">
            <a:solidFill>
              <a:srgbClr val="1A682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D24A1CF5-06DA-4343-A014-14547BFB90DB}"/>
              </a:ext>
            </a:extLst>
          </p:cNvPr>
          <p:cNvSpPr txBox="1"/>
          <p:nvPr/>
        </p:nvSpPr>
        <p:spPr>
          <a:xfrm>
            <a:off x="639879" y="3344536"/>
            <a:ext cx="2642576" cy="785343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tabLst>
                <a:tab pos="2081530" algn="l"/>
              </a:tabLst>
            </a:pPr>
            <a:r>
              <a:rPr lang="es-ES" sz="1600" b="1" dirty="0">
                <a:solidFill>
                  <a:srgbClr val="1A682F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Criterios de clasificación del SCFPE: </a:t>
            </a: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A4856FAF-F719-764E-94A0-0985B1391EC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3361" y="1979782"/>
            <a:ext cx="4385172" cy="1230662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ADB826DA-8EE4-FB4D-B46B-965758A20BCC}"/>
              </a:ext>
            </a:extLst>
          </p:cNvPr>
          <p:cNvSpPr txBox="1"/>
          <p:nvPr/>
        </p:nvSpPr>
        <p:spPr>
          <a:xfrm>
            <a:off x="5679185" y="4851368"/>
            <a:ext cx="282618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1000" dirty="0" err="1">
                <a:solidFill>
                  <a:schemeClr val="bg1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Cottin</a:t>
            </a:r>
            <a:r>
              <a:rPr lang="es-ES" sz="1000" dirty="0">
                <a:solidFill>
                  <a:schemeClr val="bg1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et al., Am J </a:t>
            </a:r>
            <a:r>
              <a:rPr lang="es-ES" sz="1000" dirty="0" err="1">
                <a:solidFill>
                  <a:schemeClr val="bg1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Respir</a:t>
            </a:r>
            <a:r>
              <a:rPr lang="es-ES" sz="1000" dirty="0">
                <a:solidFill>
                  <a:schemeClr val="bg1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000" dirty="0" err="1">
                <a:solidFill>
                  <a:schemeClr val="bg1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Crit</a:t>
            </a:r>
            <a:r>
              <a:rPr lang="es-ES" sz="1000" dirty="0">
                <a:solidFill>
                  <a:schemeClr val="bg1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000" dirty="0" err="1">
                <a:solidFill>
                  <a:schemeClr val="bg1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Care</a:t>
            </a:r>
            <a:r>
              <a:rPr lang="es-ES" sz="1000" dirty="0">
                <a:solidFill>
                  <a:schemeClr val="bg1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000" dirty="0" err="1">
                <a:solidFill>
                  <a:schemeClr val="bg1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</a:t>
            </a:r>
            <a:r>
              <a:rPr lang="es-ES" sz="1000" dirty="0">
                <a:solidFill>
                  <a:schemeClr val="bg1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2022</a:t>
            </a:r>
            <a:endParaRPr lang="es-ES" sz="1000" dirty="0">
              <a:solidFill>
                <a:schemeClr val="bg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84C3DD88-C06A-C344-B2EF-BF4C7239C736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33798">
            <a:off x="5548135" y="4811574"/>
            <a:ext cx="266804" cy="333505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6E9DA25B-8522-5344-8A3D-4867FF197EE8}"/>
              </a:ext>
            </a:extLst>
          </p:cNvPr>
          <p:cNvSpPr txBox="1"/>
          <p:nvPr/>
        </p:nvSpPr>
        <p:spPr>
          <a:xfrm>
            <a:off x="1260000" y="211617"/>
            <a:ext cx="2978701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sz="2800" b="1" dirty="0">
                <a:solidFill>
                  <a:srgbClr val="3972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</p:txBody>
      </p:sp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3F2A3134-EA2D-ED4E-B1F2-4E3CABB3D491}"/>
              </a:ext>
            </a:extLst>
          </p:cNvPr>
          <p:cNvSpPr/>
          <p:nvPr/>
        </p:nvSpPr>
        <p:spPr>
          <a:xfrm>
            <a:off x="0" y="-1"/>
            <a:ext cx="1187624" cy="132843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A6A810C2-1A56-9346-A962-D106A6BE652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91" y="70572"/>
            <a:ext cx="731203" cy="805311"/>
          </a:xfrm>
          <a:prstGeom prst="rect">
            <a:avLst/>
          </a:prstGeom>
        </p:spPr>
      </p:pic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90C92CC8-16F0-4948-9335-A6BAD8E4B3D8}"/>
              </a:ext>
            </a:extLst>
          </p:cNvPr>
          <p:cNvCxnSpPr>
            <a:cxnSpLocks/>
          </p:cNvCxnSpPr>
          <p:nvPr/>
        </p:nvCxnSpPr>
        <p:spPr>
          <a:xfrm flipV="1">
            <a:off x="1054730" y="816906"/>
            <a:ext cx="6037549" cy="8537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uadroTexto 19">
            <a:extLst>
              <a:ext uri="{FF2B5EF4-FFF2-40B4-BE49-F238E27FC236}">
                <a16:creationId xmlns:a16="http://schemas.microsoft.com/office/drawing/2014/main" id="{E82F0E16-12BF-774E-8CA5-ED344FBE0464}"/>
              </a:ext>
            </a:extLst>
          </p:cNvPr>
          <p:cNvSpPr txBox="1"/>
          <p:nvPr/>
        </p:nvSpPr>
        <p:spPr>
          <a:xfrm>
            <a:off x="491592" y="1087501"/>
            <a:ext cx="91209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" b="1" i="0" dirty="0"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CFPE: </a:t>
            </a:r>
            <a:r>
              <a:rPr lang="es-ES" b="1" i="0" dirty="0"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definición como síndrome clínico.</a:t>
            </a:r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 </a:t>
            </a:r>
            <a:endParaRPr lang="es-ES" b="1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5218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uadroTexto 12">
            <a:extLst>
              <a:ext uri="{FF2B5EF4-FFF2-40B4-BE49-F238E27FC236}">
                <a16:creationId xmlns:a16="http://schemas.microsoft.com/office/drawing/2014/main" id="{ADB826DA-8EE4-FB4D-B46B-965758A20BCC}"/>
              </a:ext>
            </a:extLst>
          </p:cNvPr>
          <p:cNvSpPr txBox="1"/>
          <p:nvPr/>
        </p:nvSpPr>
        <p:spPr>
          <a:xfrm>
            <a:off x="5679185" y="4851368"/>
            <a:ext cx="282618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1000" dirty="0" err="1">
                <a:solidFill>
                  <a:schemeClr val="bg1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Cottin</a:t>
            </a:r>
            <a:r>
              <a:rPr lang="es-ES" sz="1000" dirty="0">
                <a:solidFill>
                  <a:schemeClr val="bg1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et al., Am J </a:t>
            </a:r>
            <a:r>
              <a:rPr lang="es-ES" sz="1000" dirty="0" err="1">
                <a:solidFill>
                  <a:schemeClr val="bg1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Respir</a:t>
            </a:r>
            <a:r>
              <a:rPr lang="es-ES" sz="1000" dirty="0">
                <a:solidFill>
                  <a:schemeClr val="bg1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000" dirty="0" err="1">
                <a:solidFill>
                  <a:schemeClr val="bg1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Crit</a:t>
            </a:r>
            <a:r>
              <a:rPr lang="es-ES" sz="1000" dirty="0">
                <a:solidFill>
                  <a:schemeClr val="bg1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000" dirty="0" err="1">
                <a:solidFill>
                  <a:schemeClr val="bg1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Care</a:t>
            </a:r>
            <a:r>
              <a:rPr lang="es-ES" sz="1000" dirty="0">
                <a:solidFill>
                  <a:schemeClr val="bg1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000" dirty="0" err="1">
                <a:solidFill>
                  <a:schemeClr val="bg1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</a:t>
            </a:r>
            <a:r>
              <a:rPr lang="es-ES" sz="1000" dirty="0">
                <a:solidFill>
                  <a:schemeClr val="bg1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2022</a:t>
            </a:r>
            <a:endParaRPr lang="es-ES" sz="1000" dirty="0">
              <a:solidFill>
                <a:schemeClr val="bg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84C3DD88-C06A-C344-B2EF-BF4C7239C73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33798">
            <a:off x="5548135" y="4811574"/>
            <a:ext cx="266804" cy="333505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3DE493B-C8B5-EE45-8CD9-0D914B99C03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22684" y="1502490"/>
            <a:ext cx="2991255" cy="2834506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40FA5AEA-72D0-D841-BEE8-82D6BC616F7D}"/>
              </a:ext>
            </a:extLst>
          </p:cNvPr>
          <p:cNvSpPr txBox="1"/>
          <p:nvPr/>
        </p:nvSpPr>
        <p:spPr>
          <a:xfrm>
            <a:off x="-107375" y="2367106"/>
            <a:ext cx="125963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400" b="1" dirty="0">
                <a:latin typeface="+mj-lt"/>
                <a:cs typeface="Arial" panose="020B0604020202020204" pitchFamily="34" charset="0"/>
              </a:rPr>
              <a:t> </a:t>
            </a:r>
            <a:r>
              <a:rPr lang="es-ES" sz="1400" b="1" dirty="0">
                <a:solidFill>
                  <a:srgbClr val="00B0F0"/>
                </a:solidFill>
                <a:latin typeface="+mj-lt"/>
              </a:rPr>
              <a:t>↔️</a:t>
            </a:r>
            <a:r>
              <a:rPr lang="es-ES" sz="1400" b="1" dirty="0">
                <a:latin typeface="+mj-lt"/>
                <a:cs typeface="Arial" panose="020B0604020202020204" pitchFamily="34" charset="0"/>
              </a:rPr>
              <a:t>/</a:t>
            </a:r>
            <a:r>
              <a:rPr lang="es-ES" sz="1400" b="1" dirty="0">
                <a:solidFill>
                  <a:srgbClr val="FF0000"/>
                </a:solidFill>
                <a:latin typeface="+mj-lt"/>
              </a:rPr>
              <a:t>↓</a:t>
            </a:r>
            <a:r>
              <a:rPr lang="es-ES" sz="1400" b="1" dirty="0">
                <a:latin typeface="+mj-lt"/>
              </a:rPr>
              <a:t> </a:t>
            </a:r>
            <a:r>
              <a:rPr lang="es-ES" sz="1400" b="1" dirty="0">
                <a:latin typeface="+mj-lt"/>
                <a:cs typeface="Arial" panose="020B0604020202020204" pitchFamily="34" charset="0"/>
              </a:rPr>
              <a:t>FVC</a:t>
            </a:r>
          </a:p>
          <a:p>
            <a:pPr algn="r"/>
            <a:r>
              <a:rPr lang="es-ES" sz="1400" b="1" dirty="0">
                <a:solidFill>
                  <a:srgbClr val="FF0000"/>
                </a:solidFill>
                <a:latin typeface="+mj-lt"/>
              </a:rPr>
              <a:t>↑</a:t>
            </a:r>
            <a:r>
              <a:rPr lang="es-ES" sz="1400" b="1" dirty="0">
                <a:latin typeface="+mj-lt"/>
                <a:cs typeface="Arial" panose="020B0604020202020204" pitchFamily="34" charset="0"/>
              </a:rPr>
              <a:t>TLC</a:t>
            </a:r>
          </a:p>
          <a:p>
            <a:pPr algn="r"/>
            <a:r>
              <a:rPr lang="es-ES" sz="1400" b="1" dirty="0">
                <a:solidFill>
                  <a:srgbClr val="FF0000"/>
                </a:solidFill>
                <a:latin typeface="+mj-lt"/>
              </a:rPr>
              <a:t>↑↑</a:t>
            </a:r>
            <a:r>
              <a:rPr lang="es-ES" sz="1400" b="1" dirty="0">
                <a:latin typeface="+mj-lt"/>
                <a:cs typeface="Arial" panose="020B0604020202020204" pitchFamily="34" charset="0"/>
              </a:rPr>
              <a:t>VR</a:t>
            </a:r>
          </a:p>
          <a:p>
            <a:pPr algn="r"/>
            <a:endParaRPr lang="es-ES" sz="1400" b="1" dirty="0">
              <a:latin typeface="+mj-lt"/>
              <a:cs typeface="Arial" panose="020B0604020202020204" pitchFamily="34" charset="0"/>
            </a:endParaRPr>
          </a:p>
          <a:p>
            <a:pPr algn="r"/>
            <a:r>
              <a:rPr lang="es-ES" sz="1400" b="1" dirty="0">
                <a:solidFill>
                  <a:srgbClr val="FF0000"/>
                </a:solidFill>
                <a:latin typeface="+mj-lt"/>
              </a:rPr>
              <a:t>↓</a:t>
            </a:r>
            <a:r>
              <a:rPr lang="es-ES" sz="1400" b="1" dirty="0">
                <a:latin typeface="+mj-lt"/>
                <a:cs typeface="Arial" panose="020B0604020202020204" pitchFamily="34" charset="0"/>
              </a:rPr>
              <a:t>FEV1/FVC</a:t>
            </a:r>
          </a:p>
          <a:p>
            <a:pPr algn="r"/>
            <a:r>
              <a:rPr lang="es-ES" sz="1400" b="1" dirty="0">
                <a:solidFill>
                  <a:srgbClr val="FF0000"/>
                </a:solidFill>
                <a:latin typeface="+mj-lt"/>
              </a:rPr>
              <a:t>↓↓</a:t>
            </a:r>
            <a:r>
              <a:rPr lang="es-ES" sz="1400" b="1" dirty="0">
                <a:latin typeface="+mj-lt"/>
              </a:rPr>
              <a:t> </a:t>
            </a:r>
            <a:r>
              <a:rPr lang="es-ES" sz="1400" b="1" dirty="0">
                <a:latin typeface="+mj-lt"/>
                <a:cs typeface="Arial" panose="020B0604020202020204" pitchFamily="34" charset="0"/>
              </a:rPr>
              <a:t>DLCO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1526758F-ADF4-0940-AE8E-570843DB6E85}"/>
              </a:ext>
            </a:extLst>
          </p:cNvPr>
          <p:cNvSpPr txBox="1"/>
          <p:nvPr/>
        </p:nvSpPr>
        <p:spPr>
          <a:xfrm>
            <a:off x="7822347" y="2294148"/>
            <a:ext cx="146226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400" b="1" dirty="0">
                <a:cs typeface="Arial" panose="020B0604020202020204" pitchFamily="34" charset="0"/>
              </a:rPr>
              <a:t>FVC </a:t>
            </a:r>
            <a:r>
              <a:rPr lang="es-ES" sz="1400" b="1" dirty="0">
                <a:solidFill>
                  <a:srgbClr val="FF0000"/>
                </a:solidFill>
                <a:cs typeface="Arial" panose="020B0604020202020204" pitchFamily="34" charset="0"/>
              </a:rPr>
              <a:t>↓</a:t>
            </a:r>
          </a:p>
          <a:p>
            <a:r>
              <a:rPr lang="es-ES" sz="1400" b="1" dirty="0">
                <a:cs typeface="Arial" panose="020B0604020202020204" pitchFamily="34" charset="0"/>
              </a:rPr>
              <a:t>TLC </a:t>
            </a:r>
            <a:r>
              <a:rPr lang="es-ES" sz="1400" b="1" dirty="0">
                <a:solidFill>
                  <a:srgbClr val="FF0000"/>
                </a:solidFill>
                <a:cs typeface="Arial" panose="020B0604020202020204" pitchFamily="34" charset="0"/>
              </a:rPr>
              <a:t>↓</a:t>
            </a:r>
          </a:p>
          <a:p>
            <a:r>
              <a:rPr lang="es-ES" sz="1400" b="1" dirty="0">
                <a:cs typeface="Arial" panose="020B0604020202020204" pitchFamily="34" charset="0"/>
              </a:rPr>
              <a:t>VR </a:t>
            </a:r>
            <a:r>
              <a:rPr lang="es-ES" sz="1400" b="1" dirty="0">
                <a:solidFill>
                  <a:srgbClr val="FF0000"/>
                </a:solidFill>
                <a:cs typeface="Arial" panose="020B0604020202020204" pitchFamily="34" charset="0"/>
              </a:rPr>
              <a:t>↓</a:t>
            </a:r>
            <a:r>
              <a:rPr lang="es-ES" sz="1400" b="1" dirty="0">
                <a:cs typeface="Arial" panose="020B0604020202020204" pitchFamily="34" charset="0"/>
              </a:rPr>
              <a:t>/</a:t>
            </a:r>
            <a:r>
              <a:rPr lang="es-ES" sz="1400" b="1" dirty="0">
                <a:solidFill>
                  <a:srgbClr val="00B0F0"/>
                </a:solidFill>
                <a:cs typeface="Arial" panose="020B0604020202020204" pitchFamily="34" charset="0"/>
              </a:rPr>
              <a:t>↔️</a:t>
            </a:r>
            <a:r>
              <a:rPr lang="es-ES" sz="14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</a:p>
          <a:p>
            <a:endParaRPr lang="es-ES" sz="1400" b="1" dirty="0">
              <a:cs typeface="Arial" panose="020B0604020202020204" pitchFamily="34" charset="0"/>
            </a:endParaRPr>
          </a:p>
          <a:p>
            <a:r>
              <a:rPr lang="es-ES" sz="1400" b="1" dirty="0">
                <a:cs typeface="Arial" panose="020B0604020202020204" pitchFamily="34" charset="0"/>
              </a:rPr>
              <a:t>FEV1/FVC </a:t>
            </a:r>
            <a:r>
              <a:rPr lang="es-ES" sz="1400" b="1" dirty="0">
                <a:solidFill>
                  <a:srgbClr val="00B0F0"/>
                </a:solidFill>
                <a:cs typeface="Arial" panose="020B0604020202020204" pitchFamily="34" charset="0"/>
              </a:rPr>
              <a:t>↔️</a:t>
            </a:r>
            <a:r>
              <a:rPr lang="es-ES" sz="1400" b="1" dirty="0">
                <a:cs typeface="Arial" panose="020B0604020202020204" pitchFamily="34" charset="0"/>
              </a:rPr>
              <a:t>/</a:t>
            </a:r>
            <a:r>
              <a:rPr lang="es-ES" sz="1400" b="1" dirty="0">
                <a:solidFill>
                  <a:srgbClr val="00B050"/>
                </a:solidFill>
                <a:cs typeface="Arial" panose="020B0604020202020204" pitchFamily="34" charset="0"/>
              </a:rPr>
              <a:t>↑</a:t>
            </a:r>
            <a:r>
              <a:rPr lang="es-ES" sz="1400" b="1" dirty="0">
                <a:cs typeface="Arial" panose="020B0604020202020204" pitchFamily="34" charset="0"/>
              </a:rPr>
              <a:t> </a:t>
            </a:r>
          </a:p>
          <a:p>
            <a:r>
              <a:rPr lang="es-ES" sz="1400" b="1" dirty="0">
                <a:cs typeface="Arial" panose="020B0604020202020204" pitchFamily="34" charset="0"/>
              </a:rPr>
              <a:t>DLCO </a:t>
            </a:r>
            <a:r>
              <a:rPr lang="es-ES" sz="1400" b="1" dirty="0">
                <a:solidFill>
                  <a:srgbClr val="FF0000"/>
                </a:solidFill>
                <a:cs typeface="Arial" panose="020B0604020202020204" pitchFamily="34" charset="0"/>
              </a:rPr>
              <a:t>↓↓</a:t>
            </a: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EB3EF84F-8FE2-EB4E-8213-485FFB1B76B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0800000">
            <a:off x="1473052" y="2084864"/>
            <a:ext cx="1964560" cy="2946841"/>
          </a:xfrm>
          <a:prstGeom prst="rect">
            <a:avLst/>
          </a:prstGeom>
          <a:effectLst>
            <a:outerShdw blurRad="76200" dist="5334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47EB4753-A74A-EA45-B187-E7880256505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6408" y="2050209"/>
            <a:ext cx="2048537" cy="3072806"/>
          </a:xfrm>
          <a:prstGeom prst="rect">
            <a:avLst/>
          </a:prstGeom>
          <a:effectLst>
            <a:outerShdw blurRad="76200" dist="5334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FA8077DB-9328-CE4C-9B4B-EFB1E58CDFA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7194" y="1642350"/>
            <a:ext cx="3267019" cy="2834506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917CE874-4DF9-6B42-BFFA-4743F17378E1}"/>
              </a:ext>
            </a:extLst>
          </p:cNvPr>
          <p:cNvSpPr txBox="1"/>
          <p:nvPr/>
        </p:nvSpPr>
        <p:spPr>
          <a:xfrm>
            <a:off x="5679185" y="4851368"/>
            <a:ext cx="282618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s-ES" sz="1000" dirty="0" err="1">
                <a:solidFill>
                  <a:schemeClr val="bg1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Cottin</a:t>
            </a:r>
            <a:r>
              <a:rPr lang="es-ES" sz="1000" dirty="0">
                <a:solidFill>
                  <a:schemeClr val="bg1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et al., Am J </a:t>
            </a:r>
            <a:r>
              <a:rPr lang="es-ES" sz="1000" dirty="0" err="1">
                <a:solidFill>
                  <a:schemeClr val="bg1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Respir</a:t>
            </a:r>
            <a:r>
              <a:rPr lang="es-ES" sz="1000" dirty="0">
                <a:solidFill>
                  <a:schemeClr val="bg1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000" dirty="0" err="1">
                <a:solidFill>
                  <a:schemeClr val="bg1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Crit</a:t>
            </a:r>
            <a:r>
              <a:rPr lang="es-ES" sz="1000" dirty="0">
                <a:solidFill>
                  <a:schemeClr val="bg1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000" dirty="0" err="1">
                <a:solidFill>
                  <a:schemeClr val="bg1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Care</a:t>
            </a:r>
            <a:r>
              <a:rPr lang="es-ES" sz="1000" dirty="0">
                <a:solidFill>
                  <a:schemeClr val="bg1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s-ES" sz="1000" dirty="0" err="1">
                <a:solidFill>
                  <a:schemeClr val="bg1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Med</a:t>
            </a:r>
            <a:r>
              <a:rPr lang="es-ES" sz="1000" dirty="0">
                <a:solidFill>
                  <a:schemeClr val="bg1">
                    <a:lumMod val="5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2022</a:t>
            </a:r>
            <a:endParaRPr lang="es-ES" sz="1000" dirty="0">
              <a:solidFill>
                <a:schemeClr val="bg1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566D37B8-E27E-D946-B133-FF1F2AC9FB4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33798">
            <a:off x="5548135" y="4811574"/>
            <a:ext cx="266804" cy="333505"/>
          </a:xfrm>
          <a:prstGeom prst="rect">
            <a:avLst/>
          </a:prstGeom>
        </p:spPr>
      </p:pic>
      <p:sp>
        <p:nvSpPr>
          <p:cNvPr id="25" name="Rectángulo redondeado 24">
            <a:extLst>
              <a:ext uri="{FF2B5EF4-FFF2-40B4-BE49-F238E27FC236}">
                <a16:creationId xmlns:a16="http://schemas.microsoft.com/office/drawing/2014/main" id="{5D8365CE-D31D-BE43-8BE8-3F7AB0F7F051}"/>
              </a:ext>
            </a:extLst>
          </p:cNvPr>
          <p:cNvSpPr/>
          <p:nvPr/>
        </p:nvSpPr>
        <p:spPr>
          <a:xfrm>
            <a:off x="0" y="-1"/>
            <a:ext cx="1187624" cy="132843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DF819971-4B95-CB4F-9B7C-FBD3B611A43A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91" y="70572"/>
            <a:ext cx="731203" cy="805311"/>
          </a:xfrm>
          <a:prstGeom prst="rect">
            <a:avLst/>
          </a:prstGeom>
        </p:spPr>
      </p:pic>
      <p:sp>
        <p:nvSpPr>
          <p:cNvPr id="27" name="CuadroTexto 26">
            <a:extLst>
              <a:ext uri="{FF2B5EF4-FFF2-40B4-BE49-F238E27FC236}">
                <a16:creationId xmlns:a16="http://schemas.microsoft.com/office/drawing/2014/main" id="{764EA2EE-BD64-BE4D-A688-07D82EB97A37}"/>
              </a:ext>
            </a:extLst>
          </p:cNvPr>
          <p:cNvSpPr txBox="1"/>
          <p:nvPr/>
        </p:nvSpPr>
        <p:spPr>
          <a:xfrm>
            <a:off x="1260000" y="211617"/>
            <a:ext cx="2978701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sz="2800" b="1" dirty="0">
                <a:solidFill>
                  <a:srgbClr val="3972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</p:txBody>
      </p:sp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7642B0C0-564D-BC4C-89C3-7901C117F40D}"/>
              </a:ext>
            </a:extLst>
          </p:cNvPr>
          <p:cNvCxnSpPr>
            <a:cxnSpLocks/>
          </p:cNvCxnSpPr>
          <p:nvPr/>
        </p:nvCxnSpPr>
        <p:spPr>
          <a:xfrm flipV="1">
            <a:off x="1054730" y="816906"/>
            <a:ext cx="6037549" cy="8537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CuadroTexto 28">
            <a:extLst>
              <a:ext uri="{FF2B5EF4-FFF2-40B4-BE49-F238E27FC236}">
                <a16:creationId xmlns:a16="http://schemas.microsoft.com/office/drawing/2014/main" id="{F6703056-51E4-A140-B783-40CE3BA62D4E}"/>
              </a:ext>
            </a:extLst>
          </p:cNvPr>
          <p:cNvSpPr txBox="1"/>
          <p:nvPr/>
        </p:nvSpPr>
        <p:spPr>
          <a:xfrm>
            <a:off x="491592" y="1087501"/>
            <a:ext cx="84728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" b="1" i="0" dirty="0"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SCFPE: La Paradoja de la mecánica funcional. </a:t>
            </a:r>
            <a:endParaRPr lang="es-ES" b="0" i="0" dirty="0">
              <a:solidFill>
                <a:schemeClr val="accent6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5950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08642E-6 L 0.19114 0.06821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549" y="3395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2.59259E-6 L -0.20798 0.09537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99" y="4753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0AD8D667-D792-3E42-A5BA-387881ADCED1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11679" y="1419447"/>
            <a:ext cx="4078403" cy="271566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A020127-48CB-9C47-A0B9-B09163F7A45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5125" y="1389682"/>
            <a:ext cx="4078403" cy="2718935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15058FA2-2A65-7D4B-9EF0-A280D8A924A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80543" y="3782476"/>
            <a:ext cx="2740677" cy="1016267"/>
          </a:xfrm>
          <a:prstGeom prst="rect">
            <a:avLst/>
          </a:prstGeom>
          <a:effectLst/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C07AE5F3-4DB4-A04A-AB2E-832EC19DEFA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8754" y="4710201"/>
            <a:ext cx="2425080" cy="312758"/>
          </a:xfrm>
          <a:prstGeom prst="rect">
            <a:avLst/>
          </a:prstGeom>
        </p:spPr>
      </p:pic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02D5B6C8-1F3C-074F-8B01-6B47502DCBFA}"/>
              </a:ext>
            </a:extLst>
          </p:cNvPr>
          <p:cNvCxnSpPr>
            <a:cxnSpLocks/>
          </p:cNvCxnSpPr>
          <p:nvPr/>
        </p:nvCxnSpPr>
        <p:spPr>
          <a:xfrm>
            <a:off x="4572000" y="3782476"/>
            <a:ext cx="3943251" cy="0"/>
          </a:xfrm>
          <a:prstGeom prst="line">
            <a:avLst/>
          </a:prstGeom>
          <a:ln w="254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167DCBB-AC81-884C-8976-A19D263C5B1A}"/>
              </a:ext>
            </a:extLst>
          </p:cNvPr>
          <p:cNvSpPr txBox="1"/>
          <p:nvPr/>
        </p:nvSpPr>
        <p:spPr>
          <a:xfrm>
            <a:off x="6163895" y="3582709"/>
            <a:ext cx="894797" cy="400110"/>
          </a:xfrm>
          <a:prstGeom prst="rect">
            <a:avLst/>
          </a:prstGeom>
          <a:solidFill>
            <a:schemeClr val="bg1"/>
          </a:solidFill>
          <a:effectLst>
            <a:glow rad="61466">
              <a:schemeClr val="bg1">
                <a:alpha val="40000"/>
              </a:schemeClr>
            </a:glow>
            <a:softEdge rad="63500"/>
          </a:effectLst>
        </p:spPr>
        <p:txBody>
          <a:bodyPr wrap="none" rtlCol="0">
            <a:spAutoFit/>
          </a:bodyPr>
          <a:lstStyle/>
          <a:p>
            <a:r>
              <a:rPr lang="es-ES" sz="2000" b="1" dirty="0">
                <a:solidFill>
                  <a:srgbClr val="FF0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DLCO</a:t>
            </a:r>
          </a:p>
        </p:txBody>
      </p: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528A7455-B9F3-6349-B9EE-CFDA079E8370}"/>
              </a:ext>
            </a:extLst>
          </p:cNvPr>
          <p:cNvCxnSpPr>
            <a:cxnSpLocks/>
          </p:cNvCxnSpPr>
          <p:nvPr/>
        </p:nvCxnSpPr>
        <p:spPr>
          <a:xfrm>
            <a:off x="362702" y="3807422"/>
            <a:ext cx="3943251" cy="0"/>
          </a:xfrm>
          <a:prstGeom prst="line">
            <a:avLst/>
          </a:prstGeom>
          <a:ln w="25400">
            <a:solidFill>
              <a:srgbClr val="1A68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uadroTexto 22">
            <a:extLst>
              <a:ext uri="{FF2B5EF4-FFF2-40B4-BE49-F238E27FC236}">
                <a16:creationId xmlns:a16="http://schemas.microsoft.com/office/drawing/2014/main" id="{C974D85A-A338-4747-B5C8-5C25929C67EC}"/>
              </a:ext>
            </a:extLst>
          </p:cNvPr>
          <p:cNvSpPr txBox="1"/>
          <p:nvPr/>
        </p:nvSpPr>
        <p:spPr>
          <a:xfrm>
            <a:off x="1954597" y="3607655"/>
            <a:ext cx="678391" cy="400110"/>
          </a:xfrm>
          <a:prstGeom prst="rect">
            <a:avLst/>
          </a:prstGeom>
          <a:solidFill>
            <a:schemeClr val="bg1"/>
          </a:solidFill>
          <a:effectLst>
            <a:glow rad="25400">
              <a:schemeClr val="bg1">
                <a:alpha val="40000"/>
              </a:schemeClr>
            </a:glow>
            <a:softEdge rad="31750"/>
          </a:effectLst>
        </p:spPr>
        <p:txBody>
          <a:bodyPr wrap="none" rtlCol="0">
            <a:spAutoFit/>
          </a:bodyPr>
          <a:lstStyle/>
          <a:p>
            <a:r>
              <a:rPr lang="es-ES" sz="2000" b="1" dirty="0">
                <a:solidFill>
                  <a:srgbClr val="1A68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FVC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12A4AFE9-FEE2-524C-841A-8569BE53619A}"/>
              </a:ext>
            </a:extLst>
          </p:cNvPr>
          <p:cNvSpPr txBox="1"/>
          <p:nvPr/>
        </p:nvSpPr>
        <p:spPr>
          <a:xfrm>
            <a:off x="362702" y="3939500"/>
            <a:ext cx="3955313" cy="1077218"/>
          </a:xfrm>
          <a:prstGeom prst="rect">
            <a:avLst/>
          </a:prstGeom>
          <a:solidFill>
            <a:schemeClr val="bg1"/>
          </a:solidFill>
          <a:ln w="25400">
            <a:solidFill>
              <a:srgbClr val="1A682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s-ES" sz="1600" dirty="0">
                <a:solidFill>
                  <a:srgbClr val="000000"/>
                </a:solidFill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</a:t>
            </a:r>
            <a:r>
              <a:rPr lang="es-ES" sz="1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a </a:t>
            </a:r>
            <a:r>
              <a:rPr lang="es-ES" sz="1600" i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preservación relativa de los volúmenes pulmonares puede llevar a un </a:t>
            </a:r>
            <a:r>
              <a:rPr lang="es-ES" sz="1600" i="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infradiagnóstico</a:t>
            </a:r>
            <a:r>
              <a:rPr lang="es-ES" sz="1600" i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s-ES" sz="1600" b="0" i="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si no se evalúa la DLCO o se realiza un TCAR</a:t>
            </a:r>
            <a:endParaRPr lang="es-ES" sz="16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7324EE29-B6D9-1642-9792-9EE0F6E8BDB2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3286" y="1625793"/>
            <a:ext cx="2740677" cy="2190039"/>
          </a:xfrm>
          <a:prstGeom prst="rect">
            <a:avLst/>
          </a:prstGeom>
        </p:spPr>
      </p:pic>
      <p:sp>
        <p:nvSpPr>
          <p:cNvPr id="27" name="Rectángulo redondeado 26">
            <a:extLst>
              <a:ext uri="{FF2B5EF4-FFF2-40B4-BE49-F238E27FC236}">
                <a16:creationId xmlns:a16="http://schemas.microsoft.com/office/drawing/2014/main" id="{BE0259E3-AFF1-F844-BDA3-5CEABD999A6D}"/>
              </a:ext>
            </a:extLst>
          </p:cNvPr>
          <p:cNvSpPr/>
          <p:nvPr/>
        </p:nvSpPr>
        <p:spPr>
          <a:xfrm>
            <a:off x="0" y="-1"/>
            <a:ext cx="1187624" cy="132843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E6CFB5F3-5A5A-2A4A-BD1D-90EB09A84340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91" y="70572"/>
            <a:ext cx="731203" cy="805311"/>
          </a:xfrm>
          <a:prstGeom prst="rect">
            <a:avLst/>
          </a:prstGeom>
        </p:spPr>
      </p:pic>
      <p:sp>
        <p:nvSpPr>
          <p:cNvPr id="29" name="CuadroTexto 28">
            <a:extLst>
              <a:ext uri="{FF2B5EF4-FFF2-40B4-BE49-F238E27FC236}">
                <a16:creationId xmlns:a16="http://schemas.microsoft.com/office/drawing/2014/main" id="{7451033D-4403-CE4B-9EED-321BBAA01CEC}"/>
              </a:ext>
            </a:extLst>
          </p:cNvPr>
          <p:cNvSpPr txBox="1"/>
          <p:nvPr/>
        </p:nvSpPr>
        <p:spPr>
          <a:xfrm>
            <a:off x="1260000" y="211617"/>
            <a:ext cx="2978701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sz="2800" b="1" dirty="0">
                <a:solidFill>
                  <a:srgbClr val="3972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</p:txBody>
      </p:sp>
      <p:cxnSp>
        <p:nvCxnSpPr>
          <p:cNvPr id="30" name="Conector recto 29">
            <a:extLst>
              <a:ext uri="{FF2B5EF4-FFF2-40B4-BE49-F238E27FC236}">
                <a16:creationId xmlns:a16="http://schemas.microsoft.com/office/drawing/2014/main" id="{C76637B0-3BE5-E146-9FC4-B9464D58DDAD}"/>
              </a:ext>
            </a:extLst>
          </p:cNvPr>
          <p:cNvCxnSpPr>
            <a:cxnSpLocks/>
          </p:cNvCxnSpPr>
          <p:nvPr/>
        </p:nvCxnSpPr>
        <p:spPr>
          <a:xfrm flipV="1">
            <a:off x="1054730" y="816906"/>
            <a:ext cx="6037549" cy="8537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uadroTexto 30">
            <a:extLst>
              <a:ext uri="{FF2B5EF4-FFF2-40B4-BE49-F238E27FC236}">
                <a16:creationId xmlns:a16="http://schemas.microsoft.com/office/drawing/2014/main" id="{12383E0E-3BB6-854B-A750-650C69EDDC4D}"/>
              </a:ext>
            </a:extLst>
          </p:cNvPr>
          <p:cNvSpPr txBox="1"/>
          <p:nvPr/>
        </p:nvSpPr>
        <p:spPr>
          <a:xfrm>
            <a:off x="491592" y="1087501"/>
            <a:ext cx="84728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" b="1" i="0" dirty="0"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SCFPE: La Paradoja de la mecánica funcional. </a:t>
            </a:r>
            <a:endParaRPr lang="es-ES" b="0" i="0" dirty="0">
              <a:solidFill>
                <a:schemeClr val="accent6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6962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781 -0.00679 L 0.03212 -0.3006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97" y="-14691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3" grpId="0" animBg="1"/>
      <p:bldP spid="25" grpId="0" animBg="1"/>
      <p:bldP spid="25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7" name="Conector recto de flecha 46">
            <a:extLst>
              <a:ext uri="{FF2B5EF4-FFF2-40B4-BE49-F238E27FC236}">
                <a16:creationId xmlns:a16="http://schemas.microsoft.com/office/drawing/2014/main" id="{9FB41148-CBDA-DC4A-9C67-31CB65EC7EE7}"/>
              </a:ext>
            </a:extLst>
          </p:cNvPr>
          <p:cNvCxnSpPr>
            <a:cxnSpLocks/>
          </p:cNvCxnSpPr>
          <p:nvPr/>
        </p:nvCxnSpPr>
        <p:spPr>
          <a:xfrm>
            <a:off x="2489481" y="2275513"/>
            <a:ext cx="0" cy="884084"/>
          </a:xfrm>
          <a:prstGeom prst="straightConnector1">
            <a:avLst/>
          </a:prstGeom>
          <a:ln w="19050">
            <a:solidFill>
              <a:schemeClr val="bg1">
                <a:lumMod val="85000"/>
              </a:schemeClr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CuadroTexto 45">
            <a:extLst>
              <a:ext uri="{FF2B5EF4-FFF2-40B4-BE49-F238E27FC236}">
                <a16:creationId xmlns:a16="http://schemas.microsoft.com/office/drawing/2014/main" id="{F1867676-B475-2B4A-98D2-7A92909DC37C}"/>
              </a:ext>
            </a:extLst>
          </p:cNvPr>
          <p:cNvSpPr txBox="1"/>
          <p:nvPr/>
        </p:nvSpPr>
        <p:spPr>
          <a:xfrm>
            <a:off x="1380081" y="1952348"/>
            <a:ext cx="2236165" cy="646331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latin typeface="Google Sans Text"/>
              </a:rPr>
              <a:t>Quistes de paredes gruesas</a:t>
            </a:r>
            <a:endParaRPr lang="es-ES" dirty="0"/>
          </a:p>
        </p:txBody>
      </p:sp>
      <p:pic>
        <p:nvPicPr>
          <p:cNvPr id="34" name="Imagen 33">
            <a:extLst>
              <a:ext uri="{FF2B5EF4-FFF2-40B4-BE49-F238E27FC236}">
                <a16:creationId xmlns:a16="http://schemas.microsoft.com/office/drawing/2014/main" id="{64CBFAB5-6042-6542-858A-D158BA034B5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91" y="70572"/>
            <a:ext cx="731203" cy="805311"/>
          </a:xfrm>
          <a:prstGeom prst="rect">
            <a:avLst/>
          </a:prstGeom>
        </p:spPr>
      </p:pic>
      <p:cxnSp>
        <p:nvCxnSpPr>
          <p:cNvPr id="36" name="Conector recto 35">
            <a:extLst>
              <a:ext uri="{FF2B5EF4-FFF2-40B4-BE49-F238E27FC236}">
                <a16:creationId xmlns:a16="http://schemas.microsoft.com/office/drawing/2014/main" id="{E3C973AA-A207-5A48-91E5-C9130B72BFCC}"/>
              </a:ext>
            </a:extLst>
          </p:cNvPr>
          <p:cNvCxnSpPr>
            <a:cxnSpLocks/>
          </p:cNvCxnSpPr>
          <p:nvPr/>
        </p:nvCxnSpPr>
        <p:spPr>
          <a:xfrm flipV="1">
            <a:off x="1054730" y="816906"/>
            <a:ext cx="6037549" cy="8537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ángulo redondeado 36">
            <a:extLst>
              <a:ext uri="{FF2B5EF4-FFF2-40B4-BE49-F238E27FC236}">
                <a16:creationId xmlns:a16="http://schemas.microsoft.com/office/drawing/2014/main" id="{45CC8B04-CD3E-C841-BDB8-839BC7DA1748}"/>
              </a:ext>
            </a:extLst>
          </p:cNvPr>
          <p:cNvSpPr/>
          <p:nvPr/>
        </p:nvSpPr>
        <p:spPr>
          <a:xfrm>
            <a:off x="0" y="-1"/>
            <a:ext cx="1187624" cy="132843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8" name="CuadroTexto 37">
            <a:extLst>
              <a:ext uri="{FF2B5EF4-FFF2-40B4-BE49-F238E27FC236}">
                <a16:creationId xmlns:a16="http://schemas.microsoft.com/office/drawing/2014/main" id="{7A397BD2-2012-3A4E-9804-A113FF51CCA0}"/>
              </a:ext>
            </a:extLst>
          </p:cNvPr>
          <p:cNvSpPr txBox="1"/>
          <p:nvPr/>
        </p:nvSpPr>
        <p:spPr>
          <a:xfrm>
            <a:off x="1260000" y="211617"/>
            <a:ext cx="2978701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sz="2800" b="1" dirty="0">
                <a:solidFill>
                  <a:srgbClr val="3972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FE48F0C8-050C-164E-8D40-384F2AB152FA}"/>
              </a:ext>
            </a:extLst>
          </p:cNvPr>
          <p:cNvSpPr txBox="1"/>
          <p:nvPr/>
        </p:nvSpPr>
        <p:spPr>
          <a:xfrm>
            <a:off x="491592" y="1087501"/>
            <a:ext cx="84728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SCFPE: Patrón Morfológico Distintivo.</a:t>
            </a:r>
            <a:endParaRPr lang="es-ES" b="0" i="0" dirty="0">
              <a:solidFill>
                <a:schemeClr val="accent6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Imagen 43">
            <a:extLst>
              <a:ext uri="{FF2B5EF4-FFF2-40B4-BE49-F238E27FC236}">
                <a16:creationId xmlns:a16="http://schemas.microsoft.com/office/drawing/2014/main" id="{8D13BA24-B5B7-8141-BE68-14FDFC77734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588" y="141145"/>
            <a:ext cx="731203" cy="805311"/>
          </a:xfrm>
          <a:prstGeom prst="rect">
            <a:avLst/>
          </a:prstGeom>
        </p:spPr>
      </p:pic>
      <p:sp>
        <p:nvSpPr>
          <p:cNvPr id="45" name="CuadroTexto 44">
            <a:extLst>
              <a:ext uri="{FF2B5EF4-FFF2-40B4-BE49-F238E27FC236}">
                <a16:creationId xmlns:a16="http://schemas.microsoft.com/office/drawing/2014/main" id="{14A27B5E-1741-8540-BF56-75ED530FD10D}"/>
              </a:ext>
            </a:extLst>
          </p:cNvPr>
          <p:cNvSpPr txBox="1"/>
          <p:nvPr/>
        </p:nvSpPr>
        <p:spPr>
          <a:xfrm>
            <a:off x="189588" y="3159597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latin typeface="Google Sans Text"/>
              </a:rPr>
              <a:t>P</a:t>
            </a:r>
            <a:r>
              <a:rPr lang="es-ES" b="1" i="0" dirty="0">
                <a:effectLst/>
                <a:latin typeface="Google Sans Text"/>
              </a:rPr>
              <a:t>atrón morfológico único</a:t>
            </a:r>
            <a:endParaRPr lang="es-ES" dirty="0"/>
          </a:p>
        </p:txBody>
      </p:sp>
      <p:pic>
        <p:nvPicPr>
          <p:cNvPr id="53" name="Imagen 52">
            <a:extLst>
              <a:ext uri="{FF2B5EF4-FFF2-40B4-BE49-F238E27FC236}">
                <a16:creationId xmlns:a16="http://schemas.microsoft.com/office/drawing/2014/main" id="{72A07514-D7B0-B849-A717-4219256432E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81159" y="1718891"/>
            <a:ext cx="3445348" cy="2509043"/>
          </a:xfrm>
          <a:prstGeom prst="rect">
            <a:avLst/>
          </a:prstGeom>
        </p:spPr>
      </p:pic>
      <p:sp>
        <p:nvSpPr>
          <p:cNvPr id="56" name="CuadroTexto 55">
            <a:extLst>
              <a:ext uri="{FF2B5EF4-FFF2-40B4-BE49-F238E27FC236}">
                <a16:creationId xmlns:a16="http://schemas.microsoft.com/office/drawing/2014/main" id="{8A923823-8C78-7C46-A6E6-9B39561A434D}"/>
              </a:ext>
            </a:extLst>
          </p:cNvPr>
          <p:cNvSpPr txBox="1"/>
          <p:nvPr/>
        </p:nvSpPr>
        <p:spPr>
          <a:xfrm rot="10800000">
            <a:off x="2324191" y="3033814"/>
            <a:ext cx="45719" cy="78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pic>
        <p:nvPicPr>
          <p:cNvPr id="2050" name="Picture 2" descr="croissant PNG transparent image download, size: 2117x1270px">
            <a:extLst>
              <a:ext uri="{FF2B5EF4-FFF2-40B4-BE49-F238E27FC236}">
                <a16:creationId xmlns:a16="http://schemas.microsoft.com/office/drawing/2014/main" id="{84948A41-ECD8-1B4B-BE06-8094DAD30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800000">
            <a:off x="5364088" y="3490741"/>
            <a:ext cx="942270" cy="565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8" name="Picture 2" descr="croissant PNG transparent image download, size: 2117x1270px">
            <a:extLst>
              <a:ext uri="{FF2B5EF4-FFF2-40B4-BE49-F238E27FC236}">
                <a16:creationId xmlns:a16="http://schemas.microsoft.com/office/drawing/2014/main" id="{01B14D22-91AB-7049-9102-8432D263E0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10800000">
            <a:off x="6789286" y="3550623"/>
            <a:ext cx="942270" cy="565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589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3E223FD7-4EDB-B042-9535-45652FF471B4}"/>
              </a:ext>
            </a:extLst>
          </p:cNvPr>
          <p:cNvSpPr txBox="1"/>
          <p:nvPr/>
        </p:nvSpPr>
        <p:spPr>
          <a:xfrm>
            <a:off x="1115616" y="411510"/>
            <a:ext cx="3012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1A682F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MATERIAL Y MÉTODOS: </a:t>
            </a:r>
          </a:p>
        </p:txBody>
      </p:sp>
      <p:sp>
        <p:nvSpPr>
          <p:cNvPr id="3" name="Forma en L 2">
            <a:extLst>
              <a:ext uri="{FF2B5EF4-FFF2-40B4-BE49-F238E27FC236}">
                <a16:creationId xmlns:a16="http://schemas.microsoft.com/office/drawing/2014/main" id="{1E65E69F-308B-F94A-855C-DF35A0BCE2B8}"/>
              </a:ext>
            </a:extLst>
          </p:cNvPr>
          <p:cNvSpPr/>
          <p:nvPr/>
        </p:nvSpPr>
        <p:spPr>
          <a:xfrm>
            <a:off x="0" y="-1"/>
            <a:ext cx="9144000" cy="5173074"/>
          </a:xfrm>
          <a:prstGeom prst="corner">
            <a:avLst>
              <a:gd name="adj1" fmla="val 983"/>
              <a:gd name="adj2" fmla="val 477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3C7C0379-5D78-0E41-A402-4CD3E45604A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29162" y="2686014"/>
            <a:ext cx="4556516" cy="2487060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EDE498E3-930B-1D49-B15B-2B6558F1366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4919314" cy="273199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7834EA89-388F-E647-9D8A-25E73CC2DE4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29301" y="2511176"/>
            <a:ext cx="4614699" cy="266189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095E378B-8D0A-3C44-A3B7-CD5F851675A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25406" y="-1"/>
            <a:ext cx="4618594" cy="2731997"/>
          </a:xfrm>
          <a:prstGeom prst="rect">
            <a:avLst/>
          </a:prstGeom>
        </p:spPr>
      </p:pic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F0518A1D-6A28-FE42-9C5A-B39C502206A9}"/>
              </a:ext>
            </a:extLst>
          </p:cNvPr>
          <p:cNvCxnSpPr/>
          <p:nvPr/>
        </p:nvCxnSpPr>
        <p:spPr>
          <a:xfrm>
            <a:off x="-29162" y="2731996"/>
            <a:ext cx="9173162" cy="0"/>
          </a:xfrm>
          <a:prstGeom prst="line">
            <a:avLst/>
          </a:prstGeom>
          <a:ln w="889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83A54AAE-7949-8245-9349-3327CE489A16}"/>
              </a:ext>
            </a:extLst>
          </p:cNvPr>
          <p:cNvCxnSpPr>
            <a:cxnSpLocks/>
          </p:cNvCxnSpPr>
          <p:nvPr/>
        </p:nvCxnSpPr>
        <p:spPr>
          <a:xfrm flipV="1">
            <a:off x="0" y="0"/>
            <a:ext cx="0" cy="5308054"/>
          </a:xfrm>
          <a:prstGeom prst="line">
            <a:avLst/>
          </a:prstGeom>
          <a:ln w="889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12">
            <a:extLst>
              <a:ext uri="{FF2B5EF4-FFF2-40B4-BE49-F238E27FC236}">
                <a16:creationId xmlns:a16="http://schemas.microsoft.com/office/drawing/2014/main" id="{81DF418C-B65D-A74D-B0ED-D672A527558D}"/>
              </a:ext>
            </a:extLst>
          </p:cNvPr>
          <p:cNvCxnSpPr>
            <a:cxnSpLocks/>
          </p:cNvCxnSpPr>
          <p:nvPr/>
        </p:nvCxnSpPr>
        <p:spPr>
          <a:xfrm flipV="1">
            <a:off x="4525406" y="-82277"/>
            <a:ext cx="0" cy="5390331"/>
          </a:xfrm>
          <a:prstGeom prst="line">
            <a:avLst/>
          </a:prstGeom>
          <a:ln w="889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14">
            <a:extLst>
              <a:ext uri="{FF2B5EF4-FFF2-40B4-BE49-F238E27FC236}">
                <a16:creationId xmlns:a16="http://schemas.microsoft.com/office/drawing/2014/main" id="{584D1C0A-E443-2543-8FC2-0AF6C3B5D9FC}"/>
              </a:ext>
            </a:extLst>
          </p:cNvPr>
          <p:cNvCxnSpPr>
            <a:cxnSpLocks/>
          </p:cNvCxnSpPr>
          <p:nvPr/>
        </p:nvCxnSpPr>
        <p:spPr>
          <a:xfrm flipV="1">
            <a:off x="9132240" y="0"/>
            <a:ext cx="0" cy="5390331"/>
          </a:xfrm>
          <a:prstGeom prst="line">
            <a:avLst/>
          </a:prstGeom>
          <a:ln w="889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recto 15">
            <a:extLst>
              <a:ext uri="{FF2B5EF4-FFF2-40B4-BE49-F238E27FC236}">
                <a16:creationId xmlns:a16="http://schemas.microsoft.com/office/drawing/2014/main" id="{54E0E472-E27E-AD4D-AA91-C3C84762B4A1}"/>
              </a:ext>
            </a:extLst>
          </p:cNvPr>
          <p:cNvCxnSpPr/>
          <p:nvPr/>
        </p:nvCxnSpPr>
        <p:spPr>
          <a:xfrm>
            <a:off x="-61175" y="5173073"/>
            <a:ext cx="9173162" cy="0"/>
          </a:xfrm>
          <a:prstGeom prst="line">
            <a:avLst/>
          </a:prstGeom>
          <a:ln w="889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8A6D3476-50B6-774F-812B-86BC0F0A0B47}"/>
              </a:ext>
            </a:extLst>
          </p:cNvPr>
          <p:cNvCxnSpPr>
            <a:cxnSpLocks/>
          </p:cNvCxnSpPr>
          <p:nvPr/>
        </p:nvCxnSpPr>
        <p:spPr>
          <a:xfrm>
            <a:off x="-40922" y="0"/>
            <a:ext cx="9293442" cy="0"/>
          </a:xfrm>
          <a:prstGeom prst="line">
            <a:avLst/>
          </a:prstGeom>
          <a:ln w="889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de flecha 20">
            <a:extLst>
              <a:ext uri="{FF2B5EF4-FFF2-40B4-BE49-F238E27FC236}">
                <a16:creationId xmlns:a16="http://schemas.microsoft.com/office/drawing/2014/main" id="{B8C629A4-0873-EF47-9F87-404FED3E439F}"/>
              </a:ext>
            </a:extLst>
          </p:cNvPr>
          <p:cNvCxnSpPr>
            <a:cxnSpLocks/>
          </p:cNvCxnSpPr>
          <p:nvPr/>
        </p:nvCxnSpPr>
        <p:spPr>
          <a:xfrm flipH="1" flipV="1">
            <a:off x="6566224" y="4879891"/>
            <a:ext cx="322739" cy="248317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5499D139-C442-7140-91AB-BA440D93D135}"/>
              </a:ext>
            </a:extLst>
          </p:cNvPr>
          <p:cNvCxnSpPr>
            <a:cxnSpLocks/>
          </p:cNvCxnSpPr>
          <p:nvPr/>
        </p:nvCxnSpPr>
        <p:spPr>
          <a:xfrm flipH="1" flipV="1">
            <a:off x="7917843" y="2323433"/>
            <a:ext cx="322739" cy="248317"/>
          </a:xfrm>
          <a:prstGeom prst="straightConnector1">
            <a:avLst/>
          </a:prstGeom>
          <a:ln w="38100">
            <a:solidFill>
              <a:schemeClr val="accent6">
                <a:lumMod val="75000"/>
              </a:schemeClr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CuadroTexto 24">
            <a:extLst>
              <a:ext uri="{FF2B5EF4-FFF2-40B4-BE49-F238E27FC236}">
                <a16:creationId xmlns:a16="http://schemas.microsoft.com/office/drawing/2014/main" id="{3DA05FB3-6D9B-1A44-BB2E-07B41D0BA394}"/>
              </a:ext>
            </a:extLst>
          </p:cNvPr>
          <p:cNvSpPr txBox="1"/>
          <p:nvPr/>
        </p:nvSpPr>
        <p:spPr>
          <a:xfrm>
            <a:off x="1526877" y="163204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FFFF00"/>
                </a:solidFill>
              </a:rPr>
              <a:t>*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80976B04-64AE-0442-81C4-3A92CBF3B51C}"/>
              </a:ext>
            </a:extLst>
          </p:cNvPr>
          <p:cNvSpPr txBox="1"/>
          <p:nvPr/>
        </p:nvSpPr>
        <p:spPr>
          <a:xfrm>
            <a:off x="2731408" y="1447382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FFFF00"/>
                </a:solidFill>
              </a:rPr>
              <a:t>*</a:t>
            </a: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98EDF691-C3ED-EB4E-8CFD-35166E80DECA}"/>
              </a:ext>
            </a:extLst>
          </p:cNvPr>
          <p:cNvSpPr txBox="1"/>
          <p:nvPr/>
        </p:nvSpPr>
        <p:spPr>
          <a:xfrm>
            <a:off x="3278876" y="1262288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FFFF00"/>
                </a:solidFill>
              </a:rPr>
              <a:t>*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32383CC5-4F0C-1249-80A5-911A628D5DAC}"/>
              </a:ext>
            </a:extLst>
          </p:cNvPr>
          <p:cNvSpPr txBox="1"/>
          <p:nvPr/>
        </p:nvSpPr>
        <p:spPr>
          <a:xfrm>
            <a:off x="3278876" y="355860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FFFF00"/>
                </a:solidFill>
              </a:rPr>
              <a:t>*</a:t>
            </a: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89EF7745-20A0-9444-AA70-53954EEF5930}"/>
              </a:ext>
            </a:extLst>
          </p:cNvPr>
          <p:cNvSpPr txBox="1"/>
          <p:nvPr/>
        </p:nvSpPr>
        <p:spPr>
          <a:xfrm>
            <a:off x="7995245" y="918229"/>
            <a:ext cx="3000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>
                <a:solidFill>
                  <a:srgbClr val="FFFF00"/>
                </a:solidFill>
              </a:rPr>
              <a:t>*</a:t>
            </a:r>
          </a:p>
        </p:txBody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23664F92-C729-C447-A289-D533958B304C}"/>
              </a:ext>
            </a:extLst>
          </p:cNvPr>
          <p:cNvSpPr/>
          <p:nvPr/>
        </p:nvSpPr>
        <p:spPr>
          <a:xfrm>
            <a:off x="7524328" y="2859782"/>
            <a:ext cx="936104" cy="982343"/>
          </a:xfrm>
          <a:prstGeom prst="ellipse">
            <a:avLst/>
          </a:prstGeom>
          <a:noFill/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2" name="Elipse 31">
            <a:extLst>
              <a:ext uri="{FF2B5EF4-FFF2-40B4-BE49-F238E27FC236}">
                <a16:creationId xmlns:a16="http://schemas.microsoft.com/office/drawing/2014/main" id="{D8C389F6-2F25-BD43-AA95-C6313082C2E8}"/>
              </a:ext>
            </a:extLst>
          </p:cNvPr>
          <p:cNvSpPr/>
          <p:nvPr/>
        </p:nvSpPr>
        <p:spPr>
          <a:xfrm rot="19735610">
            <a:off x="7306014" y="4359046"/>
            <a:ext cx="936104" cy="536471"/>
          </a:xfrm>
          <a:prstGeom prst="ellipse">
            <a:avLst/>
          </a:prstGeom>
          <a:noFill/>
          <a:ln>
            <a:solidFill>
              <a:srgbClr val="00B05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02726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9" grpId="0"/>
      <p:bldP spid="30" grpId="0"/>
      <p:bldP spid="31" grpId="0" animBg="1"/>
      <p:bldP spid="3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ector recto 1">
            <a:extLst>
              <a:ext uri="{FF2B5EF4-FFF2-40B4-BE49-F238E27FC236}">
                <a16:creationId xmlns:a16="http://schemas.microsoft.com/office/drawing/2014/main" id="{66A6156A-97CA-3243-84E8-69D046EC8233}"/>
              </a:ext>
            </a:extLst>
          </p:cNvPr>
          <p:cNvCxnSpPr>
            <a:cxnSpLocks/>
          </p:cNvCxnSpPr>
          <p:nvPr/>
        </p:nvCxnSpPr>
        <p:spPr>
          <a:xfrm flipV="1">
            <a:off x="1054730" y="816906"/>
            <a:ext cx="6037549" cy="8537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tángulo redondeado 2">
            <a:extLst>
              <a:ext uri="{FF2B5EF4-FFF2-40B4-BE49-F238E27FC236}">
                <a16:creationId xmlns:a16="http://schemas.microsoft.com/office/drawing/2014/main" id="{663E6B2E-220D-7C4D-9C15-B4B95312A1F2}"/>
              </a:ext>
            </a:extLst>
          </p:cNvPr>
          <p:cNvSpPr/>
          <p:nvPr/>
        </p:nvSpPr>
        <p:spPr>
          <a:xfrm>
            <a:off x="0" y="-1"/>
            <a:ext cx="1187624" cy="132843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7994CE9-099C-9D46-AB46-58C96CB43707}"/>
              </a:ext>
            </a:extLst>
          </p:cNvPr>
          <p:cNvSpPr txBox="1"/>
          <p:nvPr/>
        </p:nvSpPr>
        <p:spPr>
          <a:xfrm>
            <a:off x="1260000" y="211617"/>
            <a:ext cx="2978701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sz="2800" b="1" dirty="0">
                <a:solidFill>
                  <a:srgbClr val="3972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E440D9A-4A1A-BD47-8130-8F428635B75B}"/>
              </a:ext>
            </a:extLst>
          </p:cNvPr>
          <p:cNvSpPr txBox="1"/>
          <p:nvPr/>
        </p:nvSpPr>
        <p:spPr>
          <a:xfrm>
            <a:off x="491592" y="1087501"/>
            <a:ext cx="86524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La monitorización del SCFPE: Un vacío crítico identificado por la guía de consenso internacional </a:t>
            </a:r>
            <a:endParaRPr lang="es-ES" b="1" dirty="0">
              <a:solidFill>
                <a:schemeClr val="accent6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5CE9784-DE20-704B-A5DE-588AA0617BA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9588" y="141145"/>
            <a:ext cx="731203" cy="80531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EA23158-97A2-0649-90B0-4A7F4B61CE4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6463" y="1788750"/>
            <a:ext cx="3648360" cy="1230662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608A7ED2-0D16-9249-965D-459E865F07EB}"/>
              </a:ext>
            </a:extLst>
          </p:cNvPr>
          <p:cNvSpPr txBox="1"/>
          <p:nvPr/>
        </p:nvSpPr>
        <p:spPr>
          <a:xfrm>
            <a:off x="5207756" y="2092873"/>
            <a:ext cx="3269229" cy="584775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s-ES" sz="16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No existe ningún parámetro para monitorizar progresión en SCFPE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Conector recto de flecha 10">
            <a:extLst>
              <a:ext uri="{FF2B5EF4-FFF2-40B4-BE49-F238E27FC236}">
                <a16:creationId xmlns:a16="http://schemas.microsoft.com/office/drawing/2014/main" id="{6111BE46-B3D9-444A-9A01-3D435BF1EC79}"/>
              </a:ext>
            </a:extLst>
          </p:cNvPr>
          <p:cNvCxnSpPr>
            <a:stCxn id="7" idx="3"/>
          </p:cNvCxnSpPr>
          <p:nvPr/>
        </p:nvCxnSpPr>
        <p:spPr>
          <a:xfrm>
            <a:off x="4284823" y="2404081"/>
            <a:ext cx="872507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1D2FB5C7-B050-7344-BA9F-41253B1189D2}"/>
              </a:ext>
            </a:extLst>
          </p:cNvPr>
          <p:cNvSpPr/>
          <p:nvPr/>
        </p:nvSpPr>
        <p:spPr>
          <a:xfrm>
            <a:off x="667015" y="3157793"/>
            <a:ext cx="7809970" cy="175066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s-ES" sz="9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 </a:t>
            </a:r>
            <a:r>
              <a:rPr lang="es-ES" sz="9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IPC (Índice Fisiológico Compuesto)</a:t>
            </a:r>
            <a:r>
              <a:rPr lang="es-ES" sz="9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no está validado como </a:t>
            </a:r>
            <a:r>
              <a:rPr lang="es-ES" sz="9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endpoint</a:t>
            </a:r>
            <a:r>
              <a:rPr lang="es-ES" sz="9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 progresión en SCFPE. </a:t>
            </a:r>
            <a:endParaRPr lang="es-E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59F3A1AF-E779-C646-B53C-0C0A70809A7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9377" y="3267085"/>
            <a:ext cx="237949" cy="242901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2E4F29C9-9CF4-E544-A4C9-F77F8419CFF9}"/>
              </a:ext>
            </a:extLst>
          </p:cNvPr>
          <p:cNvSpPr txBox="1"/>
          <p:nvPr/>
        </p:nvSpPr>
        <p:spPr>
          <a:xfrm>
            <a:off x="1135040" y="3205822"/>
            <a:ext cx="7181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latin typeface="Arial" panose="020B0604020202020204" pitchFamily="34" charset="0"/>
                <a:cs typeface="Arial" panose="020B0604020202020204" pitchFamily="34" charset="0"/>
              </a:rPr>
              <a:t>FVC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infraestima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verdadera progresión. </a:t>
            </a:r>
            <a:endParaRPr lang="es-ES" sz="1400" i="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AE87CDA7-1A5E-8E4F-A7B3-BD8320B5E84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9377" y="3544376"/>
            <a:ext cx="237949" cy="242901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3E820719-D63D-F24A-AC4E-B79DCC5EF84C}"/>
              </a:ext>
            </a:extLst>
          </p:cNvPr>
          <p:cNvSpPr txBox="1"/>
          <p:nvPr/>
        </p:nvSpPr>
        <p:spPr>
          <a:xfrm>
            <a:off x="1137338" y="3484077"/>
            <a:ext cx="71813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>
                <a:latin typeface="Arial" panose="020B0604020202020204" pitchFamily="34" charset="0"/>
                <a:cs typeface="Arial" panose="020B0604020202020204" pitchFamily="34" charset="0"/>
              </a:rPr>
              <a:t>FEV1/FVC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puede mejorar con el avance de la EPID. </a:t>
            </a:r>
            <a:endParaRPr lang="es-ES" sz="1400" i="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4D59BC61-99D9-AB4F-8148-B583E984B9AC}"/>
              </a:ext>
            </a:extLst>
          </p:cNvPr>
          <p:cNvSpPr txBox="1"/>
          <p:nvPr/>
        </p:nvSpPr>
        <p:spPr>
          <a:xfrm>
            <a:off x="1121973" y="3778542"/>
            <a:ext cx="735501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DLCO</a:t>
            </a:r>
            <a:r>
              <a:rPr lang="es-ES" sz="1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útil pero afectada por múltiples factores (vasculopatía, hemoglobina, HTP, variabilidad de medición).</a:t>
            </a: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420BD82E-63C1-7742-BED0-5ED94C086D37}"/>
              </a:ext>
            </a:extLst>
          </p:cNvPr>
          <p:cNvSpPr txBox="1"/>
          <p:nvPr/>
        </p:nvSpPr>
        <p:spPr>
          <a:xfrm>
            <a:off x="1124539" y="4294648"/>
            <a:ext cx="72711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 </a:t>
            </a:r>
            <a:r>
              <a:rPr lang="es-ES" sz="14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IPC (Índice Fisiológico Compuesto)</a:t>
            </a:r>
            <a:r>
              <a:rPr lang="es-ES" sz="1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no está validado como </a:t>
            </a:r>
            <a:r>
              <a:rPr lang="es-ES" sz="1400" b="0" i="0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endpoint</a:t>
            </a:r>
            <a:r>
              <a:rPr lang="es-ES" sz="1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de progresión en SCFPE. 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E59AE44C-BEC5-8B4D-AA25-277329A39E5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9418" y="3836270"/>
            <a:ext cx="417866" cy="361476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7F7EB1D1-D0DC-0A4B-AAE1-D65F5A49DAD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2994" y="4365283"/>
            <a:ext cx="417866" cy="361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7392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/>
      <p:bldP spid="16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8C712C1E-90DB-804D-B78B-C017AC8BAF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812" y="1519486"/>
            <a:ext cx="5610788" cy="1524007"/>
          </a:xfrm>
          <a:prstGeom prst="rect">
            <a:avLst/>
          </a:prstGeom>
          <a:noFill/>
          <a:ln w="25400"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lang="es-ES" altLang="es-ES" sz="16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</a:t>
            </a:r>
            <a:r>
              <a:rPr kumimoji="0" lang="es-ES" altLang="es-ES" sz="1600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nalizar las diferencias clínicas y funcionales entre el SCFPE y la EPID </a:t>
            </a:r>
            <a:r>
              <a:rPr kumimoji="0" lang="es-ES" altLang="es-ES" sz="1600" strike="noStrike" cap="none" normalizeH="0" baseline="0" dirty="0" err="1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fibrosante</a:t>
            </a:r>
            <a:r>
              <a:rPr kumimoji="0" lang="es-ES" altLang="es-ES" sz="1600" strike="noStrike" cap="none" normalizeH="0" baseline="0" dirty="0">
                <a:ln>
                  <a:noFill/>
                </a:ln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no SCFPE en una cohorte transversal, aplicando los criterios establecidos en la declaración de consenso internacional. </a:t>
            </a:r>
            <a:endParaRPr kumimoji="0" lang="es-ES" altLang="es-ES" sz="2400" strike="noStrike" cap="none" normalizeH="0" baseline="0" dirty="0">
              <a:ln>
                <a:noFill/>
              </a:ln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0CF93B08-7957-0141-9E4C-DB37618956E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32139" y="808345"/>
            <a:ext cx="2520280" cy="3263612"/>
          </a:xfrm>
          <a:prstGeom prst="rect">
            <a:avLst/>
          </a:prstGeom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A70A0917-0BE6-0643-B2BC-B4500C2C498C}"/>
              </a:ext>
            </a:extLst>
          </p:cNvPr>
          <p:cNvSpPr txBox="1"/>
          <p:nvPr/>
        </p:nvSpPr>
        <p:spPr>
          <a:xfrm>
            <a:off x="1260000" y="211617"/>
            <a:ext cx="1999265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sz="2800" b="1" dirty="0">
                <a:solidFill>
                  <a:srgbClr val="3972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</p:txBody>
      </p:sp>
      <p:sp>
        <p:nvSpPr>
          <p:cNvPr id="16" name="Rectángulo redondeado 15">
            <a:extLst>
              <a:ext uri="{FF2B5EF4-FFF2-40B4-BE49-F238E27FC236}">
                <a16:creationId xmlns:a16="http://schemas.microsoft.com/office/drawing/2014/main" id="{7CD44E24-41DB-B045-BDCF-7F6F5C5E6238}"/>
              </a:ext>
            </a:extLst>
          </p:cNvPr>
          <p:cNvSpPr/>
          <p:nvPr/>
        </p:nvSpPr>
        <p:spPr>
          <a:xfrm>
            <a:off x="0" y="-1"/>
            <a:ext cx="1187624" cy="132843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C1EEAC11-97E6-4E47-B233-60B18C198B4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91" y="70572"/>
            <a:ext cx="731203" cy="805311"/>
          </a:xfrm>
          <a:prstGeom prst="rect">
            <a:avLst/>
          </a:prstGeom>
        </p:spPr>
      </p:pic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074C961D-EEAA-3B4D-A04B-BAD73ECF7EFC}"/>
              </a:ext>
            </a:extLst>
          </p:cNvPr>
          <p:cNvCxnSpPr>
            <a:cxnSpLocks/>
          </p:cNvCxnSpPr>
          <p:nvPr/>
        </p:nvCxnSpPr>
        <p:spPr>
          <a:xfrm flipV="1">
            <a:off x="1054730" y="816906"/>
            <a:ext cx="6037549" cy="8537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uadroTexto 18">
            <a:extLst>
              <a:ext uri="{FF2B5EF4-FFF2-40B4-BE49-F238E27FC236}">
                <a16:creationId xmlns:a16="http://schemas.microsoft.com/office/drawing/2014/main" id="{874A0ABF-DE02-1440-872E-2B4F765A7B4D}"/>
              </a:ext>
            </a:extLst>
          </p:cNvPr>
          <p:cNvSpPr txBox="1"/>
          <p:nvPr/>
        </p:nvSpPr>
        <p:spPr>
          <a:xfrm>
            <a:off x="617396" y="1036586"/>
            <a:ext cx="26616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b="1" i="0" dirty="0"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Objetivo principal:</a:t>
            </a:r>
            <a:endParaRPr lang="es-ES" b="0" i="0" dirty="0">
              <a:solidFill>
                <a:schemeClr val="accent6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2D91B98-AAC1-FD4C-B924-ACF1B55C639F}"/>
              </a:ext>
            </a:extLst>
          </p:cNvPr>
          <p:cNvSpPr txBox="1"/>
          <p:nvPr/>
        </p:nvSpPr>
        <p:spPr>
          <a:xfrm>
            <a:off x="635682" y="3779569"/>
            <a:ext cx="5292793" cy="7853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160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Explorar parámetros funcionales como posibles candidatos a marcadores de gravedad y progresión. 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F4928D0-F3EC-524A-808C-5F3CBB1707CC}"/>
              </a:ext>
            </a:extLst>
          </p:cNvPr>
          <p:cNvSpPr txBox="1"/>
          <p:nvPr/>
        </p:nvSpPr>
        <p:spPr>
          <a:xfrm>
            <a:off x="632284" y="3453307"/>
            <a:ext cx="26616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b="1" i="0" dirty="0"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Objetivo secundario:</a:t>
            </a:r>
            <a:endParaRPr lang="es-ES" b="0" i="0" dirty="0">
              <a:solidFill>
                <a:schemeClr val="accent6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36853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 descr="Comorbilidades en Insuficiencia Cardíaca. - SAC">
            <a:extLst>
              <a:ext uri="{FF2B5EF4-FFF2-40B4-BE49-F238E27FC236}">
                <a16:creationId xmlns:a16="http://schemas.microsoft.com/office/drawing/2014/main" id="{BBD88A45-FE50-AF4B-96FE-9B2E0ECF3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02653" y="3956870"/>
            <a:ext cx="790219" cy="7902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>
            <a:extLst>
              <a:ext uri="{FF2B5EF4-FFF2-40B4-BE49-F238E27FC236}">
                <a16:creationId xmlns:a16="http://schemas.microsoft.com/office/drawing/2014/main" id="{D8FDDCB5-E56F-B243-9148-1063930270B5}"/>
              </a:ext>
            </a:extLst>
          </p:cNvPr>
          <p:cNvSpPr/>
          <p:nvPr/>
        </p:nvSpPr>
        <p:spPr>
          <a:xfrm>
            <a:off x="7776000" y="3924000"/>
            <a:ext cx="1368152" cy="116307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F76E20C8-B941-3444-9DD6-D34E5D2753B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0145" y="1862066"/>
            <a:ext cx="2109981" cy="1486041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89493625-8254-7245-967A-CDC697F5E11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1386" y="1838976"/>
            <a:ext cx="2313814" cy="2916089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6F0271F0-7F37-EE4E-8FDB-91B5F500ED5D}"/>
              </a:ext>
            </a:extLst>
          </p:cNvPr>
          <p:cNvSpPr txBox="1"/>
          <p:nvPr/>
        </p:nvSpPr>
        <p:spPr>
          <a:xfrm>
            <a:off x="603208" y="1393444"/>
            <a:ext cx="208903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Estudio transversal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5E7563E-2342-1440-A6A1-BDFBBC87C7E0}"/>
              </a:ext>
            </a:extLst>
          </p:cNvPr>
          <p:cNvSpPr txBox="1"/>
          <p:nvPr/>
        </p:nvSpPr>
        <p:spPr>
          <a:xfrm>
            <a:off x="6532068" y="1398620"/>
            <a:ext cx="219322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IBM SPSS </a:t>
            </a:r>
            <a:r>
              <a:rPr lang="es-ES" sz="1600" b="1" u="none" strike="noStrike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Statistics</a:t>
            </a:r>
            <a:r>
              <a:rPr lang="es-ES" sz="1600" b="1" u="none" strike="noStrike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lang="es-E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65870CC-A6C8-CD46-A714-5B6037BC9572}"/>
              </a:ext>
            </a:extLst>
          </p:cNvPr>
          <p:cNvSpPr txBox="1"/>
          <p:nvPr/>
        </p:nvSpPr>
        <p:spPr>
          <a:xfrm>
            <a:off x="3585266" y="1398293"/>
            <a:ext cx="108542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1600" b="1" dirty="0">
                <a:latin typeface="Arial" panose="020B0604020202020204" pitchFamily="34" charset="0"/>
                <a:cs typeface="Arial" panose="020B0604020202020204" pitchFamily="34" charset="0"/>
              </a:rPr>
              <a:t>Variables</a:t>
            </a: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D58DE0C8-3E63-764F-A005-5CFBD9E55419}"/>
              </a:ext>
            </a:extLst>
          </p:cNvPr>
          <p:cNvSpPr txBox="1"/>
          <p:nvPr/>
        </p:nvSpPr>
        <p:spPr>
          <a:xfrm>
            <a:off x="6332537" y="3297020"/>
            <a:ext cx="259229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err="1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V.Categóricas</a:t>
            </a:r>
            <a:r>
              <a:rPr lang="es-E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prueba de la Chi-cuadrado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V.Continuas</a:t>
            </a:r>
            <a:r>
              <a:rPr lang="es-ES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: </a:t>
            </a:r>
            <a:r>
              <a:rPr lang="es-E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 de Mann-Whitney.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ES = </a:t>
            </a:r>
            <a:r>
              <a:rPr lang="es-ES" sz="14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 &lt; 0,05 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7AAA3056-9FD7-5744-BA33-1C0AD3CA54E4}"/>
              </a:ext>
            </a:extLst>
          </p:cNvPr>
          <p:cNvSpPr txBox="1"/>
          <p:nvPr/>
        </p:nvSpPr>
        <p:spPr>
          <a:xfrm>
            <a:off x="3258749" y="2128086"/>
            <a:ext cx="2267986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Datos demográficos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Características clínicas,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PFR: FEV1/FVC, FVC, TLC, VR, DLCO, KCO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Índice de comorbilidad de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Charlson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.  </a:t>
            </a:r>
          </a:p>
        </p:txBody>
      </p: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0B10A3C1-474C-3447-A534-149D2CDAFDF0}"/>
              </a:ext>
            </a:extLst>
          </p:cNvPr>
          <p:cNvCxnSpPr>
            <a:cxnSpLocks/>
          </p:cNvCxnSpPr>
          <p:nvPr/>
        </p:nvCxnSpPr>
        <p:spPr>
          <a:xfrm>
            <a:off x="6156176" y="1867515"/>
            <a:ext cx="0" cy="2709338"/>
          </a:xfrm>
          <a:prstGeom prst="line">
            <a:avLst/>
          </a:prstGeom>
          <a:ln w="25400">
            <a:solidFill>
              <a:srgbClr val="1A682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05F9E817-9D14-D24A-8FBD-E2646DF7D83D}"/>
              </a:ext>
            </a:extLst>
          </p:cNvPr>
          <p:cNvCxnSpPr>
            <a:cxnSpLocks/>
          </p:cNvCxnSpPr>
          <p:nvPr/>
        </p:nvCxnSpPr>
        <p:spPr>
          <a:xfrm>
            <a:off x="3131840" y="1838976"/>
            <a:ext cx="0" cy="2709338"/>
          </a:xfrm>
          <a:prstGeom prst="line">
            <a:avLst/>
          </a:prstGeom>
          <a:ln w="25400">
            <a:solidFill>
              <a:srgbClr val="1A682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Rectángulo redondeado 23">
            <a:extLst>
              <a:ext uri="{FF2B5EF4-FFF2-40B4-BE49-F238E27FC236}">
                <a16:creationId xmlns:a16="http://schemas.microsoft.com/office/drawing/2014/main" id="{45A71585-192E-7A44-94C7-8868A33961B9}"/>
              </a:ext>
            </a:extLst>
          </p:cNvPr>
          <p:cNvSpPr/>
          <p:nvPr/>
        </p:nvSpPr>
        <p:spPr>
          <a:xfrm>
            <a:off x="0" y="-1"/>
            <a:ext cx="1187624" cy="132843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A396E0DF-52F1-7546-AEAB-BDD1841AA616}"/>
              </a:ext>
            </a:extLst>
          </p:cNvPr>
          <p:cNvSpPr txBox="1"/>
          <p:nvPr/>
        </p:nvSpPr>
        <p:spPr>
          <a:xfrm>
            <a:off x="1260000" y="252000"/>
            <a:ext cx="1992790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sz="2800" b="1" dirty="0">
                <a:solidFill>
                  <a:srgbClr val="3972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MÉTODOS</a:t>
            </a: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89A12A83-80CE-F74A-9C48-BF2A4A8371B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91" y="70572"/>
            <a:ext cx="731203" cy="805311"/>
          </a:xfrm>
          <a:prstGeom prst="rect">
            <a:avLst/>
          </a:prstGeom>
        </p:spPr>
      </p:pic>
      <p:cxnSp>
        <p:nvCxnSpPr>
          <p:cNvPr id="27" name="Conector recto 26">
            <a:extLst>
              <a:ext uri="{FF2B5EF4-FFF2-40B4-BE49-F238E27FC236}">
                <a16:creationId xmlns:a16="http://schemas.microsoft.com/office/drawing/2014/main" id="{49AC1197-ED34-B24A-A2B2-23B80C51136A}"/>
              </a:ext>
            </a:extLst>
          </p:cNvPr>
          <p:cNvCxnSpPr>
            <a:cxnSpLocks/>
          </p:cNvCxnSpPr>
          <p:nvPr/>
        </p:nvCxnSpPr>
        <p:spPr>
          <a:xfrm flipV="1">
            <a:off x="1054730" y="816906"/>
            <a:ext cx="6037549" cy="8537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uadroTexto 27">
            <a:extLst>
              <a:ext uri="{FF2B5EF4-FFF2-40B4-BE49-F238E27FC236}">
                <a16:creationId xmlns:a16="http://schemas.microsoft.com/office/drawing/2014/main" id="{0A02C6F0-8B38-4141-B08D-613CD68D7547}"/>
              </a:ext>
            </a:extLst>
          </p:cNvPr>
          <p:cNvSpPr txBox="1"/>
          <p:nvPr/>
        </p:nvSpPr>
        <p:spPr>
          <a:xfrm>
            <a:off x="631929" y="1012535"/>
            <a:ext cx="26616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b="1" i="0" dirty="0"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Diseño del estudio:</a:t>
            </a:r>
            <a:endParaRPr lang="es-ES" b="0" i="0" dirty="0">
              <a:solidFill>
                <a:schemeClr val="accent6">
                  <a:lumMod val="75000"/>
                </a:schemeClr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208743CD-DCAE-1443-ABF6-5F96F5EDADC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50242" y="1839916"/>
            <a:ext cx="904632" cy="756071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457789B0-0A26-194E-A033-2735347EDE52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8173" y="3222184"/>
            <a:ext cx="642762" cy="526473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F805BBDA-B383-7240-9038-A8902F008112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77360" y="2522157"/>
            <a:ext cx="502713" cy="550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34686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Imagen 33">
            <a:extLst>
              <a:ext uri="{FF2B5EF4-FFF2-40B4-BE49-F238E27FC236}">
                <a16:creationId xmlns:a16="http://schemas.microsoft.com/office/drawing/2014/main" id="{85D435CF-19FE-EE40-8563-AABDACA22F1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84833" y="1850020"/>
            <a:ext cx="3444701" cy="3183960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AD0BF32-1070-A643-8053-CF1348188FC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67178" y="1886965"/>
            <a:ext cx="3058387" cy="3219017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51D56709-3DBC-BB45-BFFC-822489D4D7F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4509" y="2831523"/>
            <a:ext cx="482259" cy="48225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9BB96423-60C2-D342-A3C2-E5846775066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4878" y="2443663"/>
            <a:ext cx="376779" cy="4822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C56CA240-A7B6-E84C-95FC-74CFF274FD2F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37661" y="2055610"/>
            <a:ext cx="507544" cy="507544"/>
          </a:xfrm>
          <a:prstGeom prst="rect">
            <a:avLst/>
          </a:prstGeom>
        </p:spPr>
      </p:pic>
      <p:pic>
        <p:nvPicPr>
          <p:cNvPr id="6146" name="Picture 2" descr="Comorbilidades en Insuficiencia Cardíaca. - SAC">
            <a:extLst>
              <a:ext uri="{FF2B5EF4-FFF2-40B4-BE49-F238E27FC236}">
                <a16:creationId xmlns:a16="http://schemas.microsoft.com/office/drawing/2014/main" id="{40003D9F-8583-2546-AE47-3CAF477C6C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79448" y="4683894"/>
            <a:ext cx="376779" cy="376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Rectángulo redondeado 35">
            <a:extLst>
              <a:ext uri="{FF2B5EF4-FFF2-40B4-BE49-F238E27FC236}">
                <a16:creationId xmlns:a16="http://schemas.microsoft.com/office/drawing/2014/main" id="{1DEF07BA-85E5-F944-A197-EE21029F258F}"/>
              </a:ext>
            </a:extLst>
          </p:cNvPr>
          <p:cNvSpPr/>
          <p:nvPr/>
        </p:nvSpPr>
        <p:spPr>
          <a:xfrm>
            <a:off x="0" y="-1"/>
            <a:ext cx="1187624" cy="132843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FC2E6588-DC1F-BE4C-B653-276613BBB55D}"/>
              </a:ext>
            </a:extLst>
          </p:cNvPr>
          <p:cNvSpPr txBox="1"/>
          <p:nvPr/>
        </p:nvSpPr>
        <p:spPr>
          <a:xfrm>
            <a:off x="1260000" y="252000"/>
            <a:ext cx="2604752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sz="2800" b="1" dirty="0">
                <a:solidFill>
                  <a:srgbClr val="3972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A17BCD21-F912-6348-8FB9-8145F2457F57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91" y="70572"/>
            <a:ext cx="731203" cy="805311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3938A63E-C2F9-E54C-89AC-482358AE8A90}"/>
              </a:ext>
            </a:extLst>
          </p:cNvPr>
          <p:cNvCxnSpPr>
            <a:cxnSpLocks/>
          </p:cNvCxnSpPr>
          <p:nvPr/>
        </p:nvCxnSpPr>
        <p:spPr>
          <a:xfrm flipV="1">
            <a:off x="1054730" y="816906"/>
            <a:ext cx="6037549" cy="8537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CuadroTexto 40">
            <a:extLst>
              <a:ext uri="{FF2B5EF4-FFF2-40B4-BE49-F238E27FC236}">
                <a16:creationId xmlns:a16="http://schemas.microsoft.com/office/drawing/2014/main" id="{2A9E77A7-05E7-084C-A8AF-A78759B0594D}"/>
              </a:ext>
            </a:extLst>
          </p:cNvPr>
          <p:cNvSpPr txBox="1"/>
          <p:nvPr/>
        </p:nvSpPr>
        <p:spPr>
          <a:xfrm>
            <a:off x="4572000" y="1560705"/>
            <a:ext cx="2953565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33671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  <a:scene3d>
            <a:camera prst="orthographicFront"/>
            <a:lightRig rig="threePt" dir="t"/>
          </a:scene3d>
          <a:sp3d extrusionH="12700"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rgbClr val="33671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SCFPE (N=22) </a:t>
            </a:r>
            <a:endParaRPr lang="es-ES" sz="1600" dirty="0">
              <a:solidFill>
                <a:srgbClr val="33671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D8F647A7-9089-5D43-888E-EF433FCCD403}"/>
              </a:ext>
            </a:extLst>
          </p:cNvPr>
          <p:cNvSpPr txBox="1"/>
          <p:nvPr/>
        </p:nvSpPr>
        <p:spPr>
          <a:xfrm>
            <a:off x="210583" y="1553424"/>
            <a:ext cx="2953564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EPID NO SCFPE (N=32)</a:t>
            </a:r>
          </a:p>
        </p:txBody>
      </p:sp>
      <p:pic>
        <p:nvPicPr>
          <p:cNvPr id="6148" name="Picture 4" descr="oxígeno molécula o2 con rodeando átomos formando azul esfera 55938407  Vector en Vecteezy">
            <a:extLst>
              <a:ext uri="{FF2B5EF4-FFF2-40B4-BE49-F238E27FC236}">
                <a16:creationId xmlns:a16="http://schemas.microsoft.com/office/drawing/2014/main" id="{B3AE6BB2-B056-0F48-ADF3-D3ADBD5C9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64147" y="4397420"/>
            <a:ext cx="376779" cy="3767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44" name="Tabla 43">
            <a:extLst>
              <a:ext uri="{FF2B5EF4-FFF2-40B4-BE49-F238E27FC236}">
                <a16:creationId xmlns:a16="http://schemas.microsoft.com/office/drawing/2014/main" id="{F5B22730-07C0-A84D-912C-43E3511418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5955355"/>
              </p:ext>
            </p:extLst>
          </p:nvPr>
        </p:nvGraphicFramePr>
        <p:xfrm>
          <a:off x="467543" y="1876713"/>
          <a:ext cx="8424937" cy="3037229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800201">
                  <a:extLst>
                    <a:ext uri="{9D8B030D-6E8A-4147-A177-3AD203B41FA5}">
                      <a16:colId xmlns:a16="http://schemas.microsoft.com/office/drawing/2014/main" val="3992196401"/>
                    </a:ext>
                  </a:extLst>
                </a:gridCol>
                <a:gridCol w="2338366">
                  <a:extLst>
                    <a:ext uri="{9D8B030D-6E8A-4147-A177-3AD203B41FA5}">
                      <a16:colId xmlns:a16="http://schemas.microsoft.com/office/drawing/2014/main" val="551189625"/>
                    </a:ext>
                  </a:extLst>
                </a:gridCol>
                <a:gridCol w="2734410">
                  <a:extLst>
                    <a:ext uri="{9D8B030D-6E8A-4147-A177-3AD203B41FA5}">
                      <a16:colId xmlns:a16="http://schemas.microsoft.com/office/drawing/2014/main" val="2715155638"/>
                    </a:ext>
                  </a:extLst>
                </a:gridCol>
                <a:gridCol w="1551960">
                  <a:extLst>
                    <a:ext uri="{9D8B030D-6E8A-4147-A177-3AD203B41FA5}">
                      <a16:colId xmlns:a16="http://schemas.microsoft.com/office/drawing/2014/main" val="1944711565"/>
                    </a:ext>
                  </a:extLst>
                </a:gridCol>
              </a:tblGrid>
              <a:tr h="360439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20(90,9%)        </a:t>
                      </a:r>
                      <a:endParaRPr lang="es-ES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s-ES" sz="14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5761" marR="75761" marT="75761" marB="75761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s-ES" sz="14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5761" marR="75761" marT="75761" marB="75761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endParaRPr lang="es-ES" sz="1400" b="1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5761" marR="75761" marT="75761" marB="75761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4476699"/>
                  </a:ext>
                </a:extLst>
              </a:tr>
              <a:tr h="360439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69,9 (8,6)</a:t>
                      </a:r>
                      <a:endParaRPr lang="es-ES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Varones (%)</a:t>
                      </a:r>
                    </a:p>
                  </a:txBody>
                  <a:tcPr marL="75761" marR="75761" marT="75761" marB="75761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400" b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90,9</a:t>
                      </a:r>
                    </a:p>
                  </a:txBody>
                  <a:tcPr marL="75761" marR="75761" marT="75761" marB="75761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4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0,033</a:t>
                      </a:r>
                    </a:p>
                  </a:txBody>
                  <a:tcPr marL="75761" marR="75761" marT="75761" marB="75761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12599"/>
                  </a:ext>
                </a:extLst>
              </a:tr>
              <a:tr h="360439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1(4,5%)</a:t>
                      </a:r>
                      <a:endParaRPr lang="es-ES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Edad (años)</a:t>
                      </a:r>
                    </a:p>
                  </a:txBody>
                  <a:tcPr marL="75761" marR="75761" marT="75761" marB="75761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400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69,9</a:t>
                      </a:r>
                    </a:p>
                  </a:txBody>
                  <a:tcPr marL="75761" marR="75761" marT="75761" marB="75761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400" b="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0,85</a:t>
                      </a:r>
                    </a:p>
                  </a:txBody>
                  <a:tcPr marL="75761" marR="75761" marT="75761" marB="75761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7841481"/>
                  </a:ext>
                </a:extLst>
              </a:tr>
              <a:tr h="360439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62,6 (39,2)</a:t>
                      </a:r>
                      <a:endParaRPr lang="es-ES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IPA</a:t>
                      </a:r>
                    </a:p>
                  </a:txBody>
                  <a:tcPr marL="75761" marR="75761" marT="75761" marB="75761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4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63</a:t>
                      </a:r>
                    </a:p>
                  </a:txBody>
                  <a:tcPr marL="75761" marR="75761" marT="75761" marB="75761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es-ES" sz="14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0,001</a:t>
                      </a:r>
                    </a:p>
                  </a:txBody>
                  <a:tcPr marL="75761" marR="75761" marT="75761" marB="75761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0915854"/>
                  </a:ext>
                </a:extLst>
              </a:tr>
              <a:tr h="1150981"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2 (6,3%)</a:t>
                      </a:r>
                      <a:b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20 (</a:t>
                      </a:r>
                      <a:r>
                        <a:rPr lang="es-E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62,5%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  <a:b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9 (</a:t>
                      </a:r>
                      <a:r>
                        <a:rPr lang="es-ES" sz="12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28,1%)</a:t>
                      </a:r>
                      <a:b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1 (3,1%)</a:t>
                      </a:r>
                      <a:b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0 (0%)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</a:t>
                      </a:r>
                      <a:r>
                        <a:rPr lang="es-ES" sz="140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mMRC</a:t>
                      </a:r>
                      <a:endParaRPr lang="es-ES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buFontTx/>
                        <a:buNone/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Grado 0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buFontTx/>
                        <a:buNone/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Grado 1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buFontTx/>
                        <a:buNone/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Grado 2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>
                        <a:buFontTx/>
                        <a:buNone/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Grado 3</a:t>
                      </a:r>
                    </a:p>
                    <a:p>
                      <a:pPr algn="ctr">
                        <a:buFontTx/>
                        <a:buNone/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Grado 4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sz="12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/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(22,7%)</a:t>
                      </a:r>
                      <a:b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(36,4%)</a:t>
                      </a:r>
                      <a:b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5(22,7%)</a:t>
                      </a:r>
                      <a:b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(13,6%)</a:t>
                      </a:r>
                      <a:b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ES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(4,5%)</a:t>
                      </a:r>
                      <a:endParaRPr lang="es-ES" sz="12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0,092</a:t>
                      </a:r>
                      <a:endParaRPr lang="es-ES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307696"/>
                  </a:ext>
                </a:extLst>
              </a:tr>
              <a:tr h="211290"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95,9 %</a:t>
                      </a:r>
                      <a:endParaRPr lang="es-ES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</a:t>
                      </a:r>
                      <a:r>
                        <a:rPr lang="es-ES" sz="1400" b="1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Sat</a:t>
                      </a:r>
                      <a:r>
                        <a:rPr lang="es-ES" sz="1400" b="1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O2 </a:t>
                      </a:r>
                      <a:endParaRPr lang="es-ES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95,3 %</a:t>
                      </a:r>
                      <a:endParaRPr lang="es-ES" sz="140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0,370</a:t>
                      </a:r>
                      <a:endParaRPr lang="es-ES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9485435"/>
                  </a:ext>
                </a:extLst>
              </a:tr>
              <a:tr h="210761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20(90,9%)        </a:t>
                      </a:r>
                      <a:endParaRPr lang="es-ES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I </a:t>
                      </a:r>
                      <a:r>
                        <a:rPr lang="es-ES" sz="1400" b="1" dirty="0" err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Charlson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2,1 </a:t>
                      </a:r>
                      <a:endParaRPr lang="es-ES" sz="1400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&lt;0,001</a:t>
                      </a:r>
                    </a:p>
                  </a:txBody>
                  <a:tcPr marL="68580" marR="68580" marT="0" marB="0" anchor="ctr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787356068"/>
                  </a:ext>
                </a:extLst>
              </a:tr>
            </a:tbl>
          </a:graphicData>
        </a:graphic>
      </p:graphicFrame>
      <p:sp>
        <p:nvSpPr>
          <p:cNvPr id="46" name="CuadroTexto 45">
            <a:extLst>
              <a:ext uri="{FF2B5EF4-FFF2-40B4-BE49-F238E27FC236}">
                <a16:creationId xmlns:a16="http://schemas.microsoft.com/office/drawing/2014/main" id="{5A3C4649-224F-5A4C-86C9-763446527745}"/>
              </a:ext>
            </a:extLst>
          </p:cNvPr>
          <p:cNvSpPr txBox="1"/>
          <p:nvPr/>
        </p:nvSpPr>
        <p:spPr>
          <a:xfrm>
            <a:off x="631929" y="1012535"/>
            <a:ext cx="79725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i="0" dirty="0"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1. SCFPE: Características demográficas, clínica y comorbilidades. </a:t>
            </a:r>
            <a:endParaRPr lang="es-ES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1377668A-4FD0-A84D-A599-5751B3D0BACD}"/>
              </a:ext>
            </a:extLst>
          </p:cNvPr>
          <p:cNvSpPr txBox="1"/>
          <p:nvPr/>
        </p:nvSpPr>
        <p:spPr>
          <a:xfrm>
            <a:off x="6879785" y="1572009"/>
            <a:ext cx="24577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800" b="1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 </a:t>
            </a:r>
            <a:r>
              <a:rPr lang="es-ES" sz="1800" b="1" dirty="0" err="1">
                <a:effectLst/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  <a:endParaRPr lang="es-ES" sz="1800" b="1" dirty="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9" name="Imagen 48">
            <a:extLst>
              <a:ext uri="{FF2B5EF4-FFF2-40B4-BE49-F238E27FC236}">
                <a16:creationId xmlns:a16="http://schemas.microsoft.com/office/drawing/2014/main" id="{267074CD-AFE0-3F46-AB8C-905A686BBAC8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2747" y="3406513"/>
            <a:ext cx="502713" cy="550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269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>
            <a:extLst>
              <a:ext uri="{FF2B5EF4-FFF2-40B4-BE49-F238E27FC236}">
                <a16:creationId xmlns:a16="http://schemas.microsoft.com/office/drawing/2014/main" id="{AABE040A-1BDC-8A4B-9277-B617C567008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80709" y="3395262"/>
            <a:ext cx="3727476" cy="1563638"/>
          </a:xfrm>
          <a:prstGeom prst="rect">
            <a:avLst/>
          </a:prstGeom>
        </p:spPr>
      </p:pic>
      <p:sp>
        <p:nvSpPr>
          <p:cNvPr id="14" name="Rectángulo redondeado 13">
            <a:extLst>
              <a:ext uri="{FF2B5EF4-FFF2-40B4-BE49-F238E27FC236}">
                <a16:creationId xmlns:a16="http://schemas.microsoft.com/office/drawing/2014/main" id="{2DF0B536-EF9C-3843-AD8F-43F102E3DB9D}"/>
              </a:ext>
            </a:extLst>
          </p:cNvPr>
          <p:cNvSpPr/>
          <p:nvPr/>
        </p:nvSpPr>
        <p:spPr>
          <a:xfrm>
            <a:off x="0" y="-1"/>
            <a:ext cx="1187624" cy="132843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B598CD1E-29C9-C54D-96F9-3A7E98870502}"/>
              </a:ext>
            </a:extLst>
          </p:cNvPr>
          <p:cNvSpPr txBox="1"/>
          <p:nvPr/>
        </p:nvSpPr>
        <p:spPr>
          <a:xfrm>
            <a:off x="1260000" y="252000"/>
            <a:ext cx="2604752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sz="2800" b="1" dirty="0">
                <a:solidFill>
                  <a:srgbClr val="3972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922299A6-60C1-434D-9FA3-6AA2EDDBCDC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91" y="70572"/>
            <a:ext cx="731203" cy="805311"/>
          </a:xfrm>
          <a:prstGeom prst="rect">
            <a:avLst/>
          </a:prstGeom>
        </p:spPr>
      </p:pic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BCC5DA6E-7836-F747-B2F3-8647F109F188}"/>
              </a:ext>
            </a:extLst>
          </p:cNvPr>
          <p:cNvCxnSpPr>
            <a:cxnSpLocks/>
          </p:cNvCxnSpPr>
          <p:nvPr/>
        </p:nvCxnSpPr>
        <p:spPr>
          <a:xfrm flipV="1">
            <a:off x="1054730" y="816906"/>
            <a:ext cx="6037549" cy="8537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uadroTexto 19">
            <a:extLst>
              <a:ext uri="{FF2B5EF4-FFF2-40B4-BE49-F238E27FC236}">
                <a16:creationId xmlns:a16="http://schemas.microsoft.com/office/drawing/2014/main" id="{EDE4EDF2-5CA2-A944-82D0-D562D9CE5600}"/>
              </a:ext>
            </a:extLst>
          </p:cNvPr>
          <p:cNvSpPr txBox="1"/>
          <p:nvPr/>
        </p:nvSpPr>
        <p:spPr>
          <a:xfrm>
            <a:off x="631929" y="1012535"/>
            <a:ext cx="79725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ES" b="1" i="0" dirty="0"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SCFPE: Tipo de EPID. </a:t>
            </a:r>
            <a:endParaRPr lang="es-ES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78450F1-08F1-164D-A00B-295B7181989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797" y="1953762"/>
            <a:ext cx="3231955" cy="3104461"/>
          </a:xfrm>
          <a:prstGeom prst="rect">
            <a:avLst/>
          </a:prstGeom>
        </p:spPr>
      </p:pic>
      <p:sp>
        <p:nvSpPr>
          <p:cNvPr id="21" name="CuadroTexto 20">
            <a:extLst>
              <a:ext uri="{FF2B5EF4-FFF2-40B4-BE49-F238E27FC236}">
                <a16:creationId xmlns:a16="http://schemas.microsoft.com/office/drawing/2014/main" id="{85C768AA-5EC3-854E-9B37-1C9CBC02F280}"/>
              </a:ext>
            </a:extLst>
          </p:cNvPr>
          <p:cNvSpPr txBox="1"/>
          <p:nvPr/>
        </p:nvSpPr>
        <p:spPr>
          <a:xfrm>
            <a:off x="857194" y="1499425"/>
            <a:ext cx="3007558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EPID NO SCFPE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921EC76E-D6B0-E84F-95E1-E1A549BC6DA7}"/>
              </a:ext>
            </a:extLst>
          </p:cNvPr>
          <p:cNvSpPr txBox="1"/>
          <p:nvPr/>
        </p:nvSpPr>
        <p:spPr>
          <a:xfrm>
            <a:off x="5279248" y="1490731"/>
            <a:ext cx="3007558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33671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  <a:scene3d>
            <a:camera prst="orthographicFront"/>
            <a:lightRig rig="threePt" dir="t"/>
          </a:scene3d>
          <a:sp3d extrusionH="12700"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rgbClr val="33671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SCFPE </a:t>
            </a:r>
            <a:endParaRPr lang="es-ES" sz="1600" dirty="0">
              <a:solidFill>
                <a:srgbClr val="33671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BB62A0B8-E614-3041-90B6-A41BED60D63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20427" y="1979922"/>
            <a:ext cx="3325200" cy="30521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6619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Imagen 34">
            <a:extLst>
              <a:ext uri="{FF2B5EF4-FFF2-40B4-BE49-F238E27FC236}">
                <a16:creationId xmlns:a16="http://schemas.microsoft.com/office/drawing/2014/main" id="{E982C8CA-61CB-3345-9637-5C5EC477DAD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6602" y="2809192"/>
            <a:ext cx="3763540" cy="2186632"/>
          </a:xfrm>
          <a:prstGeom prst="rect">
            <a:avLst/>
          </a:prstGeom>
        </p:spPr>
      </p:pic>
      <p:sp>
        <p:nvSpPr>
          <p:cNvPr id="36" name="Rectángulo redondeado 35">
            <a:extLst>
              <a:ext uri="{FF2B5EF4-FFF2-40B4-BE49-F238E27FC236}">
                <a16:creationId xmlns:a16="http://schemas.microsoft.com/office/drawing/2014/main" id="{53A8E0E2-93E7-ED49-BD27-F94BFC8B5432}"/>
              </a:ext>
            </a:extLst>
          </p:cNvPr>
          <p:cNvSpPr/>
          <p:nvPr/>
        </p:nvSpPr>
        <p:spPr>
          <a:xfrm>
            <a:off x="0" y="-1"/>
            <a:ext cx="1187624" cy="132843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8C13BB8D-53F4-7441-BC40-6DB2ACBB2168}"/>
              </a:ext>
            </a:extLst>
          </p:cNvPr>
          <p:cNvSpPr txBox="1"/>
          <p:nvPr/>
        </p:nvSpPr>
        <p:spPr>
          <a:xfrm>
            <a:off x="1260000" y="252000"/>
            <a:ext cx="2604752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sz="2800" b="1" dirty="0">
                <a:solidFill>
                  <a:srgbClr val="3972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6FE0FF1A-83AC-6644-9D05-71A99E6608F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91" y="70572"/>
            <a:ext cx="731203" cy="805311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9573A37C-939F-1F4C-85F7-044A6FD86C08}"/>
              </a:ext>
            </a:extLst>
          </p:cNvPr>
          <p:cNvCxnSpPr>
            <a:cxnSpLocks/>
          </p:cNvCxnSpPr>
          <p:nvPr/>
        </p:nvCxnSpPr>
        <p:spPr>
          <a:xfrm flipV="1">
            <a:off x="1054730" y="816906"/>
            <a:ext cx="6037549" cy="8537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CuadroTexto 39">
            <a:extLst>
              <a:ext uri="{FF2B5EF4-FFF2-40B4-BE49-F238E27FC236}">
                <a16:creationId xmlns:a16="http://schemas.microsoft.com/office/drawing/2014/main" id="{DE6B095B-AF78-1141-A10A-E55026967BF0}"/>
              </a:ext>
            </a:extLst>
          </p:cNvPr>
          <p:cNvSpPr txBox="1"/>
          <p:nvPr/>
        </p:nvSpPr>
        <p:spPr>
          <a:xfrm>
            <a:off x="631929" y="1012535"/>
            <a:ext cx="43746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s-ES" b="1" i="0" dirty="0"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SCFPE: Características morfológicas. </a:t>
            </a:r>
            <a:endParaRPr lang="es-ES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E8FA0028-92E2-3E43-86B9-671131FF89DD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3858" y="1515526"/>
            <a:ext cx="4395573" cy="2703513"/>
          </a:xfrm>
          <a:prstGeom prst="rect">
            <a:avLst/>
          </a:prstGeom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93536D18-5D71-384A-A622-73DD7A23813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9521"/>
          <a:stretch/>
        </p:blipFill>
        <p:spPr>
          <a:xfrm>
            <a:off x="373528" y="4232378"/>
            <a:ext cx="2186249" cy="659122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49412ED7-D592-9A41-A42F-908C9955245A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harpenSoften amount="14000"/>
                    </a14:imgEffect>
                    <a14:imgEffect>
                      <a14:brightnessContrast contrast="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6603" y="237628"/>
            <a:ext cx="3763539" cy="2468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1087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17C3220D-5028-EC4A-92EF-9B9FF9EDDA0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11508" y="912975"/>
            <a:ext cx="6247812" cy="3446265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5EEEED37-A29D-7E48-B6B2-D1955F1CC31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9030" y="2210884"/>
            <a:ext cx="2710292" cy="2218772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8B9BBB63-A317-8A4D-9575-40E12E1736D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2830" y="1999757"/>
            <a:ext cx="1579733" cy="503385"/>
          </a:xfrm>
          <a:prstGeom prst="rect">
            <a:avLst/>
          </a:prstGeom>
        </p:spPr>
      </p:pic>
      <p:sp>
        <p:nvSpPr>
          <p:cNvPr id="34" name="CuadroTexto 33">
            <a:extLst>
              <a:ext uri="{FF2B5EF4-FFF2-40B4-BE49-F238E27FC236}">
                <a16:creationId xmlns:a16="http://schemas.microsoft.com/office/drawing/2014/main" id="{DD30BE06-2370-9242-919A-5F58F158FDB5}"/>
              </a:ext>
            </a:extLst>
          </p:cNvPr>
          <p:cNvSpPr txBox="1"/>
          <p:nvPr/>
        </p:nvSpPr>
        <p:spPr>
          <a:xfrm>
            <a:off x="683568" y="4435486"/>
            <a:ext cx="8275752" cy="584775"/>
          </a:xfrm>
          <a:prstGeom prst="rect">
            <a:avLst/>
          </a:prstGeom>
          <a:solidFill>
            <a:schemeClr val="bg1"/>
          </a:solidFill>
          <a:ln>
            <a:solidFill>
              <a:srgbClr val="1A682F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s-ES" sz="1600" dirty="0">
                <a:solidFill>
                  <a:srgbClr val="30303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distribución de enfisema y fibrosis más común en el SCFPE fue el patrón de transición progresiva (59,1%)</a:t>
            </a:r>
            <a:r>
              <a:rPr lang="es-ES" sz="1600" dirty="0">
                <a:solidFill>
                  <a:srgbClr val="30303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ángulo redondeado 35">
            <a:extLst>
              <a:ext uri="{FF2B5EF4-FFF2-40B4-BE49-F238E27FC236}">
                <a16:creationId xmlns:a16="http://schemas.microsoft.com/office/drawing/2014/main" id="{6419BEE6-5FE5-8E4C-B16D-C563AFFA3064}"/>
              </a:ext>
            </a:extLst>
          </p:cNvPr>
          <p:cNvSpPr/>
          <p:nvPr/>
        </p:nvSpPr>
        <p:spPr>
          <a:xfrm>
            <a:off x="0" y="-1"/>
            <a:ext cx="1187624" cy="132843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206FE38C-DED7-E24D-AF3B-56B198E91BAA}"/>
              </a:ext>
            </a:extLst>
          </p:cNvPr>
          <p:cNvSpPr txBox="1"/>
          <p:nvPr/>
        </p:nvSpPr>
        <p:spPr>
          <a:xfrm>
            <a:off x="1260000" y="252000"/>
            <a:ext cx="2604752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sz="2800" b="1" dirty="0">
                <a:solidFill>
                  <a:srgbClr val="3972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pic>
        <p:nvPicPr>
          <p:cNvPr id="38" name="Imagen 37">
            <a:extLst>
              <a:ext uri="{FF2B5EF4-FFF2-40B4-BE49-F238E27FC236}">
                <a16:creationId xmlns:a16="http://schemas.microsoft.com/office/drawing/2014/main" id="{A2F76B78-0FE7-CE43-BB79-B85553045FA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91" y="70572"/>
            <a:ext cx="731203" cy="805311"/>
          </a:xfrm>
          <a:prstGeom prst="rect">
            <a:avLst/>
          </a:prstGeom>
        </p:spPr>
      </p:pic>
      <p:cxnSp>
        <p:nvCxnSpPr>
          <p:cNvPr id="39" name="Conector recto 38">
            <a:extLst>
              <a:ext uri="{FF2B5EF4-FFF2-40B4-BE49-F238E27FC236}">
                <a16:creationId xmlns:a16="http://schemas.microsoft.com/office/drawing/2014/main" id="{CF83F5DC-4F32-0545-BAF5-0D15C1A72010}"/>
              </a:ext>
            </a:extLst>
          </p:cNvPr>
          <p:cNvCxnSpPr>
            <a:cxnSpLocks/>
          </p:cNvCxnSpPr>
          <p:nvPr/>
        </p:nvCxnSpPr>
        <p:spPr>
          <a:xfrm flipV="1">
            <a:off x="1054730" y="816906"/>
            <a:ext cx="6037549" cy="8537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CuadroTexto 40">
            <a:extLst>
              <a:ext uri="{FF2B5EF4-FFF2-40B4-BE49-F238E27FC236}">
                <a16:creationId xmlns:a16="http://schemas.microsoft.com/office/drawing/2014/main" id="{2A51888D-0C0F-4844-92B4-85ADB6621C1A}"/>
              </a:ext>
            </a:extLst>
          </p:cNvPr>
          <p:cNvSpPr txBox="1"/>
          <p:nvPr/>
        </p:nvSpPr>
        <p:spPr>
          <a:xfrm>
            <a:off x="631929" y="1012535"/>
            <a:ext cx="202142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s-ES" b="1" i="0" dirty="0"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SCFPE: Características morfológicas. </a:t>
            </a:r>
            <a:endParaRPr lang="es-ES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3711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269E5F7F-D3EE-C544-A143-3C5F5FA6734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25001" y="2723687"/>
            <a:ext cx="2409703" cy="175484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1877E44-0C5F-AA48-8A85-926625DBBEC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25001" y="1061802"/>
            <a:ext cx="2409703" cy="1633088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99E27F1-6707-4044-95BF-7876867EDA4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8073" y="1056664"/>
            <a:ext cx="2673335" cy="3421867"/>
          </a:xfrm>
          <a:prstGeom prst="rect">
            <a:avLst/>
          </a:prstGeom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73745200-D4E2-7947-AFB3-F9E8F6C852C0}"/>
              </a:ext>
            </a:extLst>
          </p:cNvPr>
          <p:cNvSpPr txBox="1"/>
          <p:nvPr/>
        </p:nvSpPr>
        <p:spPr>
          <a:xfrm>
            <a:off x="-219818" y="2746583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latin typeface="Google Sans Text"/>
              </a:rPr>
              <a:t>P</a:t>
            </a:r>
            <a:r>
              <a:rPr lang="es-ES" b="1" i="0" dirty="0">
                <a:effectLst/>
                <a:latin typeface="Google Sans Text"/>
              </a:rPr>
              <a:t>atrón morfológico único</a:t>
            </a:r>
            <a:endParaRPr lang="es-ES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8E938A72-5DA7-2A4F-B93B-D895CB923E9C}"/>
              </a:ext>
            </a:extLst>
          </p:cNvPr>
          <p:cNvSpPr txBox="1"/>
          <p:nvPr/>
        </p:nvSpPr>
        <p:spPr>
          <a:xfrm>
            <a:off x="948100" y="1795518"/>
            <a:ext cx="2236165" cy="646331"/>
          </a:xfrm>
          <a:prstGeom prst="rect">
            <a:avLst/>
          </a:prstGeom>
          <a:solidFill>
            <a:schemeClr val="bg1"/>
          </a:solidFill>
          <a:ln w="19050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latin typeface="Google Sans Text"/>
              </a:rPr>
              <a:t>Quistes de paredes gruesas</a:t>
            </a:r>
            <a:endParaRPr lang="es-ES" dirty="0"/>
          </a:p>
        </p:txBody>
      </p:sp>
      <p:cxnSp>
        <p:nvCxnSpPr>
          <p:cNvPr id="5" name="Conector recto de flecha 4">
            <a:extLst>
              <a:ext uri="{FF2B5EF4-FFF2-40B4-BE49-F238E27FC236}">
                <a16:creationId xmlns:a16="http://schemas.microsoft.com/office/drawing/2014/main" id="{A3C7AB04-7082-EE4F-BB48-E7814DB13562}"/>
              </a:ext>
            </a:extLst>
          </p:cNvPr>
          <p:cNvCxnSpPr/>
          <p:nvPr/>
        </p:nvCxnSpPr>
        <p:spPr>
          <a:xfrm>
            <a:off x="2066182" y="2441849"/>
            <a:ext cx="0" cy="348516"/>
          </a:xfrm>
          <a:prstGeom prst="straightConnector1">
            <a:avLst/>
          </a:prstGeom>
          <a:ln w="19050">
            <a:solidFill>
              <a:schemeClr val="bg1">
                <a:lumMod val="85000"/>
              </a:schemeClr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uadroTexto 18">
            <a:extLst>
              <a:ext uri="{FF2B5EF4-FFF2-40B4-BE49-F238E27FC236}">
                <a16:creationId xmlns:a16="http://schemas.microsoft.com/office/drawing/2014/main" id="{779CCC37-3138-3241-B344-C336B37380C1}"/>
              </a:ext>
            </a:extLst>
          </p:cNvPr>
          <p:cNvSpPr txBox="1"/>
          <p:nvPr/>
        </p:nvSpPr>
        <p:spPr>
          <a:xfrm>
            <a:off x="496348" y="3198278"/>
            <a:ext cx="3139667" cy="1323439"/>
          </a:xfrm>
          <a:prstGeom prst="rect">
            <a:avLst/>
          </a:prstGeom>
          <a:solidFill>
            <a:schemeClr val="bg1"/>
          </a:solidFill>
          <a:ln w="31750"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s-ES" sz="1600" dirty="0">
                <a:solidFill>
                  <a:srgbClr val="30303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Los q</a:t>
            </a:r>
            <a:r>
              <a:rPr lang="es-ES" sz="1600" dirty="0">
                <a:solidFill>
                  <a:srgbClr val="30303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uistes de pared gruesa estuvieron  presentes en el 68,2% del grupo SCFPE y ausente en el grupo sin enfisema (</a:t>
            </a:r>
            <a:r>
              <a:rPr lang="es-ES" sz="1600" i="1" dirty="0">
                <a:solidFill>
                  <a:srgbClr val="30303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</a:t>
            </a:r>
            <a:r>
              <a:rPr lang="es-ES" sz="1600" dirty="0">
                <a:solidFill>
                  <a:srgbClr val="30303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&lt;0,001).</a:t>
            </a:r>
            <a:r>
              <a:rPr lang="es-ES" sz="16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s-E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ángulo redondeado 20">
            <a:extLst>
              <a:ext uri="{FF2B5EF4-FFF2-40B4-BE49-F238E27FC236}">
                <a16:creationId xmlns:a16="http://schemas.microsoft.com/office/drawing/2014/main" id="{5A0C7252-16AE-2F40-A370-8C195BF8CD35}"/>
              </a:ext>
            </a:extLst>
          </p:cNvPr>
          <p:cNvSpPr/>
          <p:nvPr/>
        </p:nvSpPr>
        <p:spPr>
          <a:xfrm>
            <a:off x="0" y="-1"/>
            <a:ext cx="1187624" cy="132843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8BC9FEDF-26CF-4C4A-A0B4-21440225D2EC}"/>
              </a:ext>
            </a:extLst>
          </p:cNvPr>
          <p:cNvSpPr txBox="1"/>
          <p:nvPr/>
        </p:nvSpPr>
        <p:spPr>
          <a:xfrm>
            <a:off x="1260000" y="252000"/>
            <a:ext cx="2604752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sz="2800" b="1" dirty="0">
                <a:solidFill>
                  <a:srgbClr val="3972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pic>
        <p:nvPicPr>
          <p:cNvPr id="26" name="Imagen 25">
            <a:extLst>
              <a:ext uri="{FF2B5EF4-FFF2-40B4-BE49-F238E27FC236}">
                <a16:creationId xmlns:a16="http://schemas.microsoft.com/office/drawing/2014/main" id="{49BDC5EE-8B9B-1A49-A904-9AA9CDDC77B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91" y="70572"/>
            <a:ext cx="731203" cy="805311"/>
          </a:xfrm>
          <a:prstGeom prst="rect">
            <a:avLst/>
          </a:prstGeom>
        </p:spPr>
      </p:pic>
      <p:cxnSp>
        <p:nvCxnSpPr>
          <p:cNvPr id="28" name="Conector recto 27">
            <a:extLst>
              <a:ext uri="{FF2B5EF4-FFF2-40B4-BE49-F238E27FC236}">
                <a16:creationId xmlns:a16="http://schemas.microsoft.com/office/drawing/2014/main" id="{042F809A-3956-EC4B-8784-F76C1C636B48}"/>
              </a:ext>
            </a:extLst>
          </p:cNvPr>
          <p:cNvCxnSpPr>
            <a:cxnSpLocks/>
          </p:cNvCxnSpPr>
          <p:nvPr/>
        </p:nvCxnSpPr>
        <p:spPr>
          <a:xfrm flipV="1">
            <a:off x="1054730" y="816906"/>
            <a:ext cx="6037549" cy="8537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uadroTexto 29">
            <a:extLst>
              <a:ext uri="{FF2B5EF4-FFF2-40B4-BE49-F238E27FC236}">
                <a16:creationId xmlns:a16="http://schemas.microsoft.com/office/drawing/2014/main" id="{6DEC9F1F-7D2C-A749-B366-7A46DD7C542E}"/>
              </a:ext>
            </a:extLst>
          </p:cNvPr>
          <p:cNvSpPr txBox="1"/>
          <p:nvPr/>
        </p:nvSpPr>
        <p:spPr>
          <a:xfrm>
            <a:off x="631929" y="1012535"/>
            <a:ext cx="43746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dirty="0">
                <a:solidFill>
                  <a:schemeClr val="accent6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s-ES" b="1" i="0" dirty="0"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SCFPE: Características morfológicas. </a:t>
            </a:r>
            <a:endParaRPr lang="es-ES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354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3EC4141B-0DB7-E54C-8602-1DBD5B45249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9923839"/>
              </p:ext>
            </p:extLst>
          </p:nvPr>
        </p:nvGraphicFramePr>
        <p:xfrm>
          <a:off x="631929" y="1995686"/>
          <a:ext cx="6211565" cy="2126678"/>
        </p:xfrm>
        <a:graphic>
          <a:graphicData uri="http://schemas.openxmlformats.org/drawingml/2006/table">
            <a:tbl>
              <a:tblPr firstRow="1" firstCol="1" bandRow="1">
                <a:tableStyleId>{2D5ABB26-0587-4C30-8999-92F81FD0307C}</a:tableStyleId>
              </a:tblPr>
              <a:tblGrid>
                <a:gridCol w="1320839">
                  <a:extLst>
                    <a:ext uri="{9D8B030D-6E8A-4147-A177-3AD203B41FA5}">
                      <a16:colId xmlns:a16="http://schemas.microsoft.com/office/drawing/2014/main" val="4084844118"/>
                    </a:ext>
                  </a:extLst>
                </a:gridCol>
                <a:gridCol w="2086566">
                  <a:extLst>
                    <a:ext uri="{9D8B030D-6E8A-4147-A177-3AD203B41FA5}">
                      <a16:colId xmlns:a16="http://schemas.microsoft.com/office/drawing/2014/main" val="1643465909"/>
                    </a:ext>
                  </a:extLst>
                </a:gridCol>
                <a:gridCol w="1792287">
                  <a:extLst>
                    <a:ext uri="{9D8B030D-6E8A-4147-A177-3AD203B41FA5}">
                      <a16:colId xmlns:a16="http://schemas.microsoft.com/office/drawing/2014/main" val="327562028"/>
                    </a:ext>
                  </a:extLst>
                </a:gridCol>
                <a:gridCol w="1011873">
                  <a:extLst>
                    <a:ext uri="{9D8B030D-6E8A-4147-A177-3AD203B41FA5}">
                      <a16:colId xmlns:a16="http://schemas.microsoft.com/office/drawing/2014/main" val="1387896224"/>
                    </a:ext>
                  </a:extLst>
                </a:gridCol>
              </a:tblGrid>
              <a:tr h="234433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FVC (%)</a:t>
                      </a:r>
                      <a:endParaRPr lang="es-ES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76,2 %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82,5 %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0,176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11104869"/>
                  </a:ext>
                </a:extLst>
              </a:tr>
              <a:tr h="234433">
                <a:tc>
                  <a:txBody>
                    <a:bodyPr/>
                    <a:lstStyle/>
                    <a:p>
                      <a:pPr algn="ctr"/>
                      <a:r>
                        <a:rPr lang="es-ES" sz="14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FEV1 (%)</a:t>
                      </a:r>
                      <a:endParaRPr lang="es-ES" sz="14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81,1 %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78,3 %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0,573</a:t>
                      </a:r>
                      <a:endParaRPr lang="es-ES" sz="140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22642030"/>
                  </a:ext>
                </a:extLst>
              </a:tr>
              <a:tr h="251214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FEV1/FVC (%)</a:t>
                      </a:r>
                      <a:endParaRPr lang="es-ES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82,1 %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72,5 %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0,003</a:t>
                      </a:r>
                      <a:endParaRPr lang="es-ES" sz="14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81760160"/>
                  </a:ext>
                </a:extLst>
              </a:tr>
              <a:tr h="234433">
                <a:tc>
                  <a:txBody>
                    <a:bodyPr/>
                    <a:lstStyle/>
                    <a:p>
                      <a:pPr algn="ctr"/>
                      <a:r>
                        <a:rPr lang="es-ES" sz="14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DLCO (%)</a:t>
                      </a:r>
                      <a:endParaRPr lang="es-ES" sz="14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46,0 %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36,0 %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0,032</a:t>
                      </a:r>
                      <a:endParaRPr lang="es-ES" sz="14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84069005"/>
                  </a:ext>
                </a:extLst>
              </a:tr>
              <a:tr h="234433">
                <a:tc>
                  <a:txBody>
                    <a:bodyPr/>
                    <a:lstStyle/>
                    <a:p>
                      <a:pPr algn="ctr"/>
                      <a:r>
                        <a:rPr lang="es-ES" sz="14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KCO (%)</a:t>
                      </a:r>
                      <a:endParaRPr lang="es-ES" sz="14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74,6 %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58,8 %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0,001</a:t>
                      </a:r>
                      <a:endParaRPr lang="es-ES" sz="1400" b="1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90691451"/>
                  </a:ext>
                </a:extLst>
              </a:tr>
              <a:tr h="234433">
                <a:tc>
                  <a:txBody>
                    <a:bodyPr/>
                    <a:lstStyle/>
                    <a:p>
                      <a:pPr algn="ctr"/>
                      <a:r>
                        <a:rPr lang="es-ES" sz="14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TLC (%)</a:t>
                      </a:r>
                      <a:endParaRPr lang="es-ES" sz="14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79,0 %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89,1 %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0,002</a:t>
                      </a:r>
                      <a:endParaRPr lang="es-ES" sz="1400" b="1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86644133"/>
                  </a:ext>
                </a:extLst>
              </a:tr>
              <a:tr h="234433">
                <a:tc>
                  <a:txBody>
                    <a:bodyPr/>
                    <a:lstStyle/>
                    <a:p>
                      <a:pPr algn="ctr"/>
                      <a:r>
                        <a:rPr lang="es-ES" sz="1400" b="1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VR (%)</a:t>
                      </a:r>
                      <a:endParaRPr lang="es-ES" sz="1400" b="1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84,2 %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105,3 % 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0,013</a:t>
                      </a:r>
                      <a:endParaRPr lang="es-ES" sz="1400" b="1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30374224"/>
                  </a:ext>
                </a:extLst>
              </a:tr>
              <a:tr h="234433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VR/TLC</a:t>
                      </a:r>
                      <a:endParaRPr lang="es-ES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42,7 %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46,0 %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0,085</a:t>
                      </a:r>
                      <a:endParaRPr lang="es-ES" sz="1400" b="1" dirty="0">
                        <a:solidFill>
                          <a:schemeClr val="accent6">
                            <a:lumMod val="75000"/>
                          </a:schemeClr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79460343"/>
                  </a:ext>
                </a:extLst>
              </a:tr>
              <a:tr h="234433">
                <a:tc>
                  <a:txBody>
                    <a:bodyPr/>
                    <a:lstStyle/>
                    <a:p>
                      <a:pPr algn="ctr"/>
                      <a:r>
                        <a:rPr lang="es-ES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TM6M(m)</a:t>
                      </a:r>
                      <a:endParaRPr lang="es-ES" sz="1400" b="1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452,4 m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435,8 m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4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0,714</a:t>
                      </a:r>
                      <a:endParaRPr lang="es-ES" sz="14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bg1">
                          <a:lumMod val="8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93393836"/>
                  </a:ext>
                </a:extLst>
              </a:tr>
            </a:tbl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942DD525-AE1E-DA47-8340-796353C418C8}"/>
              </a:ext>
            </a:extLst>
          </p:cNvPr>
          <p:cNvSpPr txBox="1"/>
          <p:nvPr/>
        </p:nvSpPr>
        <p:spPr>
          <a:xfrm>
            <a:off x="5904605" y="1568959"/>
            <a:ext cx="91408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</a:t>
            </a:r>
            <a:r>
              <a:rPr lang="es-ES" sz="1600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value</a:t>
            </a:r>
            <a:endParaRPr lang="es-ES" sz="16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8739D3B8-8974-974C-BACD-9645D2DE6D82}"/>
              </a:ext>
            </a:extLst>
          </p:cNvPr>
          <p:cNvSpPr txBox="1"/>
          <p:nvPr/>
        </p:nvSpPr>
        <p:spPr>
          <a:xfrm>
            <a:off x="439533" y="4301469"/>
            <a:ext cx="8024513" cy="584775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s-ES" sz="1600" i="0" dirty="0">
                <a:effectLst/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Más allá de la FVC: KCO, DLCO y ratio VR/TLC como posibles biomarcadores clave de progresión.</a:t>
            </a:r>
            <a:endParaRPr lang="es-ES" sz="16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1" name="Rectángulo redondeado 20">
            <a:extLst>
              <a:ext uri="{FF2B5EF4-FFF2-40B4-BE49-F238E27FC236}">
                <a16:creationId xmlns:a16="http://schemas.microsoft.com/office/drawing/2014/main" id="{69FBEB4E-B2A8-8B45-B36C-EDE1FA9D42F4}"/>
              </a:ext>
            </a:extLst>
          </p:cNvPr>
          <p:cNvSpPr/>
          <p:nvPr/>
        </p:nvSpPr>
        <p:spPr>
          <a:xfrm>
            <a:off x="0" y="-1"/>
            <a:ext cx="1187624" cy="132843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6D11EE25-B274-A04D-8219-ECB026815FAA}"/>
              </a:ext>
            </a:extLst>
          </p:cNvPr>
          <p:cNvSpPr txBox="1"/>
          <p:nvPr/>
        </p:nvSpPr>
        <p:spPr>
          <a:xfrm>
            <a:off x="1260000" y="252000"/>
            <a:ext cx="2604752" cy="52322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s-ES" sz="2800" b="1" dirty="0">
                <a:solidFill>
                  <a:srgbClr val="3972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E7880756-4478-6A49-85A3-0796F9B3EB3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91" y="70572"/>
            <a:ext cx="731203" cy="805311"/>
          </a:xfrm>
          <a:prstGeom prst="rect">
            <a:avLst/>
          </a:prstGeom>
        </p:spPr>
      </p:pic>
      <p:cxnSp>
        <p:nvCxnSpPr>
          <p:cNvPr id="24" name="Conector recto 23">
            <a:extLst>
              <a:ext uri="{FF2B5EF4-FFF2-40B4-BE49-F238E27FC236}">
                <a16:creationId xmlns:a16="http://schemas.microsoft.com/office/drawing/2014/main" id="{E1ADF32F-2F6C-D74F-87AE-DE446F90E462}"/>
              </a:ext>
            </a:extLst>
          </p:cNvPr>
          <p:cNvCxnSpPr>
            <a:cxnSpLocks/>
          </p:cNvCxnSpPr>
          <p:nvPr/>
        </p:nvCxnSpPr>
        <p:spPr>
          <a:xfrm flipV="1">
            <a:off x="1054730" y="816906"/>
            <a:ext cx="6037549" cy="8537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uadroTexto 25">
            <a:extLst>
              <a:ext uri="{FF2B5EF4-FFF2-40B4-BE49-F238E27FC236}">
                <a16:creationId xmlns:a16="http://schemas.microsoft.com/office/drawing/2014/main" id="{18F79F9D-0741-8C4C-A6BA-1070166C9BFE}"/>
              </a:ext>
            </a:extLst>
          </p:cNvPr>
          <p:cNvSpPr txBox="1"/>
          <p:nvPr/>
        </p:nvSpPr>
        <p:spPr>
          <a:xfrm>
            <a:off x="4125374" y="1540320"/>
            <a:ext cx="1766829" cy="33855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25400">
            <a:solidFill>
              <a:srgbClr val="33671A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0"/>
          </a:effectLst>
          <a:scene3d>
            <a:camera prst="orthographicFront"/>
            <a:lightRig rig="threePt" dir="t"/>
          </a:scene3d>
          <a:sp3d extrusionH="12700"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>
                <a:solidFill>
                  <a:srgbClr val="33671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SCFPE </a:t>
            </a:r>
            <a:endParaRPr lang="es-ES" sz="1600" dirty="0">
              <a:solidFill>
                <a:srgbClr val="33671A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CuadroTexto 26">
            <a:extLst>
              <a:ext uri="{FF2B5EF4-FFF2-40B4-BE49-F238E27FC236}">
                <a16:creationId xmlns:a16="http://schemas.microsoft.com/office/drawing/2014/main" id="{9A3A0CA0-271C-CB4C-ADBB-4D0F43D2994D}"/>
              </a:ext>
            </a:extLst>
          </p:cNvPr>
          <p:cNvSpPr txBox="1"/>
          <p:nvPr/>
        </p:nvSpPr>
        <p:spPr>
          <a:xfrm>
            <a:off x="2157189" y="1540320"/>
            <a:ext cx="1766829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/>
            <a:r>
              <a:rPr lang="es-ES" sz="1600" b="1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EPID NO SCFPE</a:t>
            </a:r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BBDBAF25-9074-3C4D-9F2B-BA0CC776F94C}"/>
              </a:ext>
            </a:extLst>
          </p:cNvPr>
          <p:cNvSpPr txBox="1"/>
          <p:nvPr/>
        </p:nvSpPr>
        <p:spPr>
          <a:xfrm>
            <a:off x="631929" y="1012535"/>
            <a:ext cx="797251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1" i="0" dirty="0">
                <a:solidFill>
                  <a:schemeClr val="accent6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4. SCFPE: Fenotipo funcional característico</a:t>
            </a:r>
            <a:endParaRPr lang="es-ES" dirty="0">
              <a:solidFill>
                <a:schemeClr val="accent6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0" name="Imagen 29">
            <a:extLst>
              <a:ext uri="{FF2B5EF4-FFF2-40B4-BE49-F238E27FC236}">
                <a16:creationId xmlns:a16="http://schemas.microsoft.com/office/drawing/2014/main" id="{548A7964-3D8B-E34E-8A0E-110A19B0929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01314" y="1052001"/>
            <a:ext cx="2659353" cy="3989029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1DD36DA7-4F25-F54D-9467-039BAB796C0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2"/>
          <a:stretch/>
        </p:blipFill>
        <p:spPr>
          <a:xfrm>
            <a:off x="6358553" y="1511885"/>
            <a:ext cx="2704884" cy="2814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347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Imagen 18">
            <a:extLst>
              <a:ext uri="{FF2B5EF4-FFF2-40B4-BE49-F238E27FC236}">
                <a16:creationId xmlns:a16="http://schemas.microsoft.com/office/drawing/2014/main" id="{F5B5DCB7-569D-E949-BBF1-325C37B76AF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2483768" y="-23400"/>
            <a:ext cx="6729084" cy="5156599"/>
          </a:xfrm>
          <a:custGeom>
            <a:avLst/>
            <a:gdLst/>
            <a:ahLst/>
            <a:cxnLst/>
            <a:rect l="l" t="t" r="r" b="b"/>
            <a:pathLst>
              <a:path w="8949307" h="6858000">
                <a:moveTo>
                  <a:pt x="0" y="0"/>
                </a:moveTo>
                <a:lnTo>
                  <a:pt x="8949307" y="0"/>
                </a:lnTo>
                <a:lnTo>
                  <a:pt x="8949307" y="6858000"/>
                </a:lnTo>
                <a:lnTo>
                  <a:pt x="0" y="6858000"/>
                </a:lnTo>
                <a:lnTo>
                  <a:pt x="62983" y="6788730"/>
                </a:lnTo>
                <a:cubicBezTo>
                  <a:pt x="773509" y="5928900"/>
                  <a:pt x="1212979" y="4741056"/>
                  <a:pt x="1212979" y="3429000"/>
                </a:cubicBezTo>
                <a:cubicBezTo>
                  <a:pt x="1212979" y="2116944"/>
                  <a:pt x="773509" y="929100"/>
                  <a:pt x="62983" y="69271"/>
                </a:cubicBezTo>
                <a:close/>
              </a:path>
            </a:pathLst>
          </a:custGeom>
        </p:spPr>
      </p:pic>
      <p:sp>
        <p:nvSpPr>
          <p:cNvPr id="6" name="Rectángulo redondeado 5">
            <a:extLst>
              <a:ext uri="{FF2B5EF4-FFF2-40B4-BE49-F238E27FC236}">
                <a16:creationId xmlns:a16="http://schemas.microsoft.com/office/drawing/2014/main" id="{36D0DADD-D237-B54B-9E3F-76AA48586053}"/>
              </a:ext>
            </a:extLst>
          </p:cNvPr>
          <p:cNvSpPr/>
          <p:nvPr/>
        </p:nvSpPr>
        <p:spPr>
          <a:xfrm>
            <a:off x="0" y="-1"/>
            <a:ext cx="1187624" cy="132843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2B91E00-9CAB-1847-B736-BF2B41396B79}"/>
              </a:ext>
            </a:extLst>
          </p:cNvPr>
          <p:cNvSpPr txBox="1"/>
          <p:nvPr/>
        </p:nvSpPr>
        <p:spPr>
          <a:xfrm>
            <a:off x="1260000" y="252000"/>
            <a:ext cx="30764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800" b="1" dirty="0">
                <a:solidFill>
                  <a:srgbClr val="39721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32482507-FEC2-714F-BD1F-3C014626121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91" y="70572"/>
            <a:ext cx="731203" cy="805311"/>
          </a:xfrm>
          <a:prstGeom prst="rect">
            <a:avLst/>
          </a:prstGeom>
        </p:spPr>
      </p:pic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0A77702A-1EAE-3640-AE1F-5126896ED328}"/>
              </a:ext>
            </a:extLst>
          </p:cNvPr>
          <p:cNvCxnSpPr>
            <a:cxnSpLocks/>
          </p:cNvCxnSpPr>
          <p:nvPr/>
        </p:nvCxnSpPr>
        <p:spPr>
          <a:xfrm flipV="1">
            <a:off x="1054730" y="816906"/>
            <a:ext cx="6037549" cy="8537"/>
          </a:xfrm>
          <a:prstGeom prst="line">
            <a:avLst/>
          </a:prstGeom>
          <a:ln w="190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ángulo redondeado 14">
            <a:extLst>
              <a:ext uri="{FF2B5EF4-FFF2-40B4-BE49-F238E27FC236}">
                <a16:creationId xmlns:a16="http://schemas.microsoft.com/office/drawing/2014/main" id="{ACF1A134-C862-6B42-A656-06AB207E4FBE}"/>
              </a:ext>
            </a:extLst>
          </p:cNvPr>
          <p:cNvSpPr/>
          <p:nvPr/>
        </p:nvSpPr>
        <p:spPr>
          <a:xfrm>
            <a:off x="857194" y="3583307"/>
            <a:ext cx="7619791" cy="884743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4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 DLCO, KCO y el VR/TLC emergen como potenciales candidatos a biomarcadores de seguimiento</a:t>
            </a:r>
            <a:r>
              <a:rPr lang="es-ES" sz="14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en el SCFPE y deberían priorizarse frente a la FVC en futuros estudios. </a:t>
            </a:r>
            <a:endParaRPr lang="es-ES" sz="16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ángulo redondeado 15">
            <a:extLst>
              <a:ext uri="{FF2B5EF4-FFF2-40B4-BE49-F238E27FC236}">
                <a16:creationId xmlns:a16="http://schemas.microsoft.com/office/drawing/2014/main" id="{B51B83EC-7522-ED47-94ED-599660F5E915}"/>
              </a:ext>
            </a:extLst>
          </p:cNvPr>
          <p:cNvSpPr/>
          <p:nvPr/>
        </p:nvSpPr>
        <p:spPr>
          <a:xfrm>
            <a:off x="848875" y="2414241"/>
            <a:ext cx="7619791" cy="88474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 disociación funcional (FVC </a:t>
            </a:r>
            <a:r>
              <a:rPr lang="es-E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↔️; </a:t>
            </a:r>
            <a:r>
              <a:rPr lang="es-ES" sz="16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DLCO/KCO </a:t>
            </a:r>
            <a:r>
              <a:rPr lang="es-E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↓↓; </a:t>
            </a:r>
            <a:r>
              <a:rPr lang="es-ES" sz="16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TLC–VR </a:t>
            </a:r>
            <a:r>
              <a:rPr lang="es-E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↑)</a:t>
            </a:r>
            <a:r>
              <a:rPr lang="es-ES" sz="16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600" b="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confirma el fenotipo de enfermedad vascular y de espacio muerto, donde la FVC no refleja la verdadera gravedad ni la progresión. </a:t>
            </a:r>
            <a:endParaRPr lang="es-ES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27B1D878-D71D-D24C-AE2C-24BA1EC9D0BB}"/>
              </a:ext>
            </a:extLst>
          </p:cNvPr>
          <p:cNvSpPr/>
          <p:nvPr/>
        </p:nvSpPr>
        <p:spPr>
          <a:xfrm>
            <a:off x="848875" y="1340029"/>
            <a:ext cx="7619791" cy="805312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63500" sx="101000" sy="101000" algn="ctr" rotWithShape="0">
              <a:prstClr val="black">
                <a:alpha val="2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 SCFPE define un </a:t>
            </a:r>
            <a:r>
              <a:rPr lang="es-ES" sz="16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síndrome con características clínicas, funcionales y morfológicas propias</a:t>
            </a:r>
            <a:r>
              <a:rPr lang="es-ES" sz="160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ligado al </a:t>
            </a:r>
            <a:r>
              <a:rPr lang="es-ES" sz="16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tabaquismo</a:t>
            </a:r>
            <a:r>
              <a:rPr lang="es-ES" sz="160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y con la </a:t>
            </a:r>
            <a:r>
              <a:rPr lang="es-ES" sz="1600" b="1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FIAT</a:t>
            </a:r>
            <a:r>
              <a:rPr lang="es-ES" sz="1600" i="0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como EPID predominante. </a:t>
            </a:r>
            <a:endParaRPr lang="es-E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4626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6CF8B609-0702-7B46-969F-EC696301CA1C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8520" y="4177523"/>
            <a:ext cx="1750873" cy="1164553"/>
          </a:xfrm>
          <a:prstGeom prst="rect">
            <a:avLst/>
          </a:prstGeom>
        </p:spPr>
      </p:pic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FA9A5D50-087D-3C49-806A-DB9889A54B7D}"/>
              </a:ext>
            </a:extLst>
          </p:cNvPr>
          <p:cNvCxnSpPr>
            <a:cxnSpLocks/>
          </p:cNvCxnSpPr>
          <p:nvPr/>
        </p:nvCxnSpPr>
        <p:spPr>
          <a:xfrm>
            <a:off x="1098000" y="4914000"/>
            <a:ext cx="7290424" cy="0"/>
          </a:xfrm>
          <a:prstGeom prst="line">
            <a:avLst/>
          </a:prstGeom>
          <a:ln w="73025" cap="sq">
            <a:solidFill>
              <a:srgbClr val="1A682F"/>
            </a:solidFill>
            <a:tailEnd type="none"/>
          </a:ln>
          <a:effectLst>
            <a:innerShdw blurRad="63500" dist="50800" dir="5400000">
              <a:prstClr val="black">
                <a:alpha val="50000"/>
              </a:prstClr>
            </a:innerShdw>
          </a:effectLst>
          <a:scene3d>
            <a:camera prst="orthographicFront"/>
            <a:lightRig rig="flat" dir="t"/>
          </a:scene3d>
          <a:sp3d extrusionH="88900">
            <a:bevelT w="12700"/>
            <a:bevelB w="12700"/>
            <a:contourClr>
              <a:schemeClr val="tx1"/>
            </a:contourClr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5A072083-BDE3-804E-A5EC-AF43C634E574}"/>
              </a:ext>
            </a:extLst>
          </p:cNvPr>
          <p:cNvSpPr txBox="1"/>
          <p:nvPr/>
        </p:nvSpPr>
        <p:spPr>
          <a:xfrm>
            <a:off x="1173572" y="3010784"/>
            <a:ext cx="3790909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400" b="1" dirty="0">
                <a:solidFill>
                  <a:schemeClr val="bg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A. </a:t>
            </a:r>
            <a:r>
              <a:rPr lang="es-ES" sz="1400" b="1" dirty="0" err="1">
                <a:solidFill>
                  <a:schemeClr val="bg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López</a:t>
            </a:r>
            <a:r>
              <a:rPr lang="es-ES" sz="1400" b="1" dirty="0">
                <a:solidFill>
                  <a:schemeClr val="bg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Bauzá, </a:t>
            </a:r>
            <a:r>
              <a:rPr lang="es-ES" sz="1400" dirty="0">
                <a:solidFill>
                  <a:schemeClr val="bg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N. Castelo Branco Carvajal, C. </a:t>
            </a:r>
            <a:r>
              <a:rPr lang="es-ES" sz="1400" dirty="0" err="1">
                <a:solidFill>
                  <a:schemeClr val="bg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López</a:t>
            </a:r>
            <a:r>
              <a:rPr lang="es-ES" sz="1400" dirty="0">
                <a:solidFill>
                  <a:schemeClr val="bg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400" dirty="0" err="1">
                <a:solidFill>
                  <a:schemeClr val="bg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Ramírez</a:t>
            </a:r>
            <a:r>
              <a:rPr lang="es-ES" sz="1400" dirty="0">
                <a:solidFill>
                  <a:schemeClr val="bg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J. L. </a:t>
            </a:r>
            <a:r>
              <a:rPr lang="es-ES" sz="1400" dirty="0" err="1">
                <a:solidFill>
                  <a:schemeClr val="bg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López</a:t>
            </a:r>
            <a:r>
              <a:rPr lang="es-ES" sz="1400" dirty="0">
                <a:solidFill>
                  <a:schemeClr val="bg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Campos, , A. </a:t>
            </a:r>
            <a:r>
              <a:rPr lang="es-ES" sz="1400" dirty="0" err="1">
                <a:solidFill>
                  <a:schemeClr val="bg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Fernández</a:t>
            </a:r>
            <a:r>
              <a:rPr lang="es-ES" sz="1400" dirty="0">
                <a:solidFill>
                  <a:schemeClr val="bg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Boza, J. A. </a:t>
            </a:r>
            <a:r>
              <a:rPr lang="es-ES" sz="1400" dirty="0" err="1">
                <a:solidFill>
                  <a:schemeClr val="bg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Rodríguez</a:t>
            </a:r>
            <a:r>
              <a:rPr lang="es-ES" sz="1400" dirty="0">
                <a:solidFill>
                  <a:schemeClr val="bg1">
                    <a:lumMod val="75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Portal. </a:t>
            </a:r>
            <a:endParaRPr lang="es-ES" sz="14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DA146C8E-501C-0749-A58C-143EEA1D817B}"/>
              </a:ext>
            </a:extLst>
          </p:cNvPr>
          <p:cNvSpPr txBox="1"/>
          <p:nvPr/>
        </p:nvSpPr>
        <p:spPr>
          <a:xfrm>
            <a:off x="989988" y="4284152"/>
            <a:ext cx="750644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1200" dirty="0">
                <a:solidFill>
                  <a:schemeClr val="bg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Unidad Médico-Quirúrgica de Enfermedades Respiratorias. Instituto de Biomedicina de Sevilla (</a:t>
            </a:r>
            <a:r>
              <a:rPr lang="es-ES" sz="1200" dirty="0" err="1">
                <a:solidFill>
                  <a:schemeClr val="bg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IBiS</a:t>
            </a:r>
            <a:r>
              <a:rPr lang="es-ES" sz="1200" dirty="0">
                <a:solidFill>
                  <a:schemeClr val="bg1">
                    <a:lumMod val="75000"/>
                  </a:schemeClr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). Hospital Universitario Virgen del Rocío/Universidad de Sevilla, España.</a:t>
            </a:r>
            <a:endParaRPr lang="es-PT" sz="1200" dirty="0">
              <a:solidFill>
                <a:schemeClr val="bg1">
                  <a:lumMod val="75000"/>
                </a:schemeClr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1E4C04B8-76B2-1145-A78E-8300FB0169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48064" y="229499"/>
            <a:ext cx="3790908" cy="4029603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</p:pic>
      <p:sp>
        <p:nvSpPr>
          <p:cNvPr id="17" name="Rectángulo redondeado 16">
            <a:extLst>
              <a:ext uri="{FF2B5EF4-FFF2-40B4-BE49-F238E27FC236}">
                <a16:creationId xmlns:a16="http://schemas.microsoft.com/office/drawing/2014/main" id="{AF3E28CA-8D69-F145-B54A-A9F60E46DAB5}"/>
              </a:ext>
            </a:extLst>
          </p:cNvPr>
          <p:cNvSpPr/>
          <p:nvPr/>
        </p:nvSpPr>
        <p:spPr>
          <a:xfrm>
            <a:off x="0" y="-1"/>
            <a:ext cx="1187624" cy="1328435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50106552-E712-A041-ABBA-13FAAB2F0EC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91" y="70572"/>
            <a:ext cx="731203" cy="805311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A116F779-549C-DE49-B0CA-EDAAF2A58C19}"/>
              </a:ext>
            </a:extLst>
          </p:cNvPr>
          <p:cNvSpPr txBox="1"/>
          <p:nvPr/>
        </p:nvSpPr>
        <p:spPr>
          <a:xfrm>
            <a:off x="989988" y="1051278"/>
            <a:ext cx="4572000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i="0" dirty="0"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CARACTERIZACIÓN SINDRÓMICA DEL CFPE: DISOCIACIÓN FUNCIONAL Y QUISTES DE PARED GRUESA COMO EVIDENCIA DE UN FENOTIPO FISIOPATOLÓGICO DISTINTIVO Y ÚNICO</a:t>
            </a:r>
            <a:endParaRPr lang="es-ES" dirty="0">
              <a:solidFill>
                <a:schemeClr val="accent2">
                  <a:lumMod val="60000"/>
                  <a:lumOff val="4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005587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5778</TotalTime>
  <Words>2769</Words>
  <Application>Microsoft Macintosh PowerPoint</Application>
  <PresentationFormat>Presentación en pantalla (16:9)</PresentationFormat>
  <Paragraphs>267</Paragraphs>
  <Slides>18</Slides>
  <Notes>12</Notes>
  <HiddenSlides>0</HiddenSlides>
  <MMClips>0</MMClips>
  <ScaleCrop>false</ScaleCrop>
  <HeadingPairs>
    <vt:vector size="6" baseType="variant">
      <vt:variant>
        <vt:lpstr>Fuentes usadas</vt:lpstr>
      </vt:variant>
      <vt:variant>
        <vt:i4>10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9" baseType="lpstr">
      <vt:lpstr>Arial</vt:lpstr>
      <vt:lpstr>Calibri</vt:lpstr>
      <vt:lpstr>Google Sans Text</vt:lpstr>
      <vt:lpstr>pplxSerif</vt:lpstr>
      <vt:lpstr>Symbol</vt:lpstr>
      <vt:lpstr>Tahoma</vt:lpstr>
      <vt:lpstr>Times</vt:lpstr>
      <vt:lpstr>Times New Roman</vt:lpstr>
      <vt:lpstr>var(--pplx-mono)</vt:lpstr>
      <vt:lpstr>var(--pplx-serif)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Microsoft Office User</cp:lastModifiedBy>
  <cp:revision>19</cp:revision>
  <dcterms:created xsi:type="dcterms:W3CDTF">2025-10-16T09:08:13Z</dcterms:created>
  <dcterms:modified xsi:type="dcterms:W3CDTF">2026-03-02T12:37:22Z</dcterms:modified>
</cp:coreProperties>
</file>