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9" roundtripDataSignature="AMtx7mgFtxoZEYViCDp5mXpKynJMt/NDZ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8106A1F-0DA2-4F3F-AF19-A2CE29DC5C5B}">
  <a:tblStyle styleId="{98106A1F-0DA2-4F3F-AF19-A2CE29DC5C5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cc0f56d8ba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3cc0f56d8ba_0_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cc0f56d8ba_5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g3cc0f56d8ba_5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/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5"/>
          <p:cNvSpPr txBox="1"/>
          <p:nvPr>
            <p:ph idx="1" type="subTitle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5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5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6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6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6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/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7"/>
          <p:cNvSpPr txBox="1"/>
          <p:nvPr>
            <p:ph idx="1" type="body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7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8"/>
          <p:cNvSpPr txBox="1"/>
          <p:nvPr>
            <p:ph idx="1" type="body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8"/>
          <p:cNvSpPr txBox="1"/>
          <p:nvPr>
            <p:ph idx="2" type="body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8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8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8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9"/>
          <p:cNvSpPr txBox="1"/>
          <p:nvPr>
            <p:ph idx="1" type="body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9"/>
          <p:cNvSpPr txBox="1"/>
          <p:nvPr>
            <p:ph idx="3" type="body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9"/>
          <p:cNvSpPr txBox="1"/>
          <p:nvPr>
            <p:ph idx="4" type="body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9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0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0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0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/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" type="body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1"/>
          <p:cNvSpPr txBox="1"/>
          <p:nvPr>
            <p:ph idx="2" type="body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1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1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1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/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2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/>
          <p:nvPr>
            <p:ph idx="1" type="body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2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2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2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3"/>
          <p:cNvSpPr txBox="1"/>
          <p:nvPr>
            <p:ph idx="1" type="body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/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4"/>
          <p:cNvSpPr txBox="1"/>
          <p:nvPr>
            <p:ph idx="1" type="body"/>
          </p:nvPr>
        </p:nvSpPr>
        <p:spPr>
          <a:xfrm rot="5400000">
            <a:off x="1272778" y="-609599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4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4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4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0" type="dt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3"/>
          <p:cNvSpPr txBox="1"/>
          <p:nvPr>
            <p:ph idx="11" type="ftr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3"/>
          <p:cNvSpPr txBox="1"/>
          <p:nvPr>
            <p:ph idx="12" type="sldNum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4" name="Google Shape;84;g3cc0f56d8ba_0_4"/>
          <p:cNvGraphicFramePr/>
          <p:nvPr/>
        </p:nvGraphicFramePr>
        <p:xfrm>
          <a:off x="5188775" y="14609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{98106A1F-0DA2-4F3F-AF19-A2CE29DC5C5B}</a:tableStyleId>
              </a:tblPr>
              <a:tblGrid>
                <a:gridCol w="1186775"/>
                <a:gridCol w="692225"/>
                <a:gridCol w="1033875"/>
                <a:gridCol w="549475"/>
              </a:tblGrid>
              <a:tr h="2444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Síntoma (últimos 12m)</a:t>
                      </a:r>
                      <a:endParaRPr b="1"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Exposición</a:t>
                      </a:r>
                      <a:endParaRPr b="1"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Odds Ratio (IC 95%)</a:t>
                      </a:r>
                      <a:endParaRPr b="1"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p-value</a:t>
                      </a:r>
                      <a:endParaRPr b="1"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401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Cualquier síntoma</a:t>
                      </a:r>
                      <a:endParaRPr b="1"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Fuma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Vapea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2,92 (0,67 – 12,75)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1,31 (0,35 – 4,95)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0,18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0,75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1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Sibilancias</a:t>
                      </a:r>
                      <a:endParaRPr b="1"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Fuma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Vapea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1,71 (0,37 – 7,97)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0,76 (0,14 – 4,08)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0,67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1,00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1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Opresión torácica</a:t>
                      </a:r>
                      <a:endParaRPr b="1"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Fuma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Vapea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4,33 (0,94 – 20,00)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0,39 (0,04 – 3,45)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0,07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0,67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1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Disnea nocturna</a:t>
                      </a:r>
                      <a:endParaRPr b="1"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Fuma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Vapea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6,50 (1,44 – 29,38)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1,69 (0,36 – 7,81)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0,02</a:t>
                      </a:r>
                      <a:r>
                        <a:rPr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*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0,67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1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Tos nocturna</a:t>
                      </a:r>
                      <a:endParaRPr b="1"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Fuma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Vapea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2,00 (0,50 – 8,00)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1,61 (0,42 – 6,16)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0,47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0,50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01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Ataque de asma</a:t>
                      </a:r>
                      <a:endParaRPr b="1"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Fuma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Vapea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0,40 (0,02 – 7,94)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1,00 (0,10 – 9,96)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0,57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7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1,00</a:t>
                      </a:r>
                      <a:endParaRPr sz="7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85" name="Google Shape;85;g3cc0f56d8ba_0_4" title="Code_Generated_Imag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2875" y="1489875"/>
            <a:ext cx="4555952" cy="27336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g3cc0f56d8ba_0_4"/>
          <p:cNvSpPr txBox="1"/>
          <p:nvPr/>
        </p:nvSpPr>
        <p:spPr>
          <a:xfrm>
            <a:off x="4032050" y="2900550"/>
            <a:ext cx="233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00">
                <a:solidFill>
                  <a:srgbClr val="980000"/>
                </a:solidFill>
                <a:latin typeface="Calibri"/>
                <a:ea typeface="Calibri"/>
                <a:cs typeface="Calibri"/>
                <a:sym typeface="Calibri"/>
              </a:rPr>
              <a:t>*</a:t>
            </a:r>
            <a:endParaRPr sz="1000">
              <a:solidFill>
                <a:srgbClr val="98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g3cc0f56d8ba_0_4"/>
          <p:cNvSpPr txBox="1"/>
          <p:nvPr/>
        </p:nvSpPr>
        <p:spPr>
          <a:xfrm>
            <a:off x="2208150" y="300425"/>
            <a:ext cx="4727700" cy="509400"/>
          </a:xfrm>
          <a:prstGeom prst="rect">
            <a:avLst/>
          </a:prstGeom>
          <a:noFill/>
          <a:ln>
            <a:noFill/>
          </a:ln>
        </p:spPr>
        <p:txBody>
          <a:bodyPr anchorCtr="0" anchor="b" bIns="66725" lIns="66725" spcFirstLastPara="1" rIns="66725" wrap="square" tIns="667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2189">
                <a:solidFill>
                  <a:srgbClr val="274E1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PROYECTO ALHAMBRA</a:t>
            </a:r>
            <a:endParaRPr b="1" sz="2189">
              <a:solidFill>
                <a:srgbClr val="274E1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8" name="Google Shape;88;g3cc0f56d8ba_0_4"/>
          <p:cNvSpPr txBox="1"/>
          <p:nvPr/>
        </p:nvSpPr>
        <p:spPr>
          <a:xfrm>
            <a:off x="2595675" y="707627"/>
            <a:ext cx="3952500" cy="3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66725" lIns="66725" spcFirstLastPara="1" rIns="66725" wrap="square" tIns="667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s-ES" sz="1313">
                <a:solidFill>
                  <a:srgbClr val="595959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Vapeo y salud respiratoria en adolescentes</a:t>
            </a:r>
            <a:endParaRPr b="1" sz="1313">
              <a:solidFill>
                <a:srgbClr val="595959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3" name="Google Shape;93;g3cc0f56d8ba_5_6"/>
          <p:cNvGraphicFramePr/>
          <p:nvPr/>
        </p:nvGraphicFramePr>
        <p:xfrm>
          <a:off x="2326025" y="2788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{98106A1F-0DA2-4F3F-AF19-A2CE29DC5C5B}</a:tableStyleId>
              </a:tblPr>
              <a:tblGrid>
                <a:gridCol w="764475"/>
                <a:gridCol w="808325"/>
                <a:gridCol w="786400"/>
                <a:gridCol w="684100"/>
                <a:gridCol w="698725"/>
                <a:gridCol w="749900"/>
              </a:tblGrid>
              <a:tr h="317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Perfil de Consumo</a:t>
                      </a:r>
                      <a:endParaRPr b="1"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Sibilancias</a:t>
                      </a:r>
                      <a:endParaRPr b="1"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Opresión Torácica</a:t>
                      </a:r>
                      <a:endParaRPr b="1"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Disnea Nocturna</a:t>
                      </a:r>
                      <a:endParaRPr b="1"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Tos Nocturna</a:t>
                      </a:r>
                      <a:endParaRPr b="1"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Cualquier Síntoma</a:t>
                      </a:r>
                      <a:endParaRPr b="1"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3176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Control</a:t>
                      </a:r>
                      <a:r>
                        <a:rPr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(Ninguno)</a:t>
                      </a:r>
                      <a:endParaRPr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20%</a:t>
                      </a:r>
                      <a:endParaRPr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14%</a:t>
                      </a:r>
                      <a:endParaRPr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11%</a:t>
                      </a:r>
                      <a:endParaRPr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31%</a:t>
                      </a:r>
                      <a:endParaRPr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43%</a:t>
                      </a:r>
                      <a:endParaRPr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59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Vapeador solo</a:t>
                      </a:r>
                      <a:endParaRPr b="1"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20%</a:t>
                      </a:r>
                      <a:endParaRPr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10%</a:t>
                      </a:r>
                      <a:endParaRPr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20%</a:t>
                      </a:r>
                      <a:endParaRPr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40%</a:t>
                      </a:r>
                      <a:endParaRPr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50%</a:t>
                      </a:r>
                      <a:endParaRPr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59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Fumador solo</a:t>
                      </a:r>
                      <a:endParaRPr b="1"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33%</a:t>
                      </a:r>
                      <a:endParaRPr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44%</a:t>
                      </a:r>
                      <a:endParaRPr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44%</a:t>
                      </a:r>
                      <a:endParaRPr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44%</a:t>
                      </a:r>
                      <a:endParaRPr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67%</a:t>
                      </a:r>
                      <a:endParaRPr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3595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Doble Uso</a:t>
                      </a:r>
                      <a:endParaRPr b="1"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0%</a:t>
                      </a:r>
                      <a:endParaRPr b="1"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0%</a:t>
                      </a:r>
                      <a:endParaRPr b="1"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100%</a:t>
                      </a:r>
                      <a:r>
                        <a:rPr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*</a:t>
                      </a:r>
                      <a:endParaRPr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100%</a:t>
                      </a:r>
                      <a:r>
                        <a:rPr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*</a:t>
                      </a:r>
                      <a:endParaRPr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100%</a:t>
                      </a:r>
                      <a:r>
                        <a:rPr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*</a:t>
                      </a:r>
                      <a:endParaRPr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94" name="Google Shape;94;g3cc0f56d8ba_5_6" title="Code_Generated_Image (8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5075" y="470325"/>
            <a:ext cx="3851424" cy="2101424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5" name="Google Shape;95;g3cc0f56d8ba_5_6"/>
          <p:cNvGraphicFramePr/>
          <p:nvPr/>
        </p:nvGraphicFramePr>
        <p:xfrm>
          <a:off x="1193625" y="9893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{98106A1F-0DA2-4F3F-AF19-A2CE29DC5C5B}</a:tableStyleId>
              </a:tblPr>
              <a:tblGrid>
                <a:gridCol w="984150"/>
                <a:gridCol w="969550"/>
                <a:gridCol w="954950"/>
                <a:gridCol w="750350"/>
              </a:tblGrid>
              <a:tr h="4030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Parámetro (%)</a:t>
                      </a:r>
                      <a:endParaRPr b="1"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Fumadores (p)</a:t>
                      </a:r>
                      <a:endParaRPr b="1"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4CC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Vapeadores (p)</a:t>
                      </a:r>
                      <a:endParaRPr b="1"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Global (p)</a:t>
                      </a:r>
                      <a:endParaRPr b="1"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FEFEF"/>
                    </a:solidFill>
                  </a:tcPr>
                </a:tc>
              </a:tr>
              <a:tr h="2822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FVC</a:t>
                      </a:r>
                      <a:endParaRPr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87 (0,19)</a:t>
                      </a:r>
                      <a:endParaRPr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100,5 (0,06)</a:t>
                      </a:r>
                      <a:endParaRPr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98,5 (0,39)</a:t>
                      </a:r>
                      <a:endParaRPr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FEV1</a:t>
                      </a:r>
                      <a:endParaRPr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93 (0,43)</a:t>
                      </a:r>
                      <a:endParaRPr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89,5 (0,92)</a:t>
                      </a:r>
                      <a:endParaRPr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91,5 (0,46)</a:t>
                      </a:r>
                      <a:endParaRPr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FEV1/FVC</a:t>
                      </a:r>
                      <a:endParaRPr b="1"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101 (0,03*)</a:t>
                      </a:r>
                      <a:endParaRPr b="1"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86 (0,20)</a:t>
                      </a:r>
                      <a:endParaRPr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95,5 (0,87)</a:t>
                      </a:r>
                      <a:endParaRPr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8222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FEF{25-75}</a:t>
                      </a:r>
                      <a:endParaRPr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93 (0,79)</a:t>
                      </a:r>
                      <a:endParaRPr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83 (0,96)</a:t>
                      </a:r>
                      <a:endParaRPr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800">
                          <a:solidFill>
                            <a:srgbClr val="1F1F1F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88,5 (0,95)</a:t>
                      </a:r>
                      <a:endParaRPr sz="800">
                        <a:solidFill>
                          <a:srgbClr val="1F1F1F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76200" marB="76200" marR="114300" marL="114300">
                    <a:lnL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1F1F1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