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45"/>
    <a:srgbClr val="B0EF8F"/>
    <a:srgbClr val="EBF1DE"/>
    <a:srgbClr val="DEE7D1"/>
    <a:srgbClr val="FFFFCC"/>
    <a:srgbClr val="287C00"/>
    <a:srgbClr val="FFFFFF"/>
    <a:srgbClr val="1C663F"/>
    <a:srgbClr val="EAF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64-45DB-924F-7DF979A0A2D4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64-45DB-924F-7DF979A0A2D4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64-45DB-924F-7DF979A0A2D4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64-45DB-924F-7DF979A0A2D4}"/>
              </c:ext>
            </c:extLst>
          </c:dPt>
          <c:cat>
            <c:strRef>
              <c:f>Hoja1!$A$2:$A$5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62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9C-40A8-BD6B-086CEE1E3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E2C29F-BF18-4A95-9731-CA6A481D5579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8AC4F0BF-05B7-415A-8004-EEFFDD9E9E12}">
      <dgm:prSet phldrT="[Texto]" phldr="0"/>
      <dgm:spPr/>
      <dgm:t>
        <a:bodyPr/>
        <a:lstStyle/>
        <a:p>
          <a:pPr algn="ctr"/>
          <a:r>
            <a:rPr lang="es-ES" b="1" dirty="0">
              <a:solidFill>
                <a:schemeClr val="tx1"/>
              </a:solidFill>
            </a:rPr>
            <a:t>Intento previo: 72%</a:t>
          </a:r>
        </a:p>
      </dgm:t>
    </dgm:pt>
    <dgm:pt modelId="{806403C6-2A71-4062-9FC4-70119D2FF595}" type="parTrans" cxnId="{7BED33FE-3656-497E-9629-E1199A94B085}">
      <dgm:prSet/>
      <dgm:spPr/>
      <dgm:t>
        <a:bodyPr/>
        <a:lstStyle/>
        <a:p>
          <a:endParaRPr lang="es-ES"/>
        </a:p>
      </dgm:t>
    </dgm:pt>
    <dgm:pt modelId="{CA435AFE-A89C-401F-84AC-E2419B89F94A}" type="sibTrans" cxnId="{7BED33FE-3656-497E-9629-E1199A94B085}">
      <dgm:prSet/>
      <dgm:spPr/>
      <dgm:t>
        <a:bodyPr/>
        <a:lstStyle/>
        <a:p>
          <a:endParaRPr lang="es-ES"/>
        </a:p>
      </dgm:t>
    </dgm:pt>
    <dgm:pt modelId="{277382DB-E1E9-4842-AB12-420A893C892A}">
      <dgm:prSet phldrT="[Texto]" phldr="0"/>
      <dgm:spPr/>
      <dgm:t>
        <a:bodyPr/>
        <a:lstStyle/>
        <a:p>
          <a:pPr algn="ctr"/>
          <a:r>
            <a:rPr lang="es-ES" b="1" dirty="0">
              <a:solidFill>
                <a:schemeClr val="tx1"/>
              </a:solidFill>
            </a:rPr>
            <a:t>Tratamiento previo: 14%</a:t>
          </a:r>
        </a:p>
      </dgm:t>
    </dgm:pt>
    <dgm:pt modelId="{75FE1F08-D519-43F2-A8D4-B1DF0FEEC6B7}" type="parTrans" cxnId="{F2C22801-1062-4CD9-B29C-6880B7D9BBCB}">
      <dgm:prSet/>
      <dgm:spPr/>
      <dgm:t>
        <a:bodyPr/>
        <a:lstStyle/>
        <a:p>
          <a:endParaRPr lang="es-ES"/>
        </a:p>
      </dgm:t>
    </dgm:pt>
    <dgm:pt modelId="{F2A90DC4-5766-4159-A54C-BF49E2471D4F}" type="sibTrans" cxnId="{F2C22801-1062-4CD9-B29C-6880B7D9BBCB}">
      <dgm:prSet/>
      <dgm:spPr/>
      <dgm:t>
        <a:bodyPr/>
        <a:lstStyle/>
        <a:p>
          <a:endParaRPr lang="es-ES"/>
        </a:p>
      </dgm:t>
    </dgm:pt>
    <dgm:pt modelId="{597DDF86-3857-4E7C-BDB0-D84761B115AB}" type="pres">
      <dgm:prSet presAssocID="{D8E2C29F-BF18-4A95-9731-CA6A481D5579}" presName="linear" presStyleCnt="0">
        <dgm:presLayoutVars>
          <dgm:animLvl val="lvl"/>
          <dgm:resizeHandles val="exact"/>
        </dgm:presLayoutVars>
      </dgm:prSet>
      <dgm:spPr/>
    </dgm:pt>
    <dgm:pt modelId="{8F41A2C9-0F20-4023-A64C-56F8829152A6}" type="pres">
      <dgm:prSet presAssocID="{8AC4F0BF-05B7-415A-8004-EEFFDD9E9E12}" presName="parentText" presStyleLbl="node1" presStyleIdx="0" presStyleCnt="2" custScaleY="41668">
        <dgm:presLayoutVars>
          <dgm:chMax val="0"/>
          <dgm:bulletEnabled val="1"/>
        </dgm:presLayoutVars>
      </dgm:prSet>
      <dgm:spPr/>
    </dgm:pt>
    <dgm:pt modelId="{446BE3A8-CF7C-4F3D-BEF6-54179FF0783F}" type="pres">
      <dgm:prSet presAssocID="{CA435AFE-A89C-401F-84AC-E2419B89F94A}" presName="spacer" presStyleCnt="0"/>
      <dgm:spPr/>
    </dgm:pt>
    <dgm:pt modelId="{2E2EB142-C071-4E26-A61D-5E65A0ACA685}" type="pres">
      <dgm:prSet presAssocID="{277382DB-E1E9-4842-AB12-420A893C892A}" presName="parentText" presStyleLbl="node1" presStyleIdx="1" presStyleCnt="2" custScaleY="39676" custLinFactNeighborY="24163">
        <dgm:presLayoutVars>
          <dgm:chMax val="0"/>
          <dgm:bulletEnabled val="1"/>
        </dgm:presLayoutVars>
      </dgm:prSet>
      <dgm:spPr/>
    </dgm:pt>
  </dgm:ptLst>
  <dgm:cxnLst>
    <dgm:cxn modelId="{F2C22801-1062-4CD9-B29C-6880B7D9BBCB}" srcId="{D8E2C29F-BF18-4A95-9731-CA6A481D5579}" destId="{277382DB-E1E9-4842-AB12-420A893C892A}" srcOrd="1" destOrd="0" parTransId="{75FE1F08-D519-43F2-A8D4-B1DF0FEEC6B7}" sibTransId="{F2A90DC4-5766-4159-A54C-BF49E2471D4F}"/>
    <dgm:cxn modelId="{86709D1E-4378-49CA-AAB1-734BF9F5D666}" type="presOf" srcId="{D8E2C29F-BF18-4A95-9731-CA6A481D5579}" destId="{597DDF86-3857-4E7C-BDB0-D84761B115AB}" srcOrd="0" destOrd="0" presId="urn:microsoft.com/office/officeart/2005/8/layout/vList2"/>
    <dgm:cxn modelId="{95E8AB6F-EAC0-4A69-9E67-976EA12F7F2B}" type="presOf" srcId="{277382DB-E1E9-4842-AB12-420A893C892A}" destId="{2E2EB142-C071-4E26-A61D-5E65A0ACA685}" srcOrd="0" destOrd="0" presId="urn:microsoft.com/office/officeart/2005/8/layout/vList2"/>
    <dgm:cxn modelId="{3D7522EC-098F-4EE2-B9FC-4F9817D0B8A0}" type="presOf" srcId="{8AC4F0BF-05B7-415A-8004-EEFFDD9E9E12}" destId="{8F41A2C9-0F20-4023-A64C-56F8829152A6}" srcOrd="0" destOrd="0" presId="urn:microsoft.com/office/officeart/2005/8/layout/vList2"/>
    <dgm:cxn modelId="{7BED33FE-3656-497E-9629-E1199A94B085}" srcId="{D8E2C29F-BF18-4A95-9731-CA6A481D5579}" destId="{8AC4F0BF-05B7-415A-8004-EEFFDD9E9E12}" srcOrd="0" destOrd="0" parTransId="{806403C6-2A71-4062-9FC4-70119D2FF595}" sibTransId="{CA435AFE-A89C-401F-84AC-E2419B89F94A}"/>
    <dgm:cxn modelId="{126EE2CA-0E29-4CC6-B1FF-7BD869A13BE7}" type="presParOf" srcId="{597DDF86-3857-4E7C-BDB0-D84761B115AB}" destId="{8F41A2C9-0F20-4023-A64C-56F8829152A6}" srcOrd="0" destOrd="0" presId="urn:microsoft.com/office/officeart/2005/8/layout/vList2"/>
    <dgm:cxn modelId="{85568514-FEDC-4D12-86D1-FADC93F374DC}" type="presParOf" srcId="{597DDF86-3857-4E7C-BDB0-D84761B115AB}" destId="{446BE3A8-CF7C-4F3D-BEF6-54179FF0783F}" srcOrd="1" destOrd="0" presId="urn:microsoft.com/office/officeart/2005/8/layout/vList2"/>
    <dgm:cxn modelId="{7ED5A7DD-052C-4CC8-BE92-7DEAF30B82AC}" type="presParOf" srcId="{597DDF86-3857-4E7C-BDB0-D84761B115AB}" destId="{2E2EB142-C071-4E26-A61D-5E65A0ACA68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1A2C9-0F20-4023-A64C-56F8829152A6}">
      <dsp:nvSpPr>
        <dsp:cNvPr id="0" name=""/>
        <dsp:cNvSpPr/>
      </dsp:nvSpPr>
      <dsp:spPr>
        <a:xfrm>
          <a:off x="0" y="289935"/>
          <a:ext cx="2107784" cy="447539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schemeClr val="tx1"/>
              </a:solidFill>
            </a:rPr>
            <a:t>Intento previo: 72%</a:t>
          </a:r>
        </a:p>
      </dsp:txBody>
      <dsp:txXfrm>
        <a:off x="21847" y="311782"/>
        <a:ext cx="2064090" cy="403845"/>
      </dsp:txXfrm>
    </dsp:sp>
    <dsp:sp modelId="{2E2EB142-C071-4E26-A61D-5E65A0ACA685}">
      <dsp:nvSpPr>
        <dsp:cNvPr id="0" name=""/>
        <dsp:cNvSpPr/>
      </dsp:nvSpPr>
      <dsp:spPr>
        <a:xfrm>
          <a:off x="0" y="834023"/>
          <a:ext cx="2107784" cy="426144"/>
        </a:xfrm>
        <a:prstGeom prst="roundRect">
          <a:avLst/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schemeClr val="tx1"/>
              </a:solidFill>
            </a:rPr>
            <a:t>Tratamiento previo: 14%</a:t>
          </a:r>
        </a:p>
      </dsp:txBody>
      <dsp:txXfrm>
        <a:off x="20803" y="854826"/>
        <a:ext cx="2066178" cy="384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26074-B0F2-4043-BC1E-8F48B8FE770D}" type="datetimeFigureOut">
              <a:rPr lang="es-ES" smtClean="0"/>
              <a:t>25/02/2026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73134-74B5-4335-92DB-ACB2A16683E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168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73134-74B5-4335-92DB-ACB2A16683E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937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chart" Target="../charts/chart1.xml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A71AEE3C-F73E-74A1-A1A0-E49417967870}"/>
              </a:ext>
            </a:extLst>
          </p:cNvPr>
          <p:cNvSpPr/>
          <p:nvPr/>
        </p:nvSpPr>
        <p:spPr>
          <a:xfrm>
            <a:off x="8410324" y="4415153"/>
            <a:ext cx="936104" cy="699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AF671E8-E013-B37B-CEBB-925C8F86467B}"/>
              </a:ext>
            </a:extLst>
          </p:cNvPr>
          <p:cNvSpPr txBox="1"/>
          <p:nvPr/>
        </p:nvSpPr>
        <p:spPr>
          <a:xfrm>
            <a:off x="899592" y="-48968"/>
            <a:ext cx="8244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+mj-lt"/>
              </a:rPr>
              <a:t>ABANDONO TABÁQUICO: EFICACIA REAL EN PRÁCTICA CLÍNICA. </a:t>
            </a:r>
          </a:p>
          <a:p>
            <a:pPr algn="ctr"/>
            <a:r>
              <a:rPr lang="es-ES" sz="1100" dirty="0"/>
              <a:t>Andrea Vera Pila, Teresa Mascarell Roda, Alicia Soler Oliva, Juan Manuel Díez Piña, Nuria Reyes Núñez.</a:t>
            </a:r>
          </a:p>
          <a:p>
            <a:pPr algn="ctr"/>
            <a:r>
              <a:rPr lang="es-ES" sz="1100" dirty="0"/>
              <a:t>UGC Neumología. Hospital Universitario Virgen de Valme. Sevilla.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C0C3802-1AB5-12C2-A7D8-ABD062DBFFA6}"/>
              </a:ext>
            </a:extLst>
          </p:cNvPr>
          <p:cNvSpPr/>
          <p:nvPr/>
        </p:nvSpPr>
        <p:spPr>
          <a:xfrm>
            <a:off x="106296" y="1410921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INTRODUCCIÓN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7B2A48-B483-E0B6-B0A5-D39BDD260EBB}"/>
              </a:ext>
            </a:extLst>
          </p:cNvPr>
          <p:cNvSpPr/>
          <p:nvPr/>
        </p:nvSpPr>
        <p:spPr>
          <a:xfrm>
            <a:off x="122619" y="3557447"/>
            <a:ext cx="2464863" cy="2277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MATERIAL Y MÉTODOS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13EF223-482B-1718-8867-3949222FAD1F}"/>
              </a:ext>
            </a:extLst>
          </p:cNvPr>
          <p:cNvSpPr/>
          <p:nvPr/>
        </p:nvSpPr>
        <p:spPr>
          <a:xfrm>
            <a:off x="106296" y="2432625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OBJETIVO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E74F10A0-36EB-6791-933E-8AE4487B8FE9}"/>
              </a:ext>
            </a:extLst>
          </p:cNvPr>
          <p:cNvSpPr txBox="1"/>
          <p:nvPr/>
        </p:nvSpPr>
        <p:spPr>
          <a:xfrm>
            <a:off x="106296" y="2653849"/>
            <a:ext cx="4033656" cy="55143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86360">
              <a:lnSpc>
                <a:spcPts val="1425"/>
              </a:lnSpc>
              <a:spcBef>
                <a:spcPts val="100"/>
              </a:spcBef>
            </a:pPr>
            <a:r>
              <a:rPr lang="es-ES" sz="1300" dirty="0"/>
              <a:t>Describir las características basales de los pacientes valorados, tratamiento prescrito y eficacia del proceso de deshabituación tabáquica.</a:t>
            </a:r>
            <a:endParaRPr lang="es-ES" sz="1300" dirty="0">
              <a:cs typeface="Arial" panose="020B0604020202020204" pitchFamily="34" charset="0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71623D53-50DB-2F55-7106-BDEBFFB9ED03}"/>
              </a:ext>
            </a:extLst>
          </p:cNvPr>
          <p:cNvSpPr txBox="1"/>
          <p:nvPr/>
        </p:nvSpPr>
        <p:spPr>
          <a:xfrm>
            <a:off x="122619" y="3785234"/>
            <a:ext cx="4028256" cy="1280479"/>
          </a:xfrm>
          <a:prstGeom prst="rect">
            <a:avLst/>
          </a:prstGeom>
          <a:solidFill>
            <a:schemeClr val="bg1"/>
          </a:solidFill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Estudio descriptivo retrospectivo de pacientes valorados en nuestra consulta de Tabaco y Psico-Tabaco en los últimos </a:t>
            </a:r>
            <a:r>
              <a:rPr lang="es-ES" sz="1300" b="1" dirty="0">
                <a:solidFill>
                  <a:srgbClr val="1C663F"/>
                </a:solidFill>
              </a:rPr>
              <a:t>3 años</a:t>
            </a:r>
            <a:r>
              <a:rPr lang="es-ES" sz="1300" dirty="0"/>
              <a:t>. </a:t>
            </a:r>
          </a:p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Se recogieron variables demográficas, historia tabáquica, dependencia (</a:t>
            </a:r>
            <a:r>
              <a:rPr lang="es-ES" sz="1300" dirty="0" err="1"/>
              <a:t>Fagerström</a:t>
            </a:r>
            <a:r>
              <a:rPr lang="es-ES" sz="1300" dirty="0"/>
              <a:t>), motivación (Escala Visual Analógica (EVA) 0–10), tratamiento y abstinencia final.</a:t>
            </a:r>
            <a:endParaRPr sz="1300" dirty="0">
              <a:cs typeface="Arial" panose="020B0604020202020204" pitchFamily="34" charset="0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4CD0460-9BCB-3381-3B35-66D849EB700C}"/>
              </a:ext>
            </a:extLst>
          </p:cNvPr>
          <p:cNvSpPr txBox="1"/>
          <p:nvPr/>
        </p:nvSpPr>
        <p:spPr>
          <a:xfrm>
            <a:off x="106296" y="1642469"/>
            <a:ext cx="4033655" cy="441788"/>
          </a:xfrm>
          <a:prstGeom prst="rect">
            <a:avLst/>
          </a:prstGeom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El tabaquismo es la principal causa prevenible de </a:t>
            </a:r>
            <a:r>
              <a:rPr lang="es-ES" sz="1300" b="1" dirty="0">
                <a:solidFill>
                  <a:srgbClr val="1C663F"/>
                </a:solidFill>
              </a:rPr>
              <a:t>morbimortalidad</a:t>
            </a:r>
            <a:r>
              <a:rPr lang="es-ES" sz="1300" b="1" dirty="0"/>
              <a:t> </a:t>
            </a:r>
            <a:r>
              <a:rPr lang="es-ES" sz="1300" dirty="0"/>
              <a:t>en nuestro país. </a:t>
            </a:r>
            <a:endParaRPr lang="es-ES" sz="1300" dirty="0"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6D7B538-15DE-1106-9DBE-6A7D8EFF82A8}"/>
              </a:ext>
            </a:extLst>
          </p:cNvPr>
          <p:cNvSpPr/>
          <p:nvPr/>
        </p:nvSpPr>
        <p:spPr>
          <a:xfrm>
            <a:off x="4301214" y="1383451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RESULTADOS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071297C-36F3-C697-0C74-6ADD41CA232A}"/>
              </a:ext>
            </a:extLst>
          </p:cNvPr>
          <p:cNvSpPr txBox="1"/>
          <p:nvPr/>
        </p:nvSpPr>
        <p:spPr>
          <a:xfrm>
            <a:off x="4301214" y="1615409"/>
            <a:ext cx="4736490" cy="3450304"/>
          </a:xfrm>
          <a:prstGeom prst="rect">
            <a:avLst/>
          </a:prstGeom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800" dirty="0">
              <a:cs typeface="Arial MT"/>
            </a:endParaRP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800" dirty="0">
              <a:cs typeface="Arial MT"/>
            </a:endParaRP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0754AA55-65AE-8BA1-EBE6-5C8868B78B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710733"/>
              </p:ext>
            </p:extLst>
          </p:nvPr>
        </p:nvGraphicFramePr>
        <p:xfrm>
          <a:off x="3333770" y="3423109"/>
          <a:ext cx="3550871" cy="169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6C0CBEE0-868D-2DFB-481E-A8F232915893}"/>
              </a:ext>
            </a:extLst>
          </p:cNvPr>
          <p:cNvSpPr txBox="1"/>
          <p:nvPr/>
        </p:nvSpPr>
        <p:spPr>
          <a:xfrm>
            <a:off x="5109206" y="446657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62%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130F45F-1577-A312-A272-6E2BDD460AB7}"/>
              </a:ext>
            </a:extLst>
          </p:cNvPr>
          <p:cNvSpPr txBox="1"/>
          <p:nvPr/>
        </p:nvSpPr>
        <p:spPr>
          <a:xfrm>
            <a:off x="4505878" y="380269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38%</a:t>
            </a:r>
          </a:p>
        </p:txBody>
      </p:sp>
      <p:pic>
        <p:nvPicPr>
          <p:cNvPr id="1026" name="Picture 2" descr="hombre ">
            <a:extLst>
              <a:ext uri="{FF2B5EF4-FFF2-40B4-BE49-F238E27FC236}">
                <a16:creationId xmlns:a16="http://schemas.microsoft.com/office/drawing/2014/main" id="{B9445DA4-933C-7298-03DB-4A0DBEDB1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991" y="4101259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ujer ">
            <a:extLst>
              <a:ext uri="{FF2B5EF4-FFF2-40B4-BE49-F238E27FC236}">
                <a16:creationId xmlns:a16="http://schemas.microsoft.com/office/drawing/2014/main" id="{A6C1DF56-B2FB-5C9C-BF44-581B436AE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83" y="4130465"/>
            <a:ext cx="375910" cy="37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43DA1BB8-72CF-B06E-0846-C14ACB2B4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283634"/>
              </p:ext>
            </p:extLst>
          </p:nvPr>
        </p:nvGraphicFramePr>
        <p:xfrm>
          <a:off x="4629735" y="1706224"/>
          <a:ext cx="4038962" cy="17373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19481">
                  <a:extLst>
                    <a:ext uri="{9D8B030D-6E8A-4147-A177-3AD203B41FA5}">
                      <a16:colId xmlns:a16="http://schemas.microsoft.com/office/drawing/2014/main" val="2050505516"/>
                    </a:ext>
                  </a:extLst>
                </a:gridCol>
                <a:gridCol w="2019481">
                  <a:extLst>
                    <a:ext uri="{9D8B030D-6E8A-4147-A177-3AD203B41FA5}">
                      <a16:colId xmlns:a16="http://schemas.microsoft.com/office/drawing/2014/main" val="2705161228"/>
                    </a:ext>
                  </a:extLst>
                </a:gridCol>
              </a:tblGrid>
              <a:tr h="277984">
                <a:tc>
                  <a:txBody>
                    <a:bodyPr/>
                    <a:lstStyle/>
                    <a:p>
                      <a:pPr algn="l"/>
                      <a:r>
                        <a:rPr lang="es-ES" sz="1300" dirty="0"/>
                        <a:t>Pacientes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300" b="0" dirty="0"/>
                        <a:t>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461192"/>
                  </a:ext>
                </a:extLst>
              </a:tr>
              <a:tr h="277984">
                <a:tc>
                  <a:txBody>
                    <a:bodyPr/>
                    <a:lstStyle/>
                    <a:p>
                      <a:pPr algn="l"/>
                      <a:r>
                        <a:rPr lang="es-ES" sz="1300" b="1" dirty="0"/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300" b="0" dirty="0"/>
                        <a:t>57 ± 12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03556"/>
                  </a:ext>
                </a:extLst>
              </a:tr>
              <a:tr h="277984">
                <a:tc>
                  <a:txBody>
                    <a:bodyPr/>
                    <a:lstStyle/>
                    <a:p>
                      <a:pPr algn="l"/>
                      <a:r>
                        <a:rPr lang="es-ES" sz="1300" b="1" dirty="0"/>
                        <a:t>Consumo acumulado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300" b="0" dirty="0"/>
                        <a:t>48,1 ± 27,9 </a:t>
                      </a:r>
                      <a:r>
                        <a:rPr lang="es-ES" sz="1300" b="0" dirty="0" err="1"/>
                        <a:t>paq</a:t>
                      </a:r>
                      <a:r>
                        <a:rPr lang="es-ES" sz="1300" b="0"/>
                        <a:t>-año </a:t>
                      </a:r>
                      <a:endParaRPr lang="es-ES" sz="1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0185"/>
                  </a:ext>
                </a:extLst>
              </a:tr>
              <a:tr h="277984">
                <a:tc>
                  <a:txBody>
                    <a:bodyPr/>
                    <a:lstStyle/>
                    <a:p>
                      <a:pPr algn="l"/>
                      <a:r>
                        <a:rPr lang="es-ES" sz="1300" b="1" dirty="0"/>
                        <a:t>Edad de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300" b="0" dirty="0"/>
                        <a:t>15 ± 7,68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13265"/>
                  </a:ext>
                </a:extLst>
              </a:tr>
              <a:tr h="277984">
                <a:tc>
                  <a:txBody>
                    <a:bodyPr/>
                    <a:lstStyle/>
                    <a:p>
                      <a:pPr algn="l"/>
                      <a:r>
                        <a:rPr lang="es-ES" sz="1300" b="1" dirty="0" err="1"/>
                        <a:t>Fagerström</a:t>
                      </a:r>
                      <a:endParaRPr lang="es-ES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300" dirty="0"/>
                        <a:t>6,3 </a:t>
                      </a:r>
                      <a:r>
                        <a:rPr lang="es-ES" sz="1300" b="0" dirty="0"/>
                        <a:t>± 2,04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77753"/>
                  </a:ext>
                </a:extLst>
              </a:tr>
              <a:tr h="277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b="1" dirty="0"/>
                        <a:t>Motivación inicial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/>
                        <a:t>EVA 9,4 </a:t>
                      </a:r>
                      <a:r>
                        <a:rPr lang="es-ES" sz="1300" b="0" dirty="0"/>
                        <a:t>± 1,72</a:t>
                      </a:r>
                      <a:endParaRPr lang="es-ES" sz="13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2881"/>
                  </a:ext>
                </a:extLst>
              </a:tr>
            </a:tbl>
          </a:graphicData>
        </a:graphic>
      </p:graphicFrame>
      <p:pic>
        <p:nvPicPr>
          <p:cNvPr id="33" name="Imagen 32">
            <a:extLst>
              <a:ext uri="{FF2B5EF4-FFF2-40B4-BE49-F238E27FC236}">
                <a16:creationId xmlns:a16="http://schemas.microsoft.com/office/drawing/2014/main" id="{9D2B02CC-098C-7524-2D17-8B3E9C408A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0649" y="3930821"/>
            <a:ext cx="710208" cy="710208"/>
          </a:xfrm>
          <a:prstGeom prst="rect">
            <a:avLst/>
          </a:prstGeom>
        </p:spPr>
      </p:pic>
      <p:graphicFrame>
        <p:nvGraphicFramePr>
          <p:cNvPr id="36" name="Diagrama 35">
            <a:extLst>
              <a:ext uri="{FF2B5EF4-FFF2-40B4-BE49-F238E27FC236}">
                <a16:creationId xmlns:a16="http://schemas.microsoft.com/office/drawing/2014/main" id="{0ED0E43B-B6C5-E0B6-BE7B-41AAA6576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050876"/>
              </p:ext>
            </p:extLst>
          </p:nvPr>
        </p:nvGraphicFramePr>
        <p:xfrm>
          <a:off x="6788974" y="3563670"/>
          <a:ext cx="2107784" cy="153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195940DE-C671-821D-2520-D20B959810BD}"/>
              </a:ext>
            </a:extLst>
          </p:cNvPr>
          <p:cNvSpPr/>
          <p:nvPr/>
        </p:nvSpPr>
        <p:spPr>
          <a:xfrm>
            <a:off x="8410324" y="4415153"/>
            <a:ext cx="936104" cy="699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7A7C1B63-704F-EDD7-AEB1-176B4682E7C1}"/>
              </a:ext>
            </a:extLst>
          </p:cNvPr>
          <p:cNvSpPr txBox="1"/>
          <p:nvPr/>
        </p:nvSpPr>
        <p:spPr>
          <a:xfrm>
            <a:off x="161256" y="3995494"/>
            <a:ext cx="8821488" cy="11480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0" tIns="26034" rIns="0" bIns="0" rtlCol="0">
            <a:spAutoFit/>
          </a:bodyPr>
          <a:lstStyle/>
          <a:p>
            <a:pPr marL="262255" marR="81915" indent="-171450">
              <a:lnSpc>
                <a:spcPct val="107500"/>
              </a:lnSpc>
              <a:spcBef>
                <a:spcPts val="204"/>
              </a:spcBef>
              <a:buFont typeface="Arial" panose="020B0604020202020204" pitchFamily="34" charset="0"/>
              <a:buChar char="•"/>
            </a:pPr>
            <a:r>
              <a:rPr lang="es-ES" sz="1300" dirty="0"/>
              <a:t>Los pacientes valorados en la consulta de Tabaco y Psico-Tabaco presentan </a:t>
            </a:r>
            <a:r>
              <a:rPr lang="es-ES" sz="1300" b="1" dirty="0"/>
              <a:t>elevada dependencia y motivación </a:t>
            </a:r>
            <a:r>
              <a:rPr lang="es-ES" sz="1300" dirty="0"/>
              <a:t>en el </a:t>
            </a:r>
            <a:r>
              <a:rPr lang="es-ES" sz="1300" b="1" u="sng" dirty="0">
                <a:solidFill>
                  <a:srgbClr val="287C00"/>
                </a:solidFill>
              </a:rPr>
              <a:t>primer intento</a:t>
            </a:r>
            <a:r>
              <a:rPr lang="es-ES" sz="1300" b="1" dirty="0">
                <a:solidFill>
                  <a:srgbClr val="287C00"/>
                </a:solidFill>
              </a:rPr>
              <a:t>.</a:t>
            </a:r>
          </a:p>
          <a:p>
            <a:pPr marL="262255" marR="81915" indent="-171450">
              <a:lnSpc>
                <a:spcPct val="107500"/>
              </a:lnSpc>
              <a:spcBef>
                <a:spcPts val="204"/>
              </a:spcBef>
              <a:buFont typeface="Arial" panose="020B0604020202020204" pitchFamily="34" charset="0"/>
              <a:buChar char="•"/>
            </a:pPr>
            <a:r>
              <a:rPr lang="es-ES" sz="1300" dirty="0"/>
              <a:t>En nuestra serie una proporción relevante logra </a:t>
            </a:r>
            <a:r>
              <a:rPr lang="es-ES" sz="1300" b="1" dirty="0"/>
              <a:t>abandonar </a:t>
            </a:r>
            <a:r>
              <a:rPr lang="es-ES" sz="1300" dirty="0"/>
              <a:t>el tabaco tras un </a:t>
            </a:r>
            <a:r>
              <a:rPr lang="es-ES" sz="1300" b="1" u="sng" dirty="0">
                <a:solidFill>
                  <a:srgbClr val="287C00"/>
                </a:solidFill>
              </a:rPr>
              <a:t>nuevo intento</a:t>
            </a:r>
            <a:r>
              <a:rPr lang="es-ES" sz="1300" dirty="0"/>
              <a:t>. </a:t>
            </a:r>
          </a:p>
          <a:p>
            <a:pPr marL="262255" marR="81915" indent="-171450">
              <a:lnSpc>
                <a:spcPct val="107500"/>
              </a:lnSpc>
              <a:spcBef>
                <a:spcPts val="204"/>
              </a:spcBef>
              <a:buFont typeface="Arial" panose="020B0604020202020204" pitchFamily="34" charset="0"/>
              <a:buChar char="•"/>
            </a:pPr>
            <a:r>
              <a:rPr lang="es-ES" sz="1300" dirty="0"/>
              <a:t>Estos resultados subrayan la importancia de mantener accesibles las </a:t>
            </a:r>
            <a:r>
              <a:rPr lang="es-ES" sz="1300" b="1" u="sng" dirty="0">
                <a:solidFill>
                  <a:srgbClr val="287C00"/>
                </a:solidFill>
              </a:rPr>
              <a:t>vías de reintento</a:t>
            </a:r>
            <a:r>
              <a:rPr lang="es-ES" sz="1300" b="1" dirty="0">
                <a:solidFill>
                  <a:srgbClr val="287C00"/>
                </a:solidFill>
              </a:rPr>
              <a:t> </a:t>
            </a:r>
            <a:r>
              <a:rPr lang="es-ES" sz="1300" dirty="0"/>
              <a:t>y de potenciar el uso de </a:t>
            </a:r>
            <a:r>
              <a:rPr lang="es-ES" sz="1300" b="1" dirty="0"/>
              <a:t>tratamiento farmacológico combinado con apoyo cognitivo-conductual.</a:t>
            </a:r>
            <a:endParaRPr lang="es-ES" sz="1300" b="1" dirty="0">
              <a:cs typeface="Arial M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F4551D7-DF81-65FC-56C0-B2A6E886397C}"/>
              </a:ext>
            </a:extLst>
          </p:cNvPr>
          <p:cNvSpPr/>
          <p:nvPr/>
        </p:nvSpPr>
        <p:spPr>
          <a:xfrm>
            <a:off x="161256" y="3744865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CONCLUSIONES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FCCD44C-D7AC-9085-6943-21C60B6F7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610619"/>
              </p:ext>
            </p:extLst>
          </p:nvPr>
        </p:nvGraphicFramePr>
        <p:xfrm>
          <a:off x="1438609" y="139951"/>
          <a:ext cx="4344144" cy="1600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18291">
                  <a:extLst>
                    <a:ext uri="{9D8B030D-6E8A-4147-A177-3AD203B41FA5}">
                      <a16:colId xmlns:a16="http://schemas.microsoft.com/office/drawing/2014/main" val="2217451646"/>
                    </a:ext>
                  </a:extLst>
                </a:gridCol>
                <a:gridCol w="1525853">
                  <a:extLst>
                    <a:ext uri="{9D8B030D-6E8A-4147-A177-3AD203B41FA5}">
                      <a16:colId xmlns:a16="http://schemas.microsoft.com/office/drawing/2014/main" val="2909831992"/>
                    </a:ext>
                  </a:extLst>
                </a:gridCol>
              </a:tblGrid>
              <a:tr h="244827">
                <a:tc>
                  <a:txBody>
                    <a:bodyPr/>
                    <a:lstStyle/>
                    <a:p>
                      <a:r>
                        <a:rPr lang="es-ES" sz="1500" b="0" dirty="0"/>
                        <a:t>Sin tratamiento farmacológico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="0" dirty="0"/>
                        <a:t>195 (37,6%)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55768"/>
                  </a:ext>
                </a:extLst>
              </a:tr>
              <a:tr h="244827">
                <a:tc>
                  <a:txBody>
                    <a:bodyPr/>
                    <a:lstStyle/>
                    <a:p>
                      <a:r>
                        <a:rPr lang="es-ES" sz="1500" dirty="0" err="1"/>
                        <a:t>Citisina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219 (42,2%)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10476"/>
                  </a:ext>
                </a:extLst>
              </a:tr>
              <a:tr h="244827">
                <a:tc>
                  <a:txBody>
                    <a:bodyPr/>
                    <a:lstStyle/>
                    <a:p>
                      <a:r>
                        <a:rPr lang="es-ES" sz="1500" dirty="0"/>
                        <a:t>TSN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63 (12,1%)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717872"/>
                  </a:ext>
                </a:extLst>
              </a:tr>
              <a:tr h="244827">
                <a:tc>
                  <a:txBody>
                    <a:bodyPr/>
                    <a:lstStyle/>
                    <a:p>
                      <a:r>
                        <a:rPr lang="es-ES" sz="1500" dirty="0" err="1"/>
                        <a:t>Vareniclina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16 (3,1%)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907569"/>
                  </a:ext>
                </a:extLst>
              </a:tr>
              <a:tr h="244827">
                <a:tc>
                  <a:txBody>
                    <a:bodyPr/>
                    <a:lstStyle/>
                    <a:p>
                      <a:r>
                        <a:rPr lang="es-ES" sz="1500" dirty="0" err="1"/>
                        <a:t>Bupropión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26 (5%)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70983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51C97DBD-91B5-3BF6-EA7D-F21D27ADF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976" y="750852"/>
            <a:ext cx="566192" cy="566192"/>
          </a:xfrm>
          <a:prstGeom prst="rect">
            <a:avLst/>
          </a:prstGeom>
        </p:spPr>
      </p:pic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48F70F85-8525-7FCB-FD24-D8CDB4140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86166"/>
              </p:ext>
            </p:extLst>
          </p:nvPr>
        </p:nvGraphicFramePr>
        <p:xfrm>
          <a:off x="1827705" y="1866015"/>
          <a:ext cx="1801738" cy="175298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162412">
                  <a:extLst>
                    <a:ext uri="{9D8B030D-6E8A-4147-A177-3AD203B41FA5}">
                      <a16:colId xmlns:a16="http://schemas.microsoft.com/office/drawing/2014/main" val="1653063533"/>
                    </a:ext>
                  </a:extLst>
                </a:gridCol>
                <a:gridCol w="639326">
                  <a:extLst>
                    <a:ext uri="{9D8B030D-6E8A-4147-A177-3AD203B41FA5}">
                      <a16:colId xmlns:a16="http://schemas.microsoft.com/office/drawing/2014/main" val="287129198"/>
                    </a:ext>
                  </a:extLst>
                </a:gridCol>
              </a:tblGrid>
              <a:tr h="292685">
                <a:tc>
                  <a:txBody>
                    <a:bodyPr/>
                    <a:lstStyle/>
                    <a:p>
                      <a:r>
                        <a:rPr lang="es-ES" sz="1300" dirty="0"/>
                        <a:t>Abstinencia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EF8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E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35776"/>
                  </a:ext>
                </a:extLst>
              </a:tr>
              <a:tr h="292685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15 días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52%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09312"/>
                  </a:ext>
                </a:extLst>
              </a:tr>
              <a:tr h="292685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 mes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44%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395528"/>
                  </a:ext>
                </a:extLst>
              </a:tr>
              <a:tr h="292685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3 meses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736214"/>
                  </a:ext>
                </a:extLst>
              </a:tr>
              <a:tr h="292685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6 meses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03672"/>
                  </a:ext>
                </a:extLst>
              </a:tr>
              <a:tr h="288281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 año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4139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51C0E129-A5D6-E530-B759-E6ED48482C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430492"/>
              </p:ext>
            </p:extLst>
          </p:nvPr>
        </p:nvGraphicFramePr>
        <p:xfrm>
          <a:off x="4235350" y="1862372"/>
          <a:ext cx="1860778" cy="175298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200502">
                  <a:extLst>
                    <a:ext uri="{9D8B030D-6E8A-4147-A177-3AD203B41FA5}">
                      <a16:colId xmlns:a16="http://schemas.microsoft.com/office/drawing/2014/main" val="1653063533"/>
                    </a:ext>
                  </a:extLst>
                </a:gridCol>
                <a:gridCol w="660276">
                  <a:extLst>
                    <a:ext uri="{9D8B030D-6E8A-4147-A177-3AD203B41FA5}">
                      <a16:colId xmlns:a16="http://schemas.microsoft.com/office/drawing/2014/main" val="287129198"/>
                    </a:ext>
                  </a:extLst>
                </a:gridCol>
              </a:tblGrid>
              <a:tr h="292420">
                <a:tc>
                  <a:txBody>
                    <a:bodyPr/>
                    <a:lstStyle/>
                    <a:p>
                      <a:r>
                        <a:rPr lang="es-ES" sz="1300" dirty="0"/>
                        <a:t>Abstinencia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EF8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E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35776"/>
                  </a:ext>
                </a:extLst>
              </a:tr>
              <a:tr h="29242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Sin fármaco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27,2%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09312"/>
                  </a:ext>
                </a:extLst>
              </a:tr>
              <a:tr h="29242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/>
                        <a:t>Citisina</a:t>
                      </a:r>
                      <a:endParaRPr lang="es-ES" sz="1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53,4%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395528"/>
                  </a:ext>
                </a:extLst>
              </a:tr>
              <a:tr h="29242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TSN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30,2%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736214"/>
                  </a:ext>
                </a:extLst>
              </a:tr>
              <a:tr h="292420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/>
                        <a:t>Varenicilina</a:t>
                      </a:r>
                      <a:endParaRPr lang="es-ES" sz="1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603672"/>
                  </a:ext>
                </a:extLst>
              </a:tr>
              <a:tr h="290883"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/>
                        <a:t>Bupropión</a:t>
                      </a:r>
                      <a:endParaRPr lang="es-ES" sz="1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46,2%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41393"/>
                  </a:ext>
                </a:extLst>
              </a:tr>
            </a:tbl>
          </a:graphicData>
        </a:graphic>
      </p:graphicFrame>
      <p:pic>
        <p:nvPicPr>
          <p:cNvPr id="29" name="Picture 6" descr="6 mil resultados de imágenes, fotos de stock e ilustraciones libres de  regalías para Doctor patient talking icon | Shutterstock">
            <a:extLst>
              <a:ext uri="{FF2B5EF4-FFF2-40B4-BE49-F238E27FC236}">
                <a16:creationId xmlns:a16="http://schemas.microsoft.com/office/drawing/2014/main" id="{9DC41958-80EE-6F96-556F-A5849F1A9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36" y="2639230"/>
            <a:ext cx="915566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F563ECD-781D-3EA2-0F5E-FC4E2DC5B942}"/>
              </a:ext>
            </a:extLst>
          </p:cNvPr>
          <p:cNvSpPr txBox="1"/>
          <p:nvPr/>
        </p:nvSpPr>
        <p:spPr>
          <a:xfrm>
            <a:off x="-1" y="211899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Seguimiento 55,4%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725C39B-CA05-ECF8-8F51-9E6F163C2202}"/>
              </a:ext>
            </a:extLst>
          </p:cNvPr>
          <p:cNvSpPr/>
          <p:nvPr/>
        </p:nvSpPr>
        <p:spPr>
          <a:xfrm>
            <a:off x="6372200" y="2571492"/>
            <a:ext cx="2520280" cy="326772"/>
          </a:xfrm>
          <a:prstGeom prst="rect">
            <a:avLst/>
          </a:prstGeom>
          <a:solidFill>
            <a:srgbClr val="FFFFCC"/>
          </a:solidFill>
          <a:ln w="12700">
            <a:solidFill>
              <a:srgbClr val="287C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chemeClr val="tx1"/>
                </a:solidFill>
              </a:rPr>
              <a:t>22%          </a:t>
            </a:r>
            <a:r>
              <a:rPr lang="es-ES" sz="1600" dirty="0">
                <a:solidFill>
                  <a:schemeClr val="tx1"/>
                </a:solidFill>
              </a:rPr>
              <a:t>NUEVO INTENTO</a:t>
            </a:r>
          </a:p>
        </p:txBody>
      </p:sp>
      <p:pic>
        <p:nvPicPr>
          <p:cNvPr id="32" name="Picture 10" descr="marca de verificación ">
            <a:extLst>
              <a:ext uri="{FF2B5EF4-FFF2-40B4-BE49-F238E27FC236}">
                <a16:creationId xmlns:a16="http://schemas.microsoft.com/office/drawing/2014/main" id="{193D7B9E-8AC4-8D20-C34C-F1CE19577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345" y="2561120"/>
            <a:ext cx="326772" cy="32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112896BD-C025-B092-CD4A-A888381C3707}"/>
              </a:ext>
            </a:extLst>
          </p:cNvPr>
          <p:cNvSpPr txBox="1"/>
          <p:nvPr/>
        </p:nvSpPr>
        <p:spPr>
          <a:xfrm>
            <a:off x="6765391" y="718548"/>
            <a:ext cx="2219658" cy="523220"/>
          </a:xfrm>
          <a:prstGeom prst="rect">
            <a:avLst/>
          </a:prstGeom>
          <a:solidFill>
            <a:srgbClr val="B0EF8F"/>
          </a:solidFill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TERAPIA </a:t>
            </a:r>
          </a:p>
          <a:p>
            <a:pPr algn="ctr"/>
            <a:r>
              <a:rPr lang="es-ES" sz="1400" b="1" dirty="0"/>
              <a:t>COGNITIVO-CONDUCTUAL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306</Words>
  <Application>Microsoft Office PowerPoint</Application>
  <PresentationFormat>Presentación en pantalla (16:9)</PresentationFormat>
  <Paragraphs>82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MT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andrea vera</cp:lastModifiedBy>
  <cp:revision>43</cp:revision>
  <dcterms:created xsi:type="dcterms:W3CDTF">2025-10-16T09:08:13Z</dcterms:created>
  <dcterms:modified xsi:type="dcterms:W3CDTF">2026-02-25T15:17:17Z</dcterms:modified>
</cp:coreProperties>
</file>