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514"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s-MX" sz="1400" b="0" i="0" u="none" strike="noStrike" kern="1200" spc="0" baseline="0">
                <a:solidFill>
                  <a:schemeClr val="tx1">
                    <a:lumMod val="65000"/>
                    <a:lumOff val="35000"/>
                  </a:schemeClr>
                </a:solidFill>
                <a:latin typeface="+mn-lt"/>
                <a:ea typeface="+mn-ea"/>
                <a:cs typeface="+mn-cs"/>
              </a:defRPr>
            </a:pPr>
            <a:r>
              <a:rPr lang="en-US" dirty="0" err="1"/>
              <a:t>Prevalencia</a:t>
            </a:r>
            <a:r>
              <a:rPr lang="en-US" baseline="0" dirty="0"/>
              <a:t> y </a:t>
            </a:r>
            <a:r>
              <a:rPr lang="en-US" baseline="0" dirty="0" err="1"/>
              <a:t>reclasificación</a:t>
            </a:r>
            <a:r>
              <a:rPr lang="en-US" baseline="0" dirty="0"/>
              <a:t> </a:t>
            </a:r>
            <a:r>
              <a:rPr lang="en-US" baseline="0" dirty="0" err="1"/>
              <a:t>en</a:t>
            </a:r>
            <a:r>
              <a:rPr lang="en-US" baseline="0" dirty="0"/>
              <a:t> AOS </a:t>
            </a:r>
            <a:r>
              <a:rPr lang="en-US" baseline="0" dirty="0" err="1"/>
              <a:t>posicional</a:t>
            </a:r>
            <a:endParaRPr lang="en-US" dirty="0"/>
          </a:p>
        </c:rich>
      </c:tx>
      <c:layout>
        <c:manualLayout>
          <c:xMode val="edge"/>
          <c:yMode val="edge"/>
          <c:x val="0.18955625976062246"/>
          <c:y val="3.8728492271799357E-2"/>
        </c:manualLayout>
      </c:layout>
      <c:overlay val="0"/>
      <c:spPr>
        <a:noFill/>
        <a:ln>
          <a:noFill/>
        </a:ln>
        <a:effectLst/>
      </c:spPr>
      <c:txPr>
        <a:bodyPr rot="0" spcFirstLastPara="1" vertOverflow="ellipsis" vert="horz" wrap="square" anchor="ctr" anchorCtr="1"/>
        <a:lstStyle/>
        <a:p>
          <a:pPr>
            <a:defRPr lang="es-MX"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Hoja1!$B$1</c:f>
              <c:strCache>
                <c:ptCount val="1"/>
                <c:pt idx="0">
                  <c:v>AOS posicional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s-MX"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Hoja1!$A$2:$A$2</c:f>
              <c:strCache>
                <c:ptCount val="1"/>
                <c:pt idx="0">
                  <c:v>Reclasificados</c:v>
                </c:pt>
              </c:strCache>
              <c:extLst/>
            </c:strRef>
          </c:cat>
          <c:val>
            <c:numRef>
              <c:f>Hoja1!$B$2:$B$2</c:f>
              <c:numCache>
                <c:formatCode>General</c:formatCode>
                <c:ptCount val="1"/>
                <c:pt idx="0">
                  <c:v>38</c:v>
                </c:pt>
              </c:numCache>
              <c:extLst/>
            </c:numRef>
          </c:val>
          <c:extLst>
            <c:ext xmlns:c16="http://schemas.microsoft.com/office/drawing/2014/chart" uri="{C3380CC4-5D6E-409C-BE32-E72D297353CC}">
              <c16:uniqueId val="{00000000-B1C0-4B70-8EB6-E87C9202F68B}"/>
            </c:ext>
          </c:extLst>
        </c:ser>
        <c:ser>
          <c:idx val="1"/>
          <c:order val="1"/>
          <c:tx>
            <c:strRef>
              <c:f>Hoja1!$C$1</c:f>
              <c:strCache>
                <c:ptCount val="1"/>
                <c:pt idx="0">
                  <c:v>Reclasificados totales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s-MX"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Hoja1!$A$2:$A$2</c:f>
              <c:strCache>
                <c:ptCount val="1"/>
                <c:pt idx="0">
                  <c:v>Reclasificados</c:v>
                </c:pt>
              </c:strCache>
              <c:extLst/>
            </c:strRef>
          </c:cat>
          <c:val>
            <c:numRef>
              <c:f>Hoja1!$C$2:$C$2</c:f>
              <c:numCache>
                <c:formatCode>General</c:formatCode>
                <c:ptCount val="1"/>
                <c:pt idx="0">
                  <c:v>24</c:v>
                </c:pt>
              </c:numCache>
              <c:extLst/>
            </c:numRef>
          </c:val>
          <c:extLst>
            <c:ext xmlns:c16="http://schemas.microsoft.com/office/drawing/2014/chart" uri="{C3380CC4-5D6E-409C-BE32-E72D297353CC}">
              <c16:uniqueId val="{00000001-B1C0-4B70-8EB6-E87C9202F68B}"/>
            </c:ext>
          </c:extLst>
        </c:ser>
        <c:ser>
          <c:idx val="2"/>
          <c:order val="2"/>
          <c:tx>
            <c:strRef>
              <c:f>Hoja1!$D$1</c:f>
              <c:strCache>
                <c:ptCount val="1"/>
                <c:pt idx="0">
                  <c:v>Reclasificados AOS moderado</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s-MX"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Hoja1!$A$2:$A$2</c:f>
              <c:strCache>
                <c:ptCount val="1"/>
                <c:pt idx="0">
                  <c:v>Reclasificados</c:v>
                </c:pt>
              </c:strCache>
              <c:extLst/>
            </c:strRef>
          </c:cat>
          <c:val>
            <c:numRef>
              <c:f>Hoja1!$D$2:$D$2</c:f>
              <c:numCache>
                <c:formatCode>General</c:formatCode>
                <c:ptCount val="1"/>
                <c:pt idx="0">
                  <c:v>17</c:v>
                </c:pt>
              </c:numCache>
              <c:extLst/>
            </c:numRef>
          </c:val>
          <c:extLst>
            <c:ext xmlns:c16="http://schemas.microsoft.com/office/drawing/2014/chart" uri="{C3380CC4-5D6E-409C-BE32-E72D297353CC}">
              <c16:uniqueId val="{00000002-B1C0-4B70-8EB6-E87C9202F68B}"/>
            </c:ext>
          </c:extLst>
        </c:ser>
        <c:ser>
          <c:idx val="3"/>
          <c:order val="3"/>
          <c:tx>
            <c:strRef>
              <c:f>Hoja1!$E$1</c:f>
              <c:strCache>
                <c:ptCount val="1"/>
                <c:pt idx="0">
                  <c:v>Reclasificados AOS grave</c:v>
                </c:pt>
              </c:strCache>
            </c:strRef>
          </c:tx>
          <c:spPr>
            <a:solidFill>
              <a:srgbClr val="BC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s-MX"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Hoja1!$A$2:$A$2</c:f>
              <c:strCache>
                <c:ptCount val="1"/>
                <c:pt idx="0">
                  <c:v>Reclasificados</c:v>
                </c:pt>
              </c:strCache>
              <c:extLst/>
            </c:strRef>
          </c:cat>
          <c:val>
            <c:numRef>
              <c:f>Hoja1!$E$2:$E$2</c:f>
              <c:numCache>
                <c:formatCode>General</c:formatCode>
                <c:ptCount val="1"/>
                <c:pt idx="0">
                  <c:v>7</c:v>
                </c:pt>
              </c:numCache>
              <c:extLst/>
            </c:numRef>
          </c:val>
          <c:extLst>
            <c:ext xmlns:c16="http://schemas.microsoft.com/office/drawing/2014/chart" uri="{C3380CC4-5D6E-409C-BE32-E72D297353CC}">
              <c16:uniqueId val="{00000003-B1C0-4B70-8EB6-E87C9202F68B}"/>
            </c:ext>
          </c:extLst>
        </c:ser>
        <c:dLbls>
          <c:dLblPos val="outEnd"/>
          <c:showLegendKey val="0"/>
          <c:showVal val="1"/>
          <c:showCatName val="0"/>
          <c:showSerName val="0"/>
          <c:showPercent val="0"/>
          <c:showBubbleSize val="0"/>
        </c:dLbls>
        <c:gapWidth val="219"/>
        <c:overlap val="-27"/>
        <c:axId val="306414072"/>
        <c:axId val="306407592"/>
      </c:barChart>
      <c:catAx>
        <c:axId val="306414072"/>
        <c:scaling>
          <c:orientation val="minMax"/>
        </c:scaling>
        <c:delete val="1"/>
        <c:axPos val="b"/>
        <c:numFmt formatCode="General" sourceLinked="1"/>
        <c:majorTickMark val="none"/>
        <c:minorTickMark val="none"/>
        <c:tickLblPos val="nextTo"/>
        <c:crossAx val="306407592"/>
        <c:crosses val="autoZero"/>
        <c:auto val="1"/>
        <c:lblAlgn val="ctr"/>
        <c:lblOffset val="100"/>
        <c:noMultiLvlLbl val="0"/>
      </c:catAx>
      <c:valAx>
        <c:axId val="306407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s-MX" sz="1100" b="0" i="0" u="none" strike="noStrike" kern="1200" baseline="0">
                    <a:solidFill>
                      <a:schemeClr val="tx1">
                        <a:lumMod val="65000"/>
                        <a:lumOff val="35000"/>
                      </a:schemeClr>
                    </a:solidFill>
                    <a:latin typeface="+mn-lt"/>
                    <a:ea typeface="+mn-ea"/>
                    <a:cs typeface="+mn-cs"/>
                  </a:defRPr>
                </a:pPr>
                <a:r>
                  <a:rPr lang="es-ES" sz="1100"/>
                  <a:t>Número</a:t>
                </a:r>
                <a:r>
                  <a:rPr lang="es-ES" sz="1100" baseline="0"/>
                  <a:t> de pacientes</a:t>
                </a:r>
                <a:endParaRPr lang="es-ES" sz="1100"/>
              </a:p>
            </c:rich>
          </c:tx>
          <c:overlay val="0"/>
          <c:spPr>
            <a:noFill/>
            <a:ln>
              <a:noFill/>
            </a:ln>
            <a:effectLst/>
          </c:spPr>
          <c:txPr>
            <a:bodyPr rot="-5400000" spcFirstLastPara="1" vertOverflow="ellipsis" vert="horz" wrap="square" anchor="ctr" anchorCtr="1"/>
            <a:lstStyle/>
            <a:p>
              <a:pPr>
                <a:defRPr lang="es-MX" sz="11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s-MX" sz="900" b="0" i="0" u="none" strike="noStrike" kern="1200" baseline="0">
                <a:solidFill>
                  <a:schemeClr val="tx1">
                    <a:lumMod val="65000"/>
                    <a:lumOff val="35000"/>
                  </a:schemeClr>
                </a:solidFill>
                <a:latin typeface="+mn-lt"/>
                <a:ea typeface="+mn-ea"/>
                <a:cs typeface="+mn-cs"/>
              </a:defRPr>
            </a:pPr>
            <a:endParaRPr lang="es-ES"/>
          </a:p>
        </c:txPr>
        <c:crossAx val="306414072"/>
        <c:crosses val="autoZero"/>
        <c:crossBetween val="between"/>
      </c:valAx>
      <c:spPr>
        <a:noFill/>
        <a:ln>
          <a:noFill/>
        </a:ln>
        <a:effectLst/>
      </c:spPr>
    </c:plotArea>
    <c:legend>
      <c:legendPos val="r"/>
      <c:layout>
        <c:manualLayout>
          <c:xMode val="edge"/>
          <c:yMode val="edge"/>
          <c:x val="0.67580381526229505"/>
          <c:y val="0.25846680276076595"/>
          <c:w val="0.3241961847377049"/>
          <c:h val="0.54815281423155438"/>
        </c:manualLayout>
      </c:layout>
      <c:overlay val="0"/>
      <c:spPr>
        <a:noFill/>
        <a:ln>
          <a:noFill/>
        </a:ln>
        <a:effectLst/>
      </c:spPr>
      <c:txPr>
        <a:bodyPr rot="0" spcFirstLastPara="1" vertOverflow="ellipsis" vert="horz" wrap="square" anchor="ctr" anchorCtr="1"/>
        <a:lstStyle/>
        <a:p>
          <a:pPr>
            <a:defRPr lang="es-MX" sz="10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c:ext uri="{0b15fc19-7d7d-44ad-8c2d-2c3a37ce22c3}">
        <chartProps xmlns="https://web.wps.cn/et/2018/main" chartId="{1fb58b87-9711-41f7-94a1-d916e74f7946}"/>
      </c:ext>
    </c:extLst>
  </c:chart>
  <c:spPr>
    <a:noFill/>
    <a:ln>
      <a:noFill/>
    </a:ln>
    <a:effectLst/>
  </c:spPr>
  <c:txPr>
    <a:bodyPr/>
    <a:lstStyle/>
    <a:p>
      <a:pPr>
        <a:defRPr lang="es-MX"/>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22/02/2026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22/02/2026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94D431-3177-31E6-D92D-4E3BD5D603A0}"/>
              </a:ext>
            </a:extLst>
          </p:cNvPr>
          <p:cNvSpPr>
            <a:spLocks noGrp="1"/>
          </p:cNvSpPr>
          <p:nvPr>
            <p:ph type="title"/>
          </p:nvPr>
        </p:nvSpPr>
        <p:spPr>
          <a:xfrm>
            <a:off x="896786" y="34914"/>
            <a:ext cx="8352928" cy="857250"/>
          </a:xfrm>
        </p:spPr>
        <p:txBody>
          <a:bodyPr>
            <a:noAutofit/>
          </a:bodyPr>
          <a:lstStyle/>
          <a:p>
            <a:r>
              <a:rPr lang="es-ES" sz="2100" dirty="0"/>
              <a:t>PREVALENCIA E IMPACTO DE LA APNEA OBSTRUCTIVA DEL SUEÑO POSICIONAL EN PACIENTES CON APNEA OBSTRUCTIVA DEL SUEÑO LEVE</a:t>
            </a:r>
          </a:p>
        </p:txBody>
      </p:sp>
      <p:sp>
        <p:nvSpPr>
          <p:cNvPr id="7" name="CuadroTexto 6">
            <a:extLst>
              <a:ext uri="{FF2B5EF4-FFF2-40B4-BE49-F238E27FC236}">
                <a16:creationId xmlns:a16="http://schemas.microsoft.com/office/drawing/2014/main" id="{9C914DAC-A94D-DAA0-AE57-3526B77F1A69}"/>
              </a:ext>
            </a:extLst>
          </p:cNvPr>
          <p:cNvSpPr txBox="1"/>
          <p:nvPr/>
        </p:nvSpPr>
        <p:spPr>
          <a:xfrm>
            <a:off x="1043607" y="904526"/>
            <a:ext cx="8059285" cy="246221"/>
          </a:xfrm>
          <a:prstGeom prst="rect">
            <a:avLst/>
          </a:prstGeom>
          <a:noFill/>
        </p:spPr>
        <p:txBody>
          <a:bodyPr wrap="square" rtlCol="0">
            <a:spAutoFit/>
          </a:bodyPr>
          <a:lstStyle/>
          <a:p>
            <a:r>
              <a:rPr lang="es-ES" sz="1000" dirty="0"/>
              <a:t>E. Rubio Calvo, C.S. González Villasmil, M. Lorente Martínez, C. Gómez Martín, A. Conde Valero. </a:t>
            </a:r>
            <a:r>
              <a:rPr lang="es-ES" sz="1000" dirty="0">
                <a:cs typeface="Arial"/>
              </a:rPr>
              <a:t>Neumología Hospital Universitario San Cecilio. Granada.</a:t>
            </a:r>
            <a:endParaRPr lang="es-ES" sz="1000" dirty="0"/>
          </a:p>
        </p:txBody>
      </p:sp>
      <p:sp>
        <p:nvSpPr>
          <p:cNvPr id="10" name="CuadroTexto 9">
            <a:extLst>
              <a:ext uri="{FF2B5EF4-FFF2-40B4-BE49-F238E27FC236}">
                <a16:creationId xmlns:a16="http://schemas.microsoft.com/office/drawing/2014/main" id="{8BEA4812-EA8B-7133-9DE6-CD5FE1158D96}"/>
              </a:ext>
            </a:extLst>
          </p:cNvPr>
          <p:cNvSpPr txBox="1"/>
          <p:nvPr/>
        </p:nvSpPr>
        <p:spPr>
          <a:xfrm>
            <a:off x="251520" y="2985735"/>
            <a:ext cx="8640960" cy="523220"/>
          </a:xfrm>
          <a:prstGeom prst="rect">
            <a:avLst/>
          </a:prstGeom>
          <a:noFill/>
          <a:ln>
            <a:solidFill>
              <a:schemeClr val="tx1"/>
            </a:solidFill>
            <a:prstDash val="lgDash"/>
          </a:ln>
        </p:spPr>
        <p:txBody>
          <a:bodyPr wrap="square" rtlCol="0">
            <a:spAutoFit/>
          </a:bodyPr>
          <a:lstStyle/>
          <a:p>
            <a:pPr algn="just"/>
            <a:r>
              <a:rPr lang="es-ES" sz="1400" b="1" dirty="0"/>
              <a:t>OBJETIVO</a:t>
            </a:r>
            <a:r>
              <a:rPr lang="es-ES" sz="1400" dirty="0"/>
              <a:t>: determinar la </a:t>
            </a:r>
            <a:r>
              <a:rPr lang="es-ES" sz="1400" u="sng" dirty="0"/>
              <a:t>prevalencia</a:t>
            </a:r>
            <a:r>
              <a:rPr lang="es-ES" sz="1400" dirty="0"/>
              <a:t> de la </a:t>
            </a:r>
            <a:r>
              <a:rPr lang="es-ES" sz="1400" dirty="0" err="1"/>
              <a:t>AOSp</a:t>
            </a:r>
            <a:r>
              <a:rPr lang="es-ES" sz="1400" dirty="0"/>
              <a:t> en pacientes con AOS leve y </a:t>
            </a:r>
            <a:r>
              <a:rPr lang="es-ES" sz="1400" u="sng" dirty="0"/>
              <a:t>evaluar su impacto sobre la reclasificación de gravedad</a:t>
            </a:r>
            <a:r>
              <a:rPr lang="es-ES" sz="1400" dirty="0"/>
              <a:t>.</a:t>
            </a:r>
          </a:p>
        </p:txBody>
      </p:sp>
      <p:sp>
        <p:nvSpPr>
          <p:cNvPr id="11" name="CuadroTexto 10">
            <a:extLst>
              <a:ext uri="{FF2B5EF4-FFF2-40B4-BE49-F238E27FC236}">
                <a16:creationId xmlns:a16="http://schemas.microsoft.com/office/drawing/2014/main" id="{52330AAA-4878-BE53-C364-EB00160A2002}"/>
              </a:ext>
            </a:extLst>
          </p:cNvPr>
          <p:cNvSpPr txBox="1"/>
          <p:nvPr/>
        </p:nvSpPr>
        <p:spPr>
          <a:xfrm>
            <a:off x="251520" y="1385817"/>
            <a:ext cx="8640960" cy="1384995"/>
          </a:xfrm>
          <a:prstGeom prst="rect">
            <a:avLst/>
          </a:prstGeom>
          <a:noFill/>
          <a:ln w="9525">
            <a:solidFill>
              <a:schemeClr val="tx1"/>
            </a:solidFill>
            <a:prstDash val="lgDash"/>
          </a:ln>
        </p:spPr>
        <p:txBody>
          <a:bodyPr wrap="square" rtlCol="0">
            <a:spAutoFit/>
          </a:bodyPr>
          <a:lstStyle/>
          <a:p>
            <a:pPr algn="just"/>
            <a:r>
              <a:rPr lang="es-ES" sz="1400" b="1" dirty="0"/>
              <a:t>INTRODUCCIÓN</a:t>
            </a:r>
            <a:r>
              <a:rPr lang="es-ES" sz="1400" dirty="0"/>
              <a:t>: la apnea obstructiva del sueño (AOS) es una enfermedad de elevada prevalencia, con importante repercusión tanto para la salud de los pacientes como para el sistema sanitario. En una gran mayoría de pacientes, la frecuencia de eventos respiratorios se ve influenciada por la posición durante el sueño. Aunque </a:t>
            </a:r>
            <a:r>
              <a:rPr lang="es-ES" sz="1400" u="sng" dirty="0"/>
              <a:t>no hay una definición estándar</a:t>
            </a:r>
            <a:r>
              <a:rPr lang="es-VE" sz="1400" dirty="0"/>
              <a:t>, el AOS posicional (</a:t>
            </a:r>
            <a:r>
              <a:rPr lang="es-VE" sz="1400" dirty="0" err="1"/>
              <a:t>AOSp</a:t>
            </a:r>
            <a:r>
              <a:rPr lang="es-VE" sz="1400" dirty="0"/>
              <a:t>) se puede definir como</a:t>
            </a:r>
            <a:r>
              <a:rPr lang="es-ES" sz="1400" dirty="0"/>
              <a:t> el incremento del índice de apnea-hipopnea (IAH) en decúbito supino de, al menos, el doble del IAH en decúbito no-supino</a:t>
            </a:r>
            <a:r>
              <a:rPr lang="es-VE" sz="1400" dirty="0"/>
              <a:t>. </a:t>
            </a:r>
            <a:r>
              <a:rPr lang="es-ES" sz="1400" dirty="0"/>
              <a:t>En pacientes con AOS leve</a:t>
            </a:r>
            <a:r>
              <a:rPr lang="es-VE" sz="1400" dirty="0"/>
              <a:t> (AOS-L)</a:t>
            </a:r>
            <a:r>
              <a:rPr lang="es-ES" sz="1400" dirty="0"/>
              <a:t>, esta variabilidad </a:t>
            </a:r>
            <a:r>
              <a:rPr lang="es-ES" sz="1400" u="sng" dirty="0"/>
              <a:t>podría modificar la clasificación de gravedad y el abordaje terapéutico</a:t>
            </a:r>
            <a:r>
              <a:rPr lang="es-ES" sz="1400" dirty="0"/>
              <a:t>. </a:t>
            </a:r>
          </a:p>
        </p:txBody>
      </p:sp>
      <p:sp>
        <p:nvSpPr>
          <p:cNvPr id="12" name="CuadroTexto 11">
            <a:extLst>
              <a:ext uri="{FF2B5EF4-FFF2-40B4-BE49-F238E27FC236}">
                <a16:creationId xmlns:a16="http://schemas.microsoft.com/office/drawing/2014/main" id="{64B9CD85-0C9A-D3A9-B6F1-585E6EFBA1AD}"/>
              </a:ext>
            </a:extLst>
          </p:cNvPr>
          <p:cNvSpPr txBox="1"/>
          <p:nvPr/>
        </p:nvSpPr>
        <p:spPr>
          <a:xfrm>
            <a:off x="251520" y="3723878"/>
            <a:ext cx="8208912" cy="1169551"/>
          </a:xfrm>
          <a:prstGeom prst="rect">
            <a:avLst/>
          </a:prstGeom>
          <a:noFill/>
          <a:ln>
            <a:solidFill>
              <a:schemeClr val="tx1"/>
            </a:solidFill>
            <a:prstDash val="lgDash"/>
          </a:ln>
        </p:spPr>
        <p:txBody>
          <a:bodyPr wrap="square" rtlCol="0">
            <a:spAutoFit/>
          </a:bodyPr>
          <a:lstStyle/>
          <a:p>
            <a:pPr algn="just"/>
            <a:r>
              <a:rPr lang="es-ES" sz="1400" b="1" dirty="0"/>
              <a:t>MATERIAL Y MÉTODOS</a:t>
            </a:r>
            <a:r>
              <a:rPr lang="es-ES" sz="1400" dirty="0"/>
              <a:t>: estudio observacional, descriptivo, retrospectivo y transversal de </a:t>
            </a:r>
            <a:r>
              <a:rPr lang="es-ES" sz="1400" u="sng" dirty="0"/>
              <a:t>60 poligrafías </a:t>
            </a:r>
            <a:r>
              <a:rPr lang="es-ES" sz="1400" dirty="0"/>
              <a:t>cardiorrespiratorias basales en pacientes con AOS-L (IAH &lt;15), atendidos entre Enero 2024 y Enero 2025. </a:t>
            </a:r>
          </a:p>
          <a:p>
            <a:pPr algn="just"/>
            <a:r>
              <a:rPr lang="es-ES" sz="1400" dirty="0"/>
              <a:t>Se determinó la población con </a:t>
            </a:r>
            <a:r>
              <a:rPr lang="es-ES" sz="1400" dirty="0" err="1"/>
              <a:t>AOSp</a:t>
            </a:r>
            <a:r>
              <a:rPr lang="es-ES" sz="1400" dirty="0"/>
              <a:t> con la fórmula </a:t>
            </a:r>
            <a:r>
              <a:rPr lang="es-ES" sz="1400" u="sng" dirty="0"/>
              <a:t>IAH supino ≥2 × IAH no supino</a:t>
            </a:r>
            <a:r>
              <a:rPr lang="es-ES" sz="1400" dirty="0"/>
              <a:t>. </a:t>
            </a:r>
          </a:p>
          <a:p>
            <a:pPr algn="just"/>
            <a:r>
              <a:rPr lang="es-ES" sz="1400" u="sng" dirty="0"/>
              <a:t>Variables</a:t>
            </a:r>
            <a:r>
              <a:rPr lang="es-ES" sz="1400" dirty="0"/>
              <a:t> estudiadas fueron: </a:t>
            </a:r>
            <a:r>
              <a:rPr lang="es-ES" sz="1400" i="1" dirty="0"/>
              <a:t>edad</a:t>
            </a:r>
            <a:r>
              <a:rPr lang="es-ES" sz="1400" dirty="0"/>
              <a:t>, </a:t>
            </a:r>
            <a:r>
              <a:rPr lang="es-ES" sz="1400" i="1" dirty="0"/>
              <a:t>IMC</a:t>
            </a:r>
            <a:r>
              <a:rPr lang="es-ES" sz="1400" dirty="0"/>
              <a:t>, </a:t>
            </a:r>
            <a:r>
              <a:rPr lang="es-ES" sz="1400" i="1" dirty="0"/>
              <a:t>IAH global</a:t>
            </a:r>
            <a:r>
              <a:rPr lang="es-ES" sz="1400" dirty="0"/>
              <a:t>, </a:t>
            </a:r>
            <a:r>
              <a:rPr lang="es-ES" sz="1400" i="1" dirty="0"/>
              <a:t>IAH en supino</a:t>
            </a:r>
            <a:r>
              <a:rPr lang="es-ES" sz="1400" dirty="0"/>
              <a:t>, </a:t>
            </a:r>
            <a:r>
              <a:rPr lang="es-ES" sz="1400" i="1" dirty="0"/>
              <a:t>IAH en no supino </a:t>
            </a:r>
            <a:r>
              <a:rPr lang="es-ES" sz="1400" dirty="0"/>
              <a:t>y </a:t>
            </a:r>
            <a:r>
              <a:rPr lang="es-ES" sz="1400" i="1" dirty="0"/>
              <a:t>tiempo en supino</a:t>
            </a:r>
            <a:r>
              <a:rPr lang="es-ES" sz="1400" dirty="0"/>
              <a:t>. </a:t>
            </a:r>
          </a:p>
          <a:p>
            <a:pPr algn="just"/>
            <a:r>
              <a:rPr lang="es-ES" sz="1400" dirty="0"/>
              <a:t>Se reclasificó en función de la gravedad (moderada: 15–29,9; severa ≥30) usando el IAH en supino.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a:extLst>
              <a:ext uri="{FF2B5EF4-FFF2-40B4-BE49-F238E27FC236}">
                <a16:creationId xmlns:a16="http://schemas.microsoft.com/office/drawing/2014/main" id="{0C1E6F39-778B-9C3B-F929-BDAD2BE3CDFC}"/>
              </a:ext>
            </a:extLst>
          </p:cNvPr>
          <p:cNvGraphicFramePr/>
          <p:nvPr>
            <p:extLst>
              <p:ext uri="{D42A27DB-BD31-4B8C-83A1-F6EECF244321}">
                <p14:modId xmlns:p14="http://schemas.microsoft.com/office/powerpoint/2010/main" val="34899646"/>
              </p:ext>
            </p:extLst>
          </p:nvPr>
        </p:nvGraphicFramePr>
        <p:xfrm>
          <a:off x="4716016" y="2517165"/>
          <a:ext cx="4353170" cy="2571750"/>
        </p:xfrm>
        <a:graphic>
          <a:graphicData uri="http://schemas.openxmlformats.org/drawingml/2006/chart">
            <c:chart xmlns:c="http://schemas.openxmlformats.org/drawingml/2006/chart" xmlns:r="http://schemas.openxmlformats.org/officeDocument/2006/relationships" r:id="rId2"/>
          </a:graphicData>
        </a:graphic>
      </p:graphicFrame>
      <p:sp>
        <p:nvSpPr>
          <p:cNvPr id="3" name="Título 1">
            <a:extLst>
              <a:ext uri="{FF2B5EF4-FFF2-40B4-BE49-F238E27FC236}">
                <a16:creationId xmlns:a16="http://schemas.microsoft.com/office/drawing/2014/main" id="{3C0C9CF9-CAE2-AF62-1256-45121D858C1D}"/>
              </a:ext>
            </a:extLst>
          </p:cNvPr>
          <p:cNvSpPr txBox="1">
            <a:spLocks/>
          </p:cNvSpPr>
          <p:nvPr/>
        </p:nvSpPr>
        <p:spPr>
          <a:xfrm>
            <a:off x="896786" y="123478"/>
            <a:ext cx="8352928" cy="85725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2100" dirty="0"/>
              <a:t>PREVALENCIA E IMPACTO DE LA APNEA OBSTRUCTIVA DEL SUEÑO POSICIONAL EN PACIENTES CON APNEA OBSTRUCTIVA DEL SUEÑO LEVE</a:t>
            </a:r>
          </a:p>
        </p:txBody>
      </p:sp>
      <p:sp>
        <p:nvSpPr>
          <p:cNvPr id="4" name="CuadroTexto 3">
            <a:extLst>
              <a:ext uri="{FF2B5EF4-FFF2-40B4-BE49-F238E27FC236}">
                <a16:creationId xmlns:a16="http://schemas.microsoft.com/office/drawing/2014/main" id="{E772442C-36B5-E5F4-1375-A1A889B49D5A}"/>
              </a:ext>
            </a:extLst>
          </p:cNvPr>
          <p:cNvSpPr txBox="1"/>
          <p:nvPr/>
        </p:nvSpPr>
        <p:spPr>
          <a:xfrm>
            <a:off x="1043607" y="904526"/>
            <a:ext cx="8059285" cy="246221"/>
          </a:xfrm>
          <a:prstGeom prst="rect">
            <a:avLst/>
          </a:prstGeom>
          <a:noFill/>
        </p:spPr>
        <p:txBody>
          <a:bodyPr wrap="square" rtlCol="0">
            <a:spAutoFit/>
          </a:bodyPr>
          <a:lstStyle/>
          <a:p>
            <a:r>
              <a:rPr lang="es-ES" sz="1000" dirty="0"/>
              <a:t>E. Rubio Calvo, C.S. González Villasmil, M. Lorente Martínez, C. Gómez Martín, A. Conde Valero. </a:t>
            </a:r>
            <a:r>
              <a:rPr lang="es-ES" sz="1000" dirty="0">
                <a:cs typeface="Arial"/>
              </a:rPr>
              <a:t>Neumología Hospital Universitario San Cecilio. Granada.</a:t>
            </a:r>
            <a:endParaRPr lang="es-ES" sz="1000" dirty="0"/>
          </a:p>
        </p:txBody>
      </p:sp>
      <p:sp>
        <p:nvSpPr>
          <p:cNvPr id="6" name="CuadroTexto 5">
            <a:extLst>
              <a:ext uri="{FF2B5EF4-FFF2-40B4-BE49-F238E27FC236}">
                <a16:creationId xmlns:a16="http://schemas.microsoft.com/office/drawing/2014/main" id="{85347ED4-FDB9-4512-A543-F596E8349F9A}"/>
              </a:ext>
            </a:extLst>
          </p:cNvPr>
          <p:cNvSpPr txBox="1"/>
          <p:nvPr/>
        </p:nvSpPr>
        <p:spPr>
          <a:xfrm>
            <a:off x="179512" y="1330191"/>
            <a:ext cx="8784976" cy="1169551"/>
          </a:xfrm>
          <a:prstGeom prst="rect">
            <a:avLst/>
          </a:prstGeom>
          <a:noFill/>
          <a:ln>
            <a:solidFill>
              <a:schemeClr val="tx1"/>
            </a:solidFill>
            <a:prstDash val="lgDash"/>
          </a:ln>
        </p:spPr>
        <p:txBody>
          <a:bodyPr wrap="square">
            <a:spAutoFit/>
          </a:bodyPr>
          <a:lstStyle/>
          <a:p>
            <a:pPr algn="just">
              <a:buNone/>
            </a:pPr>
            <a:r>
              <a:rPr lang="es-ES" sz="1400" b="1" dirty="0"/>
              <a:t>RESULTADOS: </a:t>
            </a:r>
            <a:r>
              <a:rPr lang="es-ES" sz="1400" dirty="0"/>
              <a:t>Del total, 38 pacientes (63%) cumplían criterios de AOS posicional. De ellos, el 58% eran varones y el 42% mujeres. Al considerar el IAH en supino, 24 pacientes (63% del subgrupo) cambiaron de gravedad: 17 (71%) pasaron a AOS moderada y 7 (29%) a AOS severa. </a:t>
            </a:r>
          </a:p>
          <a:p>
            <a:pPr algn="just">
              <a:buNone/>
            </a:pPr>
            <a:r>
              <a:rPr lang="es-ES" sz="1400" dirty="0"/>
              <a:t>La distribución del IMC en la cohorte fue: 20% </a:t>
            </a:r>
            <a:r>
              <a:rPr lang="es-ES" sz="1400" dirty="0" err="1"/>
              <a:t>normopeso</a:t>
            </a:r>
            <a:r>
              <a:rPr lang="es-ES" sz="1400" dirty="0"/>
              <a:t>, 45% sobrepeso, 17% obesidad grado I, 7% grado II y 11% obesidad mórbida. En el grupo con </a:t>
            </a:r>
            <a:r>
              <a:rPr lang="es-ES" sz="1400" dirty="0" err="1"/>
              <a:t>AOSp</a:t>
            </a:r>
            <a:r>
              <a:rPr lang="es-ES" sz="1400" dirty="0"/>
              <a:t> la distribución fue similar (26%, 45%, 13%, 8% y 8%, respectivamente).</a:t>
            </a:r>
          </a:p>
        </p:txBody>
      </p:sp>
      <p:sp>
        <p:nvSpPr>
          <p:cNvPr id="8" name="CuadroTexto 7">
            <a:extLst>
              <a:ext uri="{FF2B5EF4-FFF2-40B4-BE49-F238E27FC236}">
                <a16:creationId xmlns:a16="http://schemas.microsoft.com/office/drawing/2014/main" id="{95A0CB16-D3C1-850D-73C8-AA8D134260A9}"/>
              </a:ext>
            </a:extLst>
          </p:cNvPr>
          <p:cNvSpPr txBox="1"/>
          <p:nvPr/>
        </p:nvSpPr>
        <p:spPr>
          <a:xfrm>
            <a:off x="195739" y="2842221"/>
            <a:ext cx="4536504" cy="2031325"/>
          </a:xfrm>
          <a:prstGeom prst="rect">
            <a:avLst/>
          </a:prstGeom>
          <a:noFill/>
          <a:ln>
            <a:solidFill>
              <a:schemeClr val="tx1"/>
            </a:solidFill>
            <a:prstDash val="lgDash"/>
          </a:ln>
        </p:spPr>
        <p:txBody>
          <a:bodyPr wrap="square">
            <a:spAutoFit/>
          </a:bodyPr>
          <a:lstStyle/>
          <a:p>
            <a:pPr algn="just">
              <a:buNone/>
            </a:pPr>
            <a:r>
              <a:rPr lang="es-ES" sz="1400" b="1" dirty="0"/>
              <a:t>CONCLUSIONES: </a:t>
            </a:r>
            <a:r>
              <a:rPr lang="es-ES" sz="1400" dirty="0"/>
              <a:t>La AOS posicional es </a:t>
            </a:r>
            <a:r>
              <a:rPr lang="es-ES" sz="1400" u="sng" dirty="0"/>
              <a:t>frecuente</a:t>
            </a:r>
            <a:r>
              <a:rPr lang="es-ES" sz="1400" dirty="0"/>
              <a:t> en pacientes diagnosticados inicialmente de AOS leve y su consideración permite </a:t>
            </a:r>
            <a:r>
              <a:rPr lang="es-ES" sz="1400" u="sng" dirty="0"/>
              <a:t>reclasificar</a:t>
            </a:r>
            <a:r>
              <a:rPr lang="es-ES" sz="1400" dirty="0"/>
              <a:t> a los pacientes hacia grados moderado o severo. Estos hallazgos indican la importancia de </a:t>
            </a:r>
            <a:r>
              <a:rPr lang="es-ES" sz="1400" u="sng" dirty="0"/>
              <a:t>analizar</a:t>
            </a:r>
            <a:r>
              <a:rPr lang="es-ES" sz="1400" dirty="0"/>
              <a:t> de forma sistemática el </a:t>
            </a:r>
            <a:r>
              <a:rPr lang="es-ES" sz="1400" u="sng" dirty="0"/>
              <a:t>comportamiento posicional </a:t>
            </a:r>
            <a:r>
              <a:rPr lang="es-ES" sz="1400" dirty="0"/>
              <a:t>del IAH para evitar infravalorar la gravedad y orientar mejor el manejo clínico. La definición de AOS supino puede variar según los autores, por lo que se debería </a:t>
            </a:r>
            <a:r>
              <a:rPr lang="es-ES" sz="1400" u="sng" dirty="0"/>
              <a:t>consensuar una definición estándar</a:t>
            </a:r>
            <a:r>
              <a:rPr lang="es-ES" sz="1400" dirty="0"/>
              <a:t>.</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553</Words>
  <Application>Microsoft Office PowerPoint</Application>
  <PresentationFormat>Presentación en pantalla (16:9)</PresentationFormat>
  <Paragraphs>15</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PREVALENCIA E IMPACTO DE LA APNEA OBSTRUCTIVA DEL SUEÑO POSICIONAL EN PACIENTES CON APNEA OBSTRUCTIVA DEL SUEÑO LEVE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Eva Rubio</cp:lastModifiedBy>
  <cp:revision>5</cp:revision>
  <dcterms:created xsi:type="dcterms:W3CDTF">2025-10-16T09:08:13Z</dcterms:created>
  <dcterms:modified xsi:type="dcterms:W3CDTF">2026-02-22T11:29:16Z</dcterms:modified>
</cp:coreProperties>
</file>