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8" roundtripDataSignature="AMtx7mjlVhQx02zQEPwJTmeR+53CJp8B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8"/>
          <p:cNvSpPr txBox="1"/>
          <p:nvPr>
            <p:ph idx="2" type="body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9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9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573875" y="74875"/>
            <a:ext cx="7390500" cy="126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s-ES" sz="2300">
                <a:solidFill>
                  <a:srgbClr val="38761D"/>
                </a:solidFill>
              </a:rPr>
              <a:t>Evaluación de la apnea obstructiva del sueño en población anciana: análisis de derivaciones y características clínicas</a:t>
            </a:r>
            <a:endParaRPr b="1" i="1" sz="23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037500" y="1342075"/>
            <a:ext cx="78234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i="1" lang="es-ES" sz="12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E. Condorelli, </a:t>
            </a:r>
            <a:r>
              <a:rPr i="1" lang="es-ES" sz="1200">
                <a:solidFill>
                  <a:srgbClr val="666666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L. Canalejo Fernandez </a:t>
            </a:r>
            <a:r>
              <a:rPr i="1" lang="es-ES" sz="12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i="1" lang="es-ES" sz="1200">
                <a:solidFill>
                  <a:srgbClr val="666666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M. Guirado Salmerón</a:t>
            </a:r>
            <a:r>
              <a:rPr i="1" lang="es-ES" sz="12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i="1" lang="es-ES" sz="1200">
                <a:solidFill>
                  <a:srgbClr val="666666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M. Benitez-Cano Gamonoso,  N. Reina Marfil,</a:t>
            </a:r>
            <a:r>
              <a:rPr i="1" lang="es-ES" sz="12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 J.L. Velasco Garrido</a:t>
            </a:r>
            <a:endParaRPr i="1" sz="12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i="1" lang="es-ES" sz="12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Hospital Universitario Virgen de la Victoria, Málaga</a:t>
            </a:r>
            <a:r>
              <a:rPr i="1" lang="es-ES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i="1" sz="1200">
              <a:solidFill>
                <a:srgbClr val="9999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92400" y="1982600"/>
            <a:ext cx="4869000" cy="2871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5400">
            <a:solidFill>
              <a:srgbClr val="B45F0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600" u="none" cap="none" strike="noStrike">
                <a:solidFill>
                  <a:srgbClr val="B45F06"/>
                </a:solidFill>
                <a:latin typeface="Arial"/>
                <a:ea typeface="Arial"/>
                <a:cs typeface="Arial"/>
                <a:sym typeface="Arial"/>
              </a:rPr>
              <a:t>Introducción</a:t>
            </a:r>
            <a:endParaRPr sz="1600">
              <a:solidFill>
                <a:srgbClr val="B45F0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ES" sz="1500">
                <a:solidFill>
                  <a:schemeClr val="dk1"/>
                </a:solidFill>
              </a:rPr>
              <a:t>En los últimos años ha aumentado la derivación de pacientes ancianos para despistaje de apnea obstructiva del sueño (AOS), debido a una mayor concienciación, al aumento de la esperanza de vida y a la alta comorbilidad. En mayores de 80 años, la AOS es relevante por su impacto en la funcionalidad, la calidad de vida y el riesgo cardiovascular. El objetivo fue analizar las vías de derivación y las características de los pacientes ≥80 años con AOS y tratamiento con CPAP en la unidad de neumología.</a:t>
            </a:r>
            <a:endParaRPr b="0" i="0" sz="19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5119375" y="1945100"/>
            <a:ext cx="3687000" cy="2908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5400">
            <a:solidFill>
              <a:srgbClr val="B45F0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600" u="none" cap="none" strike="noStrike">
                <a:solidFill>
                  <a:srgbClr val="B45F06"/>
                </a:solidFill>
                <a:latin typeface="Arial"/>
                <a:ea typeface="Arial"/>
                <a:cs typeface="Arial"/>
                <a:sym typeface="Arial"/>
              </a:rPr>
              <a:t>Metodología</a:t>
            </a:r>
            <a:endParaRPr b="0" i="0" sz="1600" u="none" cap="none" strike="noStrike">
              <a:solidFill>
                <a:srgbClr val="B45F0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ES" sz="1500">
                <a:solidFill>
                  <a:srgbClr val="222222"/>
                </a:solidFill>
                <a:highlight>
                  <a:schemeClr val="lt1"/>
                </a:highlight>
              </a:rPr>
              <a:t>Se realizó un estudio observacional, descriptivo y retrospectivo de pacientes ≥80 años con AOS que iniciaron CPAP entre diciembre de 2024 y octubre de 2025. Se analizaron variables demográficas, IMC, comorbilidades, servicio de procedencia, síntomas, IAH, escala de Epworth y adherencia a CPAP.</a:t>
            </a:r>
            <a:endParaRPr b="0" i="0" sz="15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/>
          <p:nvPr/>
        </p:nvSpPr>
        <p:spPr>
          <a:xfrm>
            <a:off x="204150" y="1211975"/>
            <a:ext cx="5111700" cy="2063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38100">
            <a:solidFill>
              <a:srgbClr val="B45F0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u="none" cap="none" strike="noStrike">
                <a:solidFill>
                  <a:srgbClr val="B45F06"/>
                </a:solidFill>
                <a:latin typeface="Arial"/>
                <a:ea typeface="Arial"/>
                <a:cs typeface="Arial"/>
                <a:sym typeface="Arial"/>
              </a:rPr>
              <a:t>Resultados</a:t>
            </a:r>
            <a:endParaRPr b="0" i="0" u="none" cap="none" strike="noStrike">
              <a:solidFill>
                <a:srgbClr val="B45F0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rgbClr val="222222"/>
                </a:solidFill>
                <a:highlight>
                  <a:srgbClr val="FFFFFF"/>
                </a:highlight>
              </a:rPr>
              <a:t>Se incluyeron 27 pacientes (edad media 83,8 años; 51,9% varones). El IMC medio fue 29,6, con obesidad en el 40,7%. La HTA estuvo presente en el 77,8%, la cardiopatía en el 40,7% y la diabetes en el 29,6%. El 51,9% de las derivaciones procedió de Atención Primaria. El IAH medio fue 34, con predominio de AOS moderada-grave (96,3%). El 48% presentó somnolencia excesiva. Los síntomas más frecuentes fueron ronquidos, hipersomnolencia y apneas presenciadas. El uso medio de CPAP fue 4,9 h/noche y el 54,5% mostró buen cumplimiento</a:t>
            </a:r>
            <a:endParaRPr b="0" i="0" sz="12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/>
          <p:nvPr/>
        </p:nvSpPr>
        <p:spPr>
          <a:xfrm>
            <a:off x="4294325" y="3773300"/>
            <a:ext cx="4195800" cy="12672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38100">
            <a:solidFill>
              <a:srgbClr val="B45F0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600" u="none" cap="none" strike="noStrike">
                <a:solidFill>
                  <a:srgbClr val="B45F06"/>
                </a:solidFill>
                <a:latin typeface="Arial"/>
                <a:ea typeface="Arial"/>
                <a:cs typeface="Arial"/>
                <a:sym typeface="Arial"/>
              </a:rPr>
              <a:t>Conclusiones</a:t>
            </a:r>
            <a:endParaRPr b="0" i="0" sz="1600" u="none" cap="none" strike="noStrike">
              <a:solidFill>
                <a:srgbClr val="B45F0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rgbClr val="222222"/>
                </a:solidFill>
                <a:highlight>
                  <a:srgbClr val="FFFFFF"/>
                </a:highlight>
              </a:rPr>
              <a:t>En los pacientes ≥80 años, la mayoría de las derivaciones procede de Atención Primaria y existe alta comorbilidad con predominio de AOS moderada-grave. Más de la mitad logra una adherencia adecuada a CPAP, apoyando su utilidad en esta población.</a:t>
            </a:r>
            <a:r>
              <a:rPr lang="es-ES" sz="110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"/>
          <p:cNvSpPr txBox="1"/>
          <p:nvPr/>
        </p:nvSpPr>
        <p:spPr>
          <a:xfrm>
            <a:off x="1037500" y="-205975"/>
            <a:ext cx="7390500" cy="126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900">
                <a:solidFill>
                  <a:srgbClr val="38761D"/>
                </a:solidFill>
              </a:rPr>
              <a:t>Evaluación de la apnea obstructiva del sueño en población anciana: análisis de derivaciones y características clínicas</a:t>
            </a:r>
            <a:endParaRPr b="1" i="1" sz="19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04475" y="750875"/>
            <a:ext cx="81048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i="1" lang="es-ES" sz="91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E. Condorelli, </a:t>
            </a:r>
            <a:r>
              <a:rPr i="1" lang="es-ES" sz="910">
                <a:solidFill>
                  <a:srgbClr val="666666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L. Canalejo Fernandez </a:t>
            </a:r>
            <a:r>
              <a:rPr i="1" lang="es-ES" sz="91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i="1" lang="es-ES" sz="910">
                <a:solidFill>
                  <a:srgbClr val="666666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M. Guirado Salmerón</a:t>
            </a:r>
            <a:r>
              <a:rPr i="1" lang="es-ES" sz="91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i="1" lang="es-ES" sz="910">
                <a:solidFill>
                  <a:srgbClr val="666666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M. Benitez-Cano Gamonoso,  N. Reina Marfil,</a:t>
            </a:r>
            <a:r>
              <a:rPr i="1" lang="es-ES" sz="91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 J.L. Velasco Garrido</a:t>
            </a:r>
            <a:endParaRPr i="1" sz="91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281"/>
              </a:spcBef>
              <a:spcAft>
                <a:spcPts val="0"/>
              </a:spcAft>
              <a:buSzPts val="1018"/>
              <a:buNone/>
            </a:pPr>
            <a:r>
              <a:rPr i="1" lang="es-ES" sz="91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Hospital Universitario Virgen de la Victoria, Málaga</a:t>
            </a:r>
            <a:r>
              <a:rPr i="1" lang="es-ES" sz="1095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i="1" sz="910">
              <a:solidFill>
                <a:srgbClr val="9999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2" title="64-2968-figura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150" y="3323875"/>
            <a:ext cx="3790950" cy="181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 title="64-2968-figura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39975" y="1211975"/>
            <a:ext cx="3623925" cy="237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2025-10-16T09:08:13Z</dcterms:created>
  <dc:creator>CLARA</dc:creator>
</cp:coreProperties>
</file>