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9574"/>
    <a:srgbClr val="EE8153"/>
    <a:srgbClr val="3A86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1848"/>
    <p:restoredTop sz="94650"/>
  </p:normalViewPr>
  <p:slideViewPr>
    <p:cSldViewPr>
      <p:cViewPr>
        <p:scale>
          <a:sx n="139" d="100"/>
          <a:sy n="139" d="100"/>
        </p:scale>
        <p:origin x="1736" y="51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ángulo 30">
            <a:extLst>
              <a:ext uri="{FF2B5EF4-FFF2-40B4-BE49-F238E27FC236}">
                <a16:creationId xmlns:a16="http://schemas.microsoft.com/office/drawing/2014/main" id="{D7ED6179-0D0F-505F-BF2D-03B0BB524B02}"/>
              </a:ext>
            </a:extLst>
          </p:cNvPr>
          <p:cNvSpPr/>
          <p:nvPr/>
        </p:nvSpPr>
        <p:spPr>
          <a:xfrm>
            <a:off x="426770" y="3852930"/>
            <a:ext cx="6973973" cy="12012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E225D393-659B-4795-0C4B-5482E258BE20}"/>
              </a:ext>
            </a:extLst>
          </p:cNvPr>
          <p:cNvSpPr/>
          <p:nvPr/>
        </p:nvSpPr>
        <p:spPr>
          <a:xfrm>
            <a:off x="426770" y="3540537"/>
            <a:ext cx="951651" cy="276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BFEF0960-F755-D619-FDA8-9F84523E9A0F}"/>
              </a:ext>
            </a:extLst>
          </p:cNvPr>
          <p:cNvSpPr/>
          <p:nvPr/>
        </p:nvSpPr>
        <p:spPr>
          <a:xfrm>
            <a:off x="3059832" y="2851856"/>
            <a:ext cx="2671747" cy="52739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E7335A10-9D76-9AE8-DC36-C7DC91AE41E3}"/>
              </a:ext>
            </a:extLst>
          </p:cNvPr>
          <p:cNvSpPr/>
          <p:nvPr/>
        </p:nvSpPr>
        <p:spPr>
          <a:xfrm>
            <a:off x="3059832" y="1623698"/>
            <a:ext cx="2671747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6E47B72F-15EE-4BF2-20D4-C57B3D14397C}"/>
              </a:ext>
            </a:extLst>
          </p:cNvPr>
          <p:cNvSpPr/>
          <p:nvPr/>
        </p:nvSpPr>
        <p:spPr>
          <a:xfrm>
            <a:off x="641037" y="3003798"/>
            <a:ext cx="1802958" cy="375452"/>
          </a:xfrm>
          <a:prstGeom prst="rect">
            <a:avLst/>
          </a:prstGeom>
          <a:solidFill>
            <a:schemeClr val="accent3">
              <a:lumMod val="75000"/>
              <a:alpha val="48166"/>
            </a:schemeClr>
          </a:solidFill>
          <a:ln>
            <a:solidFill>
              <a:schemeClr val="accent3">
                <a:lumMod val="75000"/>
                <a:alpha val="3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CB5D7282-6883-D031-7845-CE3C6063F11C}"/>
              </a:ext>
            </a:extLst>
          </p:cNvPr>
          <p:cNvSpPr/>
          <p:nvPr/>
        </p:nvSpPr>
        <p:spPr>
          <a:xfrm>
            <a:off x="467544" y="2571750"/>
            <a:ext cx="1074972" cy="22307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DFB5FAB8-509C-7D32-3021-36A9CBFFCED6}"/>
              </a:ext>
            </a:extLst>
          </p:cNvPr>
          <p:cNvSpPr/>
          <p:nvPr/>
        </p:nvSpPr>
        <p:spPr>
          <a:xfrm>
            <a:off x="467544" y="1623698"/>
            <a:ext cx="1944216" cy="825863"/>
          </a:xfrm>
          <a:prstGeom prst="rect">
            <a:avLst/>
          </a:prstGeom>
          <a:solidFill>
            <a:schemeClr val="accent3">
              <a:lumMod val="40000"/>
              <a:lumOff val="60000"/>
              <a:alpha val="94467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DCAE8A-40FE-F1CB-858F-79FCE74B31AC}"/>
              </a:ext>
            </a:extLst>
          </p:cNvPr>
          <p:cNvSpPr txBox="1"/>
          <p:nvPr/>
        </p:nvSpPr>
        <p:spPr>
          <a:xfrm>
            <a:off x="1441157" y="71483"/>
            <a:ext cx="68006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PREVALENCIA DE APNEA OBSTRUCTIVA DEL SUEÑO EN PACIENTES DERIVADOS A LA UNIDAD DEL SUEÑO DEL HOSPITAL JUAN RAMÓN JIMÉNEZ TRAS POLIGRAFÍA DOMICILIARIA REALIZADA EN ATENCIÓN PRIMARIA POR ALTA SOSPECHA CLÍNICA</a:t>
            </a:r>
            <a:endParaRPr lang="es-ES" sz="16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77B65B6-FCF9-8BCE-E00C-694741A6C786}"/>
              </a:ext>
            </a:extLst>
          </p:cNvPr>
          <p:cNvSpPr txBox="1"/>
          <p:nvPr/>
        </p:nvSpPr>
        <p:spPr>
          <a:xfrm>
            <a:off x="1457518" y="1107716"/>
            <a:ext cx="7415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Pérez Ortega, M; Rodríguez Gómez A. B; Medero Canela, R; Sánchez González, S;  Pérez Razquin, E; Carrero Morera, M; Hilares Vera, J. </a:t>
            </a:r>
          </a:p>
          <a:p>
            <a:pPr algn="just"/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Hospital Juan Ramón Jiménez, Huelva.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85A4D26-DC68-9E1C-EC77-65D497F534B4}"/>
              </a:ext>
            </a:extLst>
          </p:cNvPr>
          <p:cNvSpPr txBox="1"/>
          <p:nvPr/>
        </p:nvSpPr>
        <p:spPr>
          <a:xfrm>
            <a:off x="467544" y="1623697"/>
            <a:ext cx="19442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apnea obstructiva del sueño (AOS) es una enfermedad crónica muy prevalente, con importante repercusión clínica, funcional y socioeconómica. </a:t>
            </a:r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069F701-1429-CD4C-E404-9535448E8144}"/>
              </a:ext>
            </a:extLst>
          </p:cNvPr>
          <p:cNvSpPr txBox="1"/>
          <p:nvPr/>
        </p:nvSpPr>
        <p:spPr>
          <a:xfrm>
            <a:off x="399337" y="2556659"/>
            <a:ext cx="12554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Prevalencia 4-30%</a:t>
            </a:r>
          </a:p>
        </p:txBody>
      </p:sp>
      <p:pic>
        <p:nvPicPr>
          <p:cNvPr id="9" name="Gráfico 8" descr="Signo de exclamación con relleno sólido">
            <a:extLst>
              <a:ext uri="{FF2B5EF4-FFF2-40B4-BE49-F238E27FC236}">
                <a16:creationId xmlns:a16="http://schemas.microsoft.com/office/drawing/2014/main" id="{60665D31-178B-4128-76DA-E6178EF8C9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42312" y="2553652"/>
            <a:ext cx="241176" cy="332402"/>
          </a:xfrm>
          <a:prstGeom prst="rect">
            <a:avLst/>
          </a:prstGeom>
        </p:spPr>
      </p:pic>
      <p:pic>
        <p:nvPicPr>
          <p:cNvPr id="11" name="Gráfico 10" descr="Signo de exclamación con relleno sólido">
            <a:extLst>
              <a:ext uri="{FF2B5EF4-FFF2-40B4-BE49-F238E27FC236}">
                <a16:creationId xmlns:a16="http://schemas.microsoft.com/office/drawing/2014/main" id="{D00B4D5C-55D9-1195-E2AF-8220BCAA6E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542517" y="2553652"/>
            <a:ext cx="246222" cy="332402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E7758A3B-7363-DE72-0860-658980C10E24}"/>
              </a:ext>
            </a:extLst>
          </p:cNvPr>
          <p:cNvSpPr txBox="1"/>
          <p:nvPr/>
        </p:nvSpPr>
        <p:spPr>
          <a:xfrm>
            <a:off x="1566503" y="2558041"/>
            <a:ext cx="9391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Alto grado de</a:t>
            </a:r>
          </a:p>
          <a:p>
            <a:pPr algn="ctr"/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infradiagnóstico</a:t>
            </a:r>
          </a:p>
        </p:txBody>
      </p:sp>
      <p:sp>
        <p:nvSpPr>
          <p:cNvPr id="15" name="Estrella de 5 puntas 14">
            <a:extLst>
              <a:ext uri="{FF2B5EF4-FFF2-40B4-BE49-F238E27FC236}">
                <a16:creationId xmlns:a16="http://schemas.microsoft.com/office/drawing/2014/main" id="{9FF04C3F-E704-9AF0-2327-B8BFAF525BA2}"/>
              </a:ext>
            </a:extLst>
          </p:cNvPr>
          <p:cNvSpPr/>
          <p:nvPr/>
        </p:nvSpPr>
        <p:spPr>
          <a:xfrm>
            <a:off x="235093" y="2991469"/>
            <a:ext cx="293548" cy="331742"/>
          </a:xfrm>
          <a:prstGeom prst="star5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ADD3EF6-0C6C-F5A6-4D56-E1361F9AFC7A}"/>
              </a:ext>
            </a:extLst>
          </p:cNvPr>
          <p:cNvSpPr txBox="1"/>
          <p:nvPr/>
        </p:nvSpPr>
        <p:spPr>
          <a:xfrm>
            <a:off x="608802" y="2991469"/>
            <a:ext cx="1802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Poligrafía respiratoria (PGR) </a:t>
            </a:r>
          </a:p>
          <a:p>
            <a:pPr algn="ctr"/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domiciliaria realizada en AP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BFD9BDF-6608-722D-F089-FC8157B311CD}"/>
              </a:ext>
            </a:extLst>
          </p:cNvPr>
          <p:cNvSpPr txBox="1"/>
          <p:nvPr/>
        </p:nvSpPr>
        <p:spPr>
          <a:xfrm>
            <a:off x="3059832" y="1623698"/>
            <a:ext cx="2671747" cy="553998"/>
          </a:xfrm>
          <a:prstGeom prst="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Estudio observacional, descriptivo, analizando pacientes derivados desde AP por sospecha de AOS. 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91D22E7A-F350-847E-16EA-96A51024CFB6}"/>
              </a:ext>
            </a:extLst>
          </p:cNvPr>
          <p:cNvSpPr/>
          <p:nvPr/>
        </p:nvSpPr>
        <p:spPr>
          <a:xfrm>
            <a:off x="2931918" y="2392715"/>
            <a:ext cx="1208034" cy="2411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N= 93 pacientes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FCEB9281-E1A6-FE0D-FB26-857A9E6D7F8D}"/>
              </a:ext>
            </a:extLst>
          </p:cNvPr>
          <p:cNvSpPr/>
          <p:nvPr/>
        </p:nvSpPr>
        <p:spPr>
          <a:xfrm>
            <a:off x="4211960" y="2392715"/>
            <a:ext cx="1519619" cy="2411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39857F3B-F737-7D93-7CB9-8EE57BA86171}"/>
              </a:ext>
            </a:extLst>
          </p:cNvPr>
          <p:cNvSpPr txBox="1"/>
          <p:nvPr/>
        </p:nvSpPr>
        <p:spPr>
          <a:xfrm>
            <a:off x="4057747" y="2326114"/>
            <a:ext cx="182804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Variable principal: diagnóstico de AOS mediante IAH</a:t>
            </a:r>
          </a:p>
          <a:p>
            <a:endParaRPr lang="es-ES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F72EB968-599D-8770-0345-3C7B9FA5BD2D}"/>
              </a:ext>
            </a:extLst>
          </p:cNvPr>
          <p:cNvSpPr txBox="1"/>
          <p:nvPr/>
        </p:nvSpPr>
        <p:spPr>
          <a:xfrm>
            <a:off x="3004578" y="2851879"/>
            <a:ext cx="267174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Se realizó un análisis descriptivo, bivariante       (t de Student y chi cuadrado) y un análisis multivariante.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29635AAF-3FDA-685E-D9FC-263720DBC9F2}"/>
              </a:ext>
            </a:extLst>
          </p:cNvPr>
          <p:cNvSpPr txBox="1"/>
          <p:nvPr/>
        </p:nvSpPr>
        <p:spPr>
          <a:xfrm>
            <a:off x="351001" y="3534078"/>
            <a:ext cx="11031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642A946B-ABE8-E4C7-8C50-29175B08118F}"/>
              </a:ext>
            </a:extLst>
          </p:cNvPr>
          <p:cNvSpPr txBox="1"/>
          <p:nvPr/>
        </p:nvSpPr>
        <p:spPr>
          <a:xfrm>
            <a:off x="361797" y="3801711"/>
            <a:ext cx="6955479" cy="132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 fontAlgn="base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s-ES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prevalencia de AOS en pacientes derivados desde AP por sospecha clínica es muy elevada (91,4%), predominando los casos de mayor gravedad.</a:t>
            </a:r>
            <a:endParaRPr lang="es-ES" sz="1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 fontAlgn="base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s-ES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 halló una relación significativa entre el IMC y la severidad de la AOS.</a:t>
            </a:r>
            <a:endParaRPr lang="es-ES" sz="1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 fontAlgn="base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s-ES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 se identificaron asociaciones relevantes con otras variables.</a:t>
            </a:r>
            <a:endParaRPr lang="es-ES" sz="1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 fontAlgn="base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s-ES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Sería recomendable ampliar la muestra para definir el perfil de pacientes que podrían beneficiarse de una derivación prioritaria.</a:t>
            </a:r>
            <a:endParaRPr lang="es-ES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 fontAlgn="base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s-ES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 estudio pone de manifiesto el papel fundamental de Atención Primaria en el diagnóstico precoz de la AOS, contribuyendo de forma significativa a reducir los tiempos de espera mediante el uso de la PGR domiciliaria. </a:t>
            </a:r>
            <a:r>
              <a:rPr lang="es-ES" sz="1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2" name="Tabla 32">
            <a:extLst>
              <a:ext uri="{FF2B5EF4-FFF2-40B4-BE49-F238E27FC236}">
                <a16:creationId xmlns:a16="http://schemas.microsoft.com/office/drawing/2014/main" id="{11322D43-296B-BE91-354B-D1C8A6C209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9004224"/>
              </p:ext>
            </p:extLst>
          </p:nvPr>
        </p:nvGraphicFramePr>
        <p:xfrm>
          <a:off x="5951392" y="1419318"/>
          <a:ext cx="2993869" cy="2298687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113034">
                  <a:extLst>
                    <a:ext uri="{9D8B030D-6E8A-4147-A177-3AD203B41FA5}">
                      <a16:colId xmlns:a16="http://schemas.microsoft.com/office/drawing/2014/main" val="3560941459"/>
                    </a:ext>
                  </a:extLst>
                </a:gridCol>
                <a:gridCol w="1880835">
                  <a:extLst>
                    <a:ext uri="{9D8B030D-6E8A-4147-A177-3AD203B41FA5}">
                      <a16:colId xmlns:a16="http://schemas.microsoft.com/office/drawing/2014/main" val="146528802"/>
                    </a:ext>
                  </a:extLst>
                </a:gridCol>
              </a:tblGrid>
              <a:tr h="198429">
                <a:tc>
                  <a:txBody>
                    <a:bodyPr/>
                    <a:lstStyle/>
                    <a:p>
                      <a:r>
                        <a:rPr lang="es-E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Sexo</a:t>
                      </a:r>
                    </a:p>
                  </a:txBody>
                  <a:tcPr>
                    <a:solidFill>
                      <a:srgbClr val="ED957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Masculino (64’5%)</a:t>
                      </a:r>
                    </a:p>
                  </a:txBody>
                  <a:tcPr>
                    <a:solidFill>
                      <a:srgbClr val="ED9574">
                        <a:alpha val="3604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985017"/>
                  </a:ext>
                </a:extLst>
              </a:tr>
              <a:tr h="198429">
                <a:tc>
                  <a:txBody>
                    <a:bodyPr/>
                    <a:lstStyle/>
                    <a:p>
                      <a:r>
                        <a:rPr lang="es-E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 media</a:t>
                      </a:r>
                    </a:p>
                  </a:txBody>
                  <a:tcPr>
                    <a:solidFill>
                      <a:srgbClr val="ED957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53’53 años</a:t>
                      </a:r>
                    </a:p>
                  </a:txBody>
                  <a:tcPr>
                    <a:solidFill>
                      <a:srgbClr val="ED9574">
                        <a:alpha val="3604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9113731"/>
                  </a:ext>
                </a:extLst>
              </a:tr>
              <a:tr h="198429">
                <a:tc>
                  <a:txBody>
                    <a:bodyPr/>
                    <a:lstStyle/>
                    <a:p>
                      <a:r>
                        <a:rPr lang="es-E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IMC</a:t>
                      </a:r>
                    </a:p>
                  </a:txBody>
                  <a:tcPr>
                    <a:solidFill>
                      <a:srgbClr val="ED957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31’7 kg/m2</a:t>
                      </a:r>
                    </a:p>
                  </a:txBody>
                  <a:tcPr>
                    <a:solidFill>
                      <a:srgbClr val="ED9574">
                        <a:alpha val="3604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7673207"/>
                  </a:ext>
                </a:extLst>
              </a:tr>
              <a:tr h="317487">
                <a:tc>
                  <a:txBody>
                    <a:bodyPr/>
                    <a:lstStyle/>
                    <a:p>
                      <a:r>
                        <a:rPr lang="es-E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Antecedentes personales</a:t>
                      </a:r>
                    </a:p>
                  </a:txBody>
                  <a:tcPr>
                    <a:solidFill>
                      <a:srgbClr val="ED957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HTA (37’5%) (mal controlada 62’5%)</a:t>
                      </a:r>
                    </a:p>
                  </a:txBody>
                  <a:tcPr>
                    <a:solidFill>
                      <a:srgbClr val="ED9574">
                        <a:alpha val="3604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226414"/>
                  </a:ext>
                </a:extLst>
              </a:tr>
              <a:tr h="198429">
                <a:tc>
                  <a:txBody>
                    <a:bodyPr/>
                    <a:lstStyle/>
                    <a:p>
                      <a:r>
                        <a:rPr lang="es-ES" sz="8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Epworth</a:t>
                      </a:r>
                      <a:endParaRPr lang="es-E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D957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15’42 puntos</a:t>
                      </a:r>
                    </a:p>
                  </a:txBody>
                  <a:tcPr>
                    <a:solidFill>
                      <a:srgbClr val="ED9574">
                        <a:alpha val="3604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9853356"/>
                  </a:ext>
                </a:extLst>
              </a:tr>
              <a:tr h="436544">
                <a:tc>
                  <a:txBody>
                    <a:bodyPr/>
                    <a:lstStyle/>
                    <a:p>
                      <a:r>
                        <a:rPr lang="es-E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Síntomas más frecuentes</a:t>
                      </a:r>
                    </a:p>
                  </a:txBody>
                  <a:tcPr>
                    <a:solidFill>
                      <a:srgbClr val="ED957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Ronquido, somnolencia diurna, apneas presenciadas y despertares asfícticos.</a:t>
                      </a:r>
                    </a:p>
                  </a:txBody>
                  <a:tcPr>
                    <a:solidFill>
                      <a:srgbClr val="ED9574">
                        <a:alpha val="3604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543064"/>
                  </a:ext>
                </a:extLst>
              </a:tr>
              <a:tr h="317487">
                <a:tc>
                  <a:txBody>
                    <a:bodyPr/>
                    <a:lstStyle/>
                    <a:p>
                      <a:r>
                        <a:rPr lang="es-E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Prevalencia AOS</a:t>
                      </a:r>
                    </a:p>
                  </a:txBody>
                  <a:tcPr>
                    <a:solidFill>
                      <a:srgbClr val="ED957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91’4% (29% AOS muy grave)</a:t>
                      </a:r>
                    </a:p>
                  </a:txBody>
                  <a:tcPr marL="36000" marR="36000" marT="36000" marB="36000">
                    <a:solidFill>
                      <a:srgbClr val="ED9574">
                        <a:alpha val="3604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512468"/>
                  </a:ext>
                </a:extLst>
              </a:tr>
              <a:tr h="317487">
                <a:tc gridSpan="2">
                  <a:txBody>
                    <a:bodyPr/>
                    <a:lstStyle/>
                    <a:p>
                      <a:pPr algn="ctr"/>
                      <a:r>
                        <a:rPr lang="es-ES" sz="8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Relación estadísticamente significativa entre el IMC y la severidad de la AOS (p = 0,003)</a:t>
                      </a:r>
                      <a:endParaRPr lang="es-ES" sz="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D957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rgbClr val="ED9574">
                        <a:alpha val="3604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758085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{0EB86BB4-E996-8846-A73C-5F369BBF4D88}tf16401378</Template>
  <TotalTime>1401</TotalTime>
  <Words>337</Words>
  <Application>Microsoft Macintosh PowerPoint</Application>
  <PresentationFormat>Presentación en pantalla (16:9)</PresentationFormat>
  <Paragraphs>34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Arial</vt:lpstr>
      <vt:lpstr>Calibri</vt:lpstr>
      <vt:lpstr>Symbol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Marta Pérez</cp:lastModifiedBy>
  <cp:revision>10</cp:revision>
  <dcterms:created xsi:type="dcterms:W3CDTF">2025-10-16T09:08:13Z</dcterms:created>
  <dcterms:modified xsi:type="dcterms:W3CDTF">2026-02-26T17:36:50Z</dcterms:modified>
</cp:coreProperties>
</file>