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A99310-C4DE-4C39-B304-3E9034360818}" v="4" dt="2026-02-18T21:16:53.3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08" autoAdjust="0"/>
  </p:normalViewPr>
  <p:slideViewPr>
    <p:cSldViewPr>
      <p:cViewPr varScale="1">
        <p:scale>
          <a:sx n="88" d="100"/>
          <a:sy n="88" d="100"/>
        </p:scale>
        <p:origin x="87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ANTONIO DELGADO TORRALBO" userId="e8216b3ffb0ad1f9" providerId="LiveId" clId="{7494F9EC-FE54-458E-B1DA-BE82EBE576EF}"/>
    <pc:docChg chg="custSel modSld">
      <pc:chgData name="JOSE ANTONIO DELGADO TORRALBO" userId="e8216b3ffb0ad1f9" providerId="LiveId" clId="{7494F9EC-FE54-458E-B1DA-BE82EBE576EF}" dt="2026-02-18T21:30:56.895" v="1266" actId="1076"/>
      <pc:docMkLst>
        <pc:docMk/>
      </pc:docMkLst>
      <pc:sldChg chg="addSp modSp mod">
        <pc:chgData name="JOSE ANTONIO DELGADO TORRALBO" userId="e8216b3ffb0ad1f9" providerId="LiveId" clId="{7494F9EC-FE54-458E-B1DA-BE82EBE576EF}" dt="2026-02-18T21:30:56.895" v="1266" actId="1076"/>
        <pc:sldMkLst>
          <pc:docMk/>
          <pc:sldMk cId="0" sldId="257"/>
        </pc:sldMkLst>
        <pc:spChg chg="mod">
          <ac:chgData name="JOSE ANTONIO DELGADO TORRALBO" userId="e8216b3ffb0ad1f9" providerId="LiveId" clId="{7494F9EC-FE54-458E-B1DA-BE82EBE576EF}" dt="2026-02-18T21:15:27.898" v="724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JOSE ANTONIO DELGADO TORRALBO" userId="e8216b3ffb0ad1f9" providerId="LiveId" clId="{7494F9EC-FE54-458E-B1DA-BE82EBE576EF}" dt="2026-02-18T21:15:34.802" v="725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JOSE ANTONIO DELGADO TORRALBO" userId="e8216b3ffb0ad1f9" providerId="LiveId" clId="{7494F9EC-FE54-458E-B1DA-BE82EBE576EF}" dt="2026-02-18T21:16:04.379" v="728" actId="1076"/>
          <ac:spMkLst>
            <pc:docMk/>
            <pc:sldMk cId="0" sldId="257"/>
            <ac:spMk id="4" creationId="{2A78BE21-0401-FE50-0951-103AA3178735}"/>
          </ac:spMkLst>
        </pc:spChg>
        <pc:spChg chg="mod">
          <ac:chgData name="JOSE ANTONIO DELGADO TORRALBO" userId="e8216b3ffb0ad1f9" providerId="LiveId" clId="{7494F9EC-FE54-458E-B1DA-BE82EBE576EF}" dt="2026-02-18T21:15:54.730" v="727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JOSE ANTONIO DELGADO TORRALBO" userId="e8216b3ffb0ad1f9" providerId="LiveId" clId="{7494F9EC-FE54-458E-B1DA-BE82EBE576EF}" dt="2026-02-18T21:15:42.062" v="726" actId="1076"/>
          <ac:spMkLst>
            <pc:docMk/>
            <pc:sldMk cId="0" sldId="257"/>
            <ac:spMk id="6" creationId="{00000000-0000-0000-0000-000000000000}"/>
          </ac:spMkLst>
        </pc:spChg>
        <pc:graphicFrameChg chg="mod">
          <ac:chgData name="JOSE ANTONIO DELGADO TORRALBO" userId="e8216b3ffb0ad1f9" providerId="LiveId" clId="{7494F9EC-FE54-458E-B1DA-BE82EBE576EF}" dt="2026-02-18T21:16:25.142" v="730" actId="1076"/>
          <ac:graphicFrameMkLst>
            <pc:docMk/>
            <pc:sldMk cId="0" sldId="257"/>
            <ac:graphicFrameMk id="7" creationId="{78C6A642-8D99-255D-D32B-3AF867576817}"/>
          </ac:graphicFrameMkLst>
        </pc:graphicFrameChg>
        <pc:graphicFrameChg chg="add mod modGraphic">
          <ac:chgData name="JOSE ANTONIO DELGADO TORRALBO" userId="e8216b3ffb0ad1f9" providerId="LiveId" clId="{7494F9EC-FE54-458E-B1DA-BE82EBE576EF}" dt="2026-02-18T21:30:56.895" v="1266" actId="1076"/>
          <ac:graphicFrameMkLst>
            <pc:docMk/>
            <pc:sldMk cId="0" sldId="257"/>
            <ac:graphicFrameMk id="8" creationId="{42B6A23B-57FB-3743-9F2C-1C1CC556F98F}"/>
          </ac:graphicFrameMkLst>
        </pc:graphicFrameChg>
      </pc:sldChg>
      <pc:sldChg chg="addSp modSp mod">
        <pc:chgData name="JOSE ANTONIO DELGADO TORRALBO" userId="e8216b3ffb0ad1f9" providerId="LiveId" clId="{7494F9EC-FE54-458E-B1DA-BE82EBE576EF}" dt="2026-02-18T17:09:55.770" v="715" actId="20577"/>
        <pc:sldMkLst>
          <pc:docMk/>
          <pc:sldMk cId="0" sldId="260"/>
        </pc:sldMkLst>
        <pc:spChg chg="mod">
          <ac:chgData name="JOSE ANTONIO DELGADO TORRALBO" userId="e8216b3ffb0ad1f9" providerId="LiveId" clId="{7494F9EC-FE54-458E-B1DA-BE82EBE576EF}" dt="2026-02-18T17:09:55.770" v="715" actId="20577"/>
          <ac:spMkLst>
            <pc:docMk/>
            <pc:sldMk cId="0" sldId="260"/>
            <ac:spMk id="7" creationId="{00000000-0000-0000-0000-000000000000}"/>
          </ac:spMkLst>
        </pc:spChg>
        <pc:spChg chg="add mod">
          <ac:chgData name="JOSE ANTONIO DELGADO TORRALBO" userId="e8216b3ffb0ad1f9" providerId="LiveId" clId="{7494F9EC-FE54-458E-B1DA-BE82EBE576EF}" dt="2026-02-18T16:53:51.318" v="95" actId="207"/>
          <ac:spMkLst>
            <pc:docMk/>
            <pc:sldMk cId="0" sldId="260"/>
            <ac:spMk id="10" creationId="{0D145F6E-241F-A58F-3E64-991BFDF10881}"/>
          </ac:spMkLst>
        </pc:spChg>
        <pc:spChg chg="add mod">
          <ac:chgData name="JOSE ANTONIO DELGADO TORRALBO" userId="e8216b3ffb0ad1f9" providerId="LiveId" clId="{7494F9EC-FE54-458E-B1DA-BE82EBE576EF}" dt="2026-02-18T16:54:19.208" v="97" actId="207"/>
          <ac:spMkLst>
            <pc:docMk/>
            <pc:sldMk cId="0" sldId="260"/>
            <ac:spMk id="11" creationId="{A9F1CAD7-16E5-3B39-3122-525697ACB70C}"/>
          </ac:spMkLst>
        </pc:spChg>
        <pc:graphicFrameChg chg="mod">
          <ac:chgData name="JOSE ANTONIO DELGADO TORRALBO" userId="e8216b3ffb0ad1f9" providerId="LiveId" clId="{7494F9EC-FE54-458E-B1DA-BE82EBE576EF}" dt="2026-02-18T16:57:35.917" v="106" actId="1076"/>
          <ac:graphicFrameMkLst>
            <pc:docMk/>
            <pc:sldMk cId="0" sldId="260"/>
            <ac:graphicFrameMk id="5" creationId="{00000000-0000-0000-0000-000000000000}"/>
          </ac:graphicFrameMkLst>
        </pc:graphicFrameChg>
        <pc:graphicFrameChg chg="add mod modGraphic">
          <ac:chgData name="JOSE ANTONIO DELGADO TORRALBO" userId="e8216b3ffb0ad1f9" providerId="LiveId" clId="{7494F9EC-FE54-458E-B1DA-BE82EBE576EF}" dt="2026-02-18T16:57:20.969" v="105" actId="1076"/>
          <ac:graphicFrameMkLst>
            <pc:docMk/>
            <pc:sldMk cId="0" sldId="260"/>
            <ac:graphicFrameMk id="8" creationId="{4D8CD019-5041-F7B3-6D73-C94BAD5AA721}"/>
          </ac:graphicFrameMkLst>
        </pc:graphicFrameChg>
        <pc:picChg chg="mod">
          <ac:chgData name="JOSE ANTONIO DELGADO TORRALBO" userId="e8216b3ffb0ad1f9" providerId="LiveId" clId="{7494F9EC-FE54-458E-B1DA-BE82EBE576EF}" dt="2026-02-18T16:57:46.020" v="108" actId="1076"/>
          <ac:picMkLst>
            <pc:docMk/>
            <pc:sldMk cId="0" sldId="260"/>
            <ac:picMk id="4" creationId="{00000000-0000-0000-0000-000000000000}"/>
          </ac:picMkLst>
        </pc:picChg>
        <pc:picChg chg="mod">
          <ac:chgData name="JOSE ANTONIO DELGADO TORRALBO" userId="e8216b3ffb0ad1f9" providerId="LiveId" clId="{7494F9EC-FE54-458E-B1DA-BE82EBE576EF}" dt="2026-02-18T16:57:48.620" v="109" actId="1076"/>
          <ac:picMkLst>
            <pc:docMk/>
            <pc:sldMk cId="0" sldId="260"/>
            <ac:picMk id="6" creationId="{34EEC076-4BA7-F9F2-E1E3-DC6E80C380FC}"/>
          </ac:picMkLst>
        </pc:picChg>
        <pc:picChg chg="add mod">
          <ac:chgData name="JOSE ANTONIO DELGADO TORRALBO" userId="e8216b3ffb0ad1f9" providerId="LiveId" clId="{7494F9EC-FE54-458E-B1DA-BE82EBE576EF}" dt="2026-02-18T16:52:56.843" v="93" actId="14100"/>
          <ac:picMkLst>
            <pc:docMk/>
            <pc:sldMk cId="0" sldId="260"/>
            <ac:picMk id="9" creationId="{CCFF09C4-6CA7-4E98-80E8-45BB292A300D}"/>
          </ac:picMkLst>
        </pc:picChg>
        <pc:picChg chg="add mod">
          <ac:chgData name="JOSE ANTONIO DELGADO TORRALBO" userId="e8216b3ffb0ad1f9" providerId="LiveId" clId="{7494F9EC-FE54-458E-B1DA-BE82EBE576EF}" dt="2026-02-18T16:56:48.651" v="102" actId="1076"/>
          <ac:picMkLst>
            <pc:docMk/>
            <pc:sldMk cId="0" sldId="260"/>
            <ac:picMk id="13" creationId="{087015F7-56E2-AAD1-CE65-EC5B6FAD759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2C2CD-598B-4397-89C5-31FDD4D5D40C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4B085-6E2E-4D42-A8C8-3AE3E3B819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0567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4B085-6E2E-4D42-A8C8-3AE3E3B8190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616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4B085-6E2E-4D42-A8C8-3AE3E3B8190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803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/>
          <p:cNvSpPr txBox="1">
            <a:spLocks/>
          </p:cNvSpPr>
          <p:nvPr/>
        </p:nvSpPr>
        <p:spPr>
          <a:xfrm>
            <a:off x="1619672" y="141657"/>
            <a:ext cx="6704700" cy="1041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RELACIÓN ENTRE CARGA HIPÓXICA Y ADHERENCIA AL TRATAMIENTO CON CPAP</a:t>
            </a:r>
            <a:endParaRPr lang="es-ES" sz="1800" dirty="0">
              <a:solidFill>
                <a:schemeClr val="dk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A. Viedma Sánchez, J.A Delgado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 C. Romero Muñoz 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 del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HUVM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endParaRPr lang="es-ES" sz="126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85;p1"/>
          <p:cNvSpPr txBox="1">
            <a:spLocks/>
          </p:cNvSpPr>
          <p:nvPr/>
        </p:nvSpPr>
        <p:spPr>
          <a:xfrm>
            <a:off x="240445" y="1237682"/>
            <a:ext cx="8669596" cy="634905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400" dirty="0">
                <a:solidFill>
                  <a:schemeClr val="accent4"/>
                </a:solidFill>
                <a:highlight>
                  <a:schemeClr val="lt1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INTRODUCCIÓN: </a:t>
            </a:r>
          </a:p>
          <a:p>
            <a:pPr marL="0" indent="0" algn="just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 carga hipóxica (HB) es un marcador que refleja la profundidad y duración de las desaturaciones nocturnas, aunque su relación con la adherencia al tratamiento no está claramente definido. </a:t>
            </a:r>
          </a:p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endParaRPr lang="es-ES" sz="1200"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85;p1"/>
          <p:cNvSpPr txBox="1">
            <a:spLocks/>
          </p:cNvSpPr>
          <p:nvPr/>
        </p:nvSpPr>
        <p:spPr>
          <a:xfrm>
            <a:off x="240445" y="2494369"/>
            <a:ext cx="8661188" cy="653445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400" dirty="0">
                <a:solidFill>
                  <a:schemeClr val="accent4"/>
                </a:solidFill>
                <a:highlight>
                  <a:schemeClr val="lt1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MÉTODOS: </a:t>
            </a:r>
          </a:p>
          <a:p>
            <a:pPr marL="0" indent="0" algn="just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 en 243 pacientes con apnea del sueño evaluados mediante poligrafía domiciliaria. Se analizaron datos demográficos, antropométricos, clínicos y poligráficos. La adherencia a CPAP se evaluó a los 3 meses.</a:t>
            </a:r>
            <a:endParaRPr lang="es-ES" sz="1200" dirty="0">
              <a:highlight>
                <a:schemeClr val="lt1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Google Shape;85;p1"/>
          <p:cNvSpPr txBox="1">
            <a:spLocks/>
          </p:cNvSpPr>
          <p:nvPr/>
        </p:nvSpPr>
        <p:spPr>
          <a:xfrm>
            <a:off x="240445" y="1927058"/>
            <a:ext cx="8652034" cy="519686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400" dirty="0">
                <a:solidFill>
                  <a:schemeClr val="accent4"/>
                </a:solidFill>
                <a:highlight>
                  <a:schemeClr val="lt1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OBJETIVOS: </a:t>
            </a:r>
          </a:p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Analizar la asociación entre HB y el cumplimiento a los 3 meses de tratamiento con CPAP.</a:t>
            </a:r>
            <a:endParaRPr lang="es-ES" sz="1200" dirty="0">
              <a:highlight>
                <a:schemeClr val="lt1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A78BE21-0401-FE50-0951-103AA3178735}"/>
              </a:ext>
            </a:extLst>
          </p:cNvPr>
          <p:cNvSpPr txBox="1"/>
          <p:nvPr/>
        </p:nvSpPr>
        <p:spPr>
          <a:xfrm>
            <a:off x="240445" y="3220236"/>
            <a:ext cx="1451235" cy="30777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78C6A642-8D99-255D-D32B-3AF867576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861176"/>
              </p:ext>
            </p:extLst>
          </p:nvPr>
        </p:nvGraphicFramePr>
        <p:xfrm>
          <a:off x="755576" y="3600434"/>
          <a:ext cx="3600399" cy="1419606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2160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N=243</a:t>
                      </a:r>
                      <a:endParaRPr lang="es-ES" sz="9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Media±Desv.típica</a:t>
                      </a:r>
                      <a:endParaRPr lang="es-ES" sz="9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años</a:t>
                      </a: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55±12,8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Varones:163(67%)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Nunca+Ex:177(76%)</a:t>
                      </a:r>
                      <a:endParaRPr lang="es-ES" sz="900" b="0" kern="15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masa corporal (IMC)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33±6,8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Epworth</a:t>
                      </a: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11±5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apnea-</a:t>
                      </a:r>
                      <a:r>
                        <a:rPr lang="es-ES" sz="9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hipopnea</a:t>
                      </a: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(IAH)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36,2±18,7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Carga </a:t>
                      </a:r>
                      <a:r>
                        <a:rPr lang="es-ES" sz="9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hipóxica</a:t>
                      </a: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(HB)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92,4±83,2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 cumplimiento (3 meses)                   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4,4±2,6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42B6A23B-57FB-3743-9F2C-1C1CC556F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882082"/>
              </p:ext>
            </p:extLst>
          </p:nvPr>
        </p:nvGraphicFramePr>
        <p:xfrm>
          <a:off x="4788024" y="3456162"/>
          <a:ext cx="3190633" cy="157734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9143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62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 err="1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Comorbilidades</a:t>
                      </a:r>
                      <a:endParaRPr lang="es-ES" sz="9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 smtClean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 N </a:t>
                      </a:r>
                      <a:r>
                        <a:rPr lang="en-US" sz="900" kern="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y %</a:t>
                      </a:r>
                      <a:endParaRPr lang="es-ES" sz="9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Hipertensión</a:t>
                      </a: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arterial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131(54,1)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Reflujo</a:t>
                      </a: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Gastroesofágico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0" kern="15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 70(29)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Patología</a:t>
                      </a: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0" kern="0" dirty="0" err="1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psiquiátrica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 68(28)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 </a:t>
                      </a: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respiratoria 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64(26,3)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 Mellitus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55(22,7)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Arritmias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30(12,4)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Hipotiroidismo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27(11,2)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50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Otras </a:t>
                      </a:r>
                      <a:r>
                        <a:rPr lang="es-ES" sz="900" b="0" kern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enfermedadades</a:t>
                      </a:r>
                      <a:r>
                        <a:rPr lang="es-ES" sz="900" b="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cardiovasculares                   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  27(11,2)</a:t>
                      </a:r>
                      <a:endParaRPr lang="es-ES" sz="9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4EEC076-4BA7-F9F2-E1E3-DC6E80C38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060096"/>
            <a:ext cx="2104340" cy="1911802"/>
          </a:xfrm>
          <a:prstGeom prst="rect">
            <a:avLst/>
          </a:prstGeom>
          <a:noFill/>
        </p:spPr>
      </p:pic>
      <p:pic>
        <p:nvPicPr>
          <p:cNvPr id="10" name="Imagen 9" descr="Imagen que contiene Gráfico&#10;&#10;El contenido generado por IA puede ser incorrecto."/>
          <p:cNvPicPr/>
          <p:nvPr/>
        </p:nvPicPr>
        <p:blipFill>
          <a:blip r:embed="rId4"/>
          <a:stretch>
            <a:fillRect/>
          </a:stretch>
        </p:blipFill>
        <p:spPr>
          <a:xfrm>
            <a:off x="2940837" y="915566"/>
            <a:ext cx="1957318" cy="1957318"/>
          </a:xfrm>
          <a:prstGeom prst="rect">
            <a:avLst/>
          </a:prstGeom>
          <a:noFill/>
        </p:spPr>
      </p:pic>
      <p:pic>
        <p:nvPicPr>
          <p:cNvPr id="11" name="Imagen1">
            <a:extLst>
              <a:ext uri="{FF2B5EF4-FFF2-40B4-BE49-F238E27FC236}">
                <a16:creationId xmlns:a16="http://schemas.microsoft.com/office/drawing/2014/main" xmlns="" id="{CCFF09C4-6CA7-4E98-80E8-45BB292A300D}"/>
              </a:ext>
            </a:extLst>
          </p:cNvPr>
          <p:cNvPicPr/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051084" y="195486"/>
            <a:ext cx="3732945" cy="3019757"/>
          </a:xfrm>
          <a:prstGeom prst="rect">
            <a:avLst/>
          </a:prstGeom>
          <a:noFill/>
          <a:ln>
            <a:noFill/>
            <a:prstDash/>
          </a:ln>
        </p:spPr>
      </p:pic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xmlns="" id="{4D8CD019-5041-F7B3-6D73-C94BAD5AA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351322"/>
              </p:ext>
            </p:extLst>
          </p:nvPr>
        </p:nvGraphicFramePr>
        <p:xfrm>
          <a:off x="683568" y="2971898"/>
          <a:ext cx="2104340" cy="486689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21043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88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t Student  -2.5* </a:t>
                      </a:r>
                      <a:r>
                        <a:rPr lang="en-US" sz="800" kern="0" dirty="0" smtClean="0">
                          <a:effectLst/>
                          <a:latin typeface="Arial" panose="020B0604020202020204" pitchFamily="34" charset="0"/>
                          <a:ea typeface="Aptos"/>
                          <a:cs typeface="Arial" panose="020B0604020202020204" pitchFamily="34" charset="0"/>
                        </a:rPr>
                        <a:t>p 0.01</a:t>
                      </a:r>
                      <a:endParaRPr lang="es-ES" sz="8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0" marR="103137" marT="51568" marB="51568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8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Nota. * p &lt; .05, ** p &lt; .01, *** p &lt; .001</a:t>
                      </a:r>
                      <a:endParaRPr lang="es-ES" sz="8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103137" marR="103137" marT="77353" marB="25784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758123"/>
              </p:ext>
            </p:extLst>
          </p:nvPr>
        </p:nvGraphicFramePr>
        <p:xfrm>
          <a:off x="2987824" y="2971897"/>
          <a:ext cx="2304256" cy="486689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2304256"/>
              </a:tblGrid>
              <a:tr h="188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Coef</a:t>
                      </a:r>
                      <a:r>
                        <a:rPr lang="en-US" sz="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Rho Spearman 0.146* </a:t>
                      </a:r>
                      <a:r>
                        <a:rPr lang="en-US" sz="80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0.035</a:t>
                      </a:r>
                      <a:endParaRPr lang="es-ES" sz="8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0" marR="103137" marT="51568" marB="51568" anchor="b"/>
                </a:tc>
              </a:tr>
              <a:tr h="188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Nota</a:t>
                      </a:r>
                      <a:r>
                        <a:rPr lang="en-US" sz="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* p &lt; .05, ** p &lt; .01, *** p &lt; .001</a:t>
                      </a:r>
                      <a:endParaRPr lang="es-ES" sz="80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103137" marR="103137" marT="77353" marB="25784" anchor="ctr"/>
                </a:tc>
              </a:tr>
            </a:tbl>
          </a:graphicData>
        </a:graphic>
      </p:graphicFrame>
      <p:sp>
        <p:nvSpPr>
          <p:cNvPr id="14" name="Google Shape;85;p1"/>
          <p:cNvSpPr txBox="1">
            <a:spLocks/>
          </p:cNvSpPr>
          <p:nvPr/>
        </p:nvSpPr>
        <p:spPr>
          <a:xfrm>
            <a:off x="223455" y="3635533"/>
            <a:ext cx="5952160" cy="13261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400" dirty="0" smtClean="0">
                <a:solidFill>
                  <a:schemeClr val="accent4"/>
                </a:solidFill>
                <a:highlight>
                  <a:schemeClr val="lt1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CONCLUSIONES: 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HB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parece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desempeñar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papel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modulador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adherencia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CPAP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HB no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actúa como predictor lineal clásico, sino como modulador fisiopatológico con comportamiento no lineal, lo que sugiere que la adherencia a CPAP podría estar determinada por fenotipos biológicos diferenciados más que por variables aisladas.</a:t>
            </a:r>
            <a:endParaRPr lang="en-US" sz="1200" dirty="0">
              <a:highlight>
                <a:schemeClr val="lt1"/>
              </a:highlight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indent="0">
              <a:buNone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n 14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xmlns="" id="{087015F7-56E2-AAD1-CE65-EC5B6FAD75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451876"/>
            <a:ext cx="2343468" cy="15941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5292080" y="905619"/>
            <a:ext cx="432048" cy="1445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5292080" y="915566"/>
            <a:ext cx="432048" cy="1445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5387806" y="1563637"/>
            <a:ext cx="336321" cy="1042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247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279</Words>
  <Application>Microsoft Office PowerPoint</Application>
  <PresentationFormat>Presentación en pantalla (16:9)</PresentationFormat>
  <Paragraphs>56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Ana Viedma</cp:lastModifiedBy>
  <cp:revision>31</cp:revision>
  <dcterms:created xsi:type="dcterms:W3CDTF">2025-10-16T09:08:13Z</dcterms:created>
  <dcterms:modified xsi:type="dcterms:W3CDTF">2026-03-01T19:25:08Z</dcterms:modified>
</cp:coreProperties>
</file>