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1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A99310-C4DE-4C39-B304-3E9034360818}" v="4" dt="2026-02-18T21:16:53.3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39" autoAdjust="0"/>
  </p:normalViewPr>
  <p:slideViewPr>
    <p:cSldViewPr>
      <p:cViewPr varScale="1">
        <p:scale>
          <a:sx n="91" d="100"/>
          <a:sy n="91" d="100"/>
        </p:scale>
        <p:origin x="78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10695-5ABA-4830-8D7F-DBFD971F562A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8DABD-085F-4346-B0B1-C075E6BB9F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138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8DABD-085F-4346-B0B1-C075E6BB9FD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1748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8DABD-085F-4346-B0B1-C075E6BB9FD6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6422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/>
          <p:cNvSpPr txBox="1">
            <a:spLocks/>
          </p:cNvSpPr>
          <p:nvPr/>
        </p:nvSpPr>
        <p:spPr>
          <a:xfrm>
            <a:off x="1619672" y="141657"/>
            <a:ext cx="6704700" cy="1041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>
            <a:solidFill>
              <a:schemeClr val="accent3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3960"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MODELO DE PREDICCIÓN DE ADHERENCIA A CPAP EN EL MANEJO CLÍNICO DEL AOS 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3960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A. Viedma Sánchez, J.A Delgado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 C. Romero Muñoz 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3960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 del HUVM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85;p1"/>
          <p:cNvSpPr txBox="1">
            <a:spLocks/>
          </p:cNvSpPr>
          <p:nvPr/>
        </p:nvSpPr>
        <p:spPr>
          <a:xfrm>
            <a:off x="107505" y="1308699"/>
            <a:ext cx="8842448" cy="686987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3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400" dirty="0">
                <a:solidFill>
                  <a:schemeClr val="accent3">
                    <a:lumMod val="75000"/>
                  </a:schemeClr>
                </a:solidFill>
                <a:highlight>
                  <a:schemeClr val="lt1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INTRODUCCIÓN: </a:t>
            </a:r>
          </a:p>
          <a:p>
            <a:pPr marL="0" indent="0" algn="just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baja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adherencia a tratamiento con CPAP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sigue siendo un problema relevante en pacientes con apnea del sueño. Identificar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predictores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permitiría personalizar el seguimiento y optimizar recursos.</a:t>
            </a:r>
            <a:endParaRPr lang="es-ES" sz="1200" dirty="0">
              <a:highlight>
                <a:schemeClr val="lt1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Google Shape;85;p1"/>
          <p:cNvSpPr txBox="1">
            <a:spLocks/>
          </p:cNvSpPr>
          <p:nvPr/>
        </p:nvSpPr>
        <p:spPr>
          <a:xfrm>
            <a:off x="80920" y="2697238"/>
            <a:ext cx="8869033" cy="666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3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400" dirty="0">
                <a:solidFill>
                  <a:schemeClr val="accent3">
                    <a:lumMod val="75000"/>
                  </a:schemeClr>
                </a:solidFill>
                <a:highlight>
                  <a:schemeClr val="lt1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MÉTODO: </a:t>
            </a:r>
          </a:p>
          <a:p>
            <a:pPr marL="0" indent="0" algn="just"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prospectivo en 243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pacientes con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AOS valorados en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consulta.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 evaluó la adherencia a CPAP incluyendo variables demográficas, antropométricas, clínicas y poligráficas.</a:t>
            </a:r>
          </a:p>
          <a:p>
            <a:pPr marL="0" indent="0" algn="just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endParaRPr lang="es-ES" sz="1200" dirty="0">
              <a:highlight>
                <a:schemeClr val="lt1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Google Shape;85;p1"/>
          <p:cNvSpPr txBox="1">
            <a:spLocks/>
          </p:cNvSpPr>
          <p:nvPr/>
        </p:nvSpPr>
        <p:spPr>
          <a:xfrm>
            <a:off x="80920" y="2121174"/>
            <a:ext cx="8869033" cy="450576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3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400" dirty="0">
                <a:solidFill>
                  <a:schemeClr val="accent3">
                    <a:lumMod val="75000"/>
                  </a:schemeClr>
                </a:solidFill>
                <a:highlight>
                  <a:schemeClr val="lt1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OBJETIVOS: </a:t>
            </a:r>
          </a:p>
          <a:p>
            <a:pPr marL="0" indent="0">
              <a:spcBef>
                <a:spcPts val="0"/>
              </a:spcBef>
              <a:buClr>
                <a:srgbClr val="888888"/>
              </a:buClr>
              <a:buSzPts val="3200"/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Desarrollar un modelo predictivo de adherencia 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CPAP. </a:t>
            </a:r>
            <a:endParaRPr lang="es-ES" sz="1200" dirty="0">
              <a:highlight>
                <a:schemeClr val="lt1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A78BE21-0401-FE50-0951-103AA3178735}"/>
              </a:ext>
            </a:extLst>
          </p:cNvPr>
          <p:cNvSpPr txBox="1"/>
          <p:nvPr/>
        </p:nvSpPr>
        <p:spPr>
          <a:xfrm>
            <a:off x="80920" y="3489326"/>
            <a:ext cx="1451235" cy="21544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lIns="72000" tIns="0" rIns="72000" bIns="0" rtlCol="0">
            <a:spAutoFit/>
          </a:bodyPr>
          <a:lstStyle/>
          <a:p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12864" y="3510628"/>
            <a:ext cx="3142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población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comorbilidades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xmlns="" id="{78C6A642-8D99-255D-D32B-3AF867576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421747"/>
              </p:ext>
            </p:extLst>
          </p:nvPr>
        </p:nvGraphicFramePr>
        <p:xfrm>
          <a:off x="1259632" y="3814908"/>
          <a:ext cx="3255804" cy="1294641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19534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02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3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N=243</a:t>
                      </a:r>
                      <a:endParaRPr lang="es-ES" sz="800" b="1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Media±Desv.típica</a:t>
                      </a:r>
                      <a:endParaRPr lang="es-ES" sz="800" b="1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3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años</a:t>
                      </a: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55±12,8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3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Varones:163(67%)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3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Nunca+Ex:177(76%)</a:t>
                      </a:r>
                      <a:endParaRPr lang="es-ES" sz="800" b="0" kern="15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3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masa corporal (IMC)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33±6,8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43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Epworth</a:t>
                      </a: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11±5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43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apnea-</a:t>
                      </a:r>
                      <a:r>
                        <a:rPr lang="es-E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hipopnea</a:t>
                      </a: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(IAH)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36,2±18,7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43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Carga </a:t>
                      </a:r>
                      <a:r>
                        <a:rPr lang="es-E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hipóxica</a:t>
                      </a: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(HB)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92,4±83,2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438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 cumplimiento (3 meses)                   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4,4±2,6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xmlns="" id="{42B6A23B-57FB-3743-9F2C-1C1CC556F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32782"/>
              </p:ext>
            </p:extLst>
          </p:nvPr>
        </p:nvGraphicFramePr>
        <p:xfrm>
          <a:off x="4788024" y="3814914"/>
          <a:ext cx="3190633" cy="1294639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19143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62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36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Comorbilidades</a:t>
                      </a:r>
                      <a:endParaRPr lang="es-ES" sz="800" b="1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 </a:t>
                      </a:r>
                      <a:r>
                        <a:rPr lang="en-US" sz="8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%</a:t>
                      </a:r>
                      <a:endParaRPr lang="es-ES" sz="800" b="1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6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Hipertensión</a:t>
                      </a: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arterial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131(54,1)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6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Reflujo</a:t>
                      </a: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Gastroesofágico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70(29)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6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Patología</a:t>
                      </a: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b="0" kern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psiquiátrica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68(28)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6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 </a:t>
                      </a: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respiratoria 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64(26,3)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36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Diabetes Mellitus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55(22,7)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36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Arritmias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30(12,4)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36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Hipotiroidismo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27(11,2)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0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800" b="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Otras enfermedades cardiovasculares                   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27(11,2)</a:t>
                      </a:r>
                      <a:endParaRPr lang="es-ES" sz="800" b="0" kern="150" dirty="0">
                        <a:effectLst/>
                        <a:latin typeface="Arial" panose="020B0604020202020204" pitchFamily="34" charset="0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5;p1"/>
          <p:cNvSpPr txBox="1">
            <a:spLocks/>
          </p:cNvSpPr>
          <p:nvPr/>
        </p:nvSpPr>
        <p:spPr>
          <a:xfrm>
            <a:off x="70401" y="3524909"/>
            <a:ext cx="8327892" cy="1534124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3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0" rIns="72000" bIns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es-ES" sz="14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marL="180000" lvl="0" indent="-180000">
              <a:spcBef>
                <a:spcPts val="0"/>
              </a:spcBef>
              <a:buFont typeface="+mj-lt"/>
              <a:buAutoNum type="arabicPeriod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 modelos mostraron una capacidad discriminativa similar, confirmando la complejidad multifactorial de la adherencia a CPAP.</a:t>
            </a:r>
          </a:p>
          <a:p>
            <a:pPr marL="180000" lvl="0" indent="-180000">
              <a:spcBef>
                <a:spcPts val="0"/>
              </a:spcBef>
              <a:buFont typeface="+mj-lt"/>
              <a:buAutoNum type="arabicPeriod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Estos modelos podrían optimizar la discriminación de pacientes adherentes y no adherentes.</a:t>
            </a:r>
          </a:p>
          <a:p>
            <a:pPr marL="180000" lvl="0" indent="-180000">
              <a:spcBef>
                <a:spcPts val="0"/>
              </a:spcBef>
              <a:buFont typeface="+mj-lt"/>
              <a:buAutoNum type="arabicPeriod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ausencia de un predictor único dominante refuerza la naturaleza heterogénea y fenotípica del cumplimiento terapéutico. </a:t>
            </a:r>
          </a:p>
          <a:p>
            <a:pPr marL="180000" lvl="0" indent="-180000">
              <a:spcBef>
                <a:spcPts val="0"/>
              </a:spcBef>
              <a:buFont typeface="+mj-lt"/>
              <a:buAutoNum type="arabicPeriod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requieren estudios con mayor tamaño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muestral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y validación externa para confirmar la aplicabilidad clínica de este enfoque secuencial.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020373"/>
              </p:ext>
            </p:extLst>
          </p:nvPr>
        </p:nvGraphicFramePr>
        <p:xfrm>
          <a:off x="3861218" y="3149518"/>
          <a:ext cx="1761124" cy="32276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21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94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990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91267"/>
              </a:tblGrid>
              <a:tr h="158183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VPN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4581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5" name="CuadroTexto 24"/>
          <p:cNvSpPr txBox="1"/>
          <p:nvPr/>
        </p:nvSpPr>
        <p:spPr>
          <a:xfrm>
            <a:off x="4234347" y="2971250"/>
            <a:ext cx="11063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Medidas Predictivas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3907278" y="99624"/>
            <a:ext cx="1572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sz="1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simplificado</a:t>
            </a:r>
            <a:r>
              <a:rPr lang="en-US" sz="1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6141753" y="143163"/>
            <a:ext cx="21034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</a:t>
            </a:r>
            <a:r>
              <a:rPr lang="en-US" sz="1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(LASSO):</a:t>
            </a:r>
            <a:endParaRPr lang="en-US" sz="1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904F719C-10D3-36AD-C31A-93C5225A7213}"/>
              </a:ext>
            </a:extLst>
          </p:cNvPr>
          <p:cNvSpPr/>
          <p:nvPr/>
        </p:nvSpPr>
        <p:spPr>
          <a:xfrm>
            <a:off x="1574632" y="116354"/>
            <a:ext cx="1394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sz="1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completo</a:t>
            </a:r>
            <a:r>
              <a:rPr lang="en-US" sz="12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2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xmlns="" id="{07993794-FC0F-4B63-9EE5-4E833109A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335184"/>
              </p:ext>
            </p:extLst>
          </p:nvPr>
        </p:nvGraphicFramePr>
        <p:xfrm>
          <a:off x="1408909" y="1979170"/>
          <a:ext cx="1789563" cy="83275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822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1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57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8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Predictor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820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820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820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Presión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0.001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FE7F4C9E-ACE0-4751-C61B-E1DEA4D14D3C}"/>
              </a:ext>
            </a:extLst>
          </p:cNvPr>
          <p:cNvSpPr txBox="1"/>
          <p:nvPr/>
        </p:nvSpPr>
        <p:spPr>
          <a:xfrm>
            <a:off x="1718902" y="2981659"/>
            <a:ext cx="11063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Medidas Predictivas</a:t>
            </a:r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xmlns="" id="{3B4FF1CA-7357-CC3C-1087-885BBD296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243688"/>
              </p:ext>
            </p:extLst>
          </p:nvPr>
        </p:nvGraphicFramePr>
        <p:xfrm>
          <a:off x="1417427" y="3154631"/>
          <a:ext cx="1794937" cy="304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510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95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40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262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27690"/>
              </a:tblGrid>
              <a:tr h="150436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VPN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0470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1" name="Rectángulo 20"/>
          <p:cNvSpPr/>
          <p:nvPr/>
        </p:nvSpPr>
        <p:spPr>
          <a:xfrm>
            <a:off x="236021" y="2641593"/>
            <a:ext cx="962702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Cumplidores: 4 o + horas de uso CPAP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xmlns="" id="{68BBE457-99A6-28AD-3B7A-A15033645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794" y="416964"/>
            <a:ext cx="2039053" cy="147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xmlns="" id="{903EFEB3-E58C-F1C2-DCA9-78E2354C6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341" y="447228"/>
            <a:ext cx="1948001" cy="1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Table 2">
            <a:extLst>
              <a:ext uri="{FF2B5EF4-FFF2-40B4-BE49-F238E27FC236}">
                <a16:creationId xmlns:a16="http://schemas.microsoft.com/office/drawing/2014/main" xmlns="" id="{07993794-FC0F-4B63-9EE5-4E833109A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199258"/>
              </p:ext>
            </p:extLst>
          </p:nvPr>
        </p:nvGraphicFramePr>
        <p:xfrm>
          <a:off x="3852771" y="1966123"/>
          <a:ext cx="1769571" cy="84202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681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93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7903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Predictor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909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909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</a:t>
                      </a:r>
                      <a:r>
                        <a:rPr lang="es-E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Antropométrico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909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Presión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0.00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26" name="Picture 2">
            <a:extLst>
              <a:ext uri="{FF2B5EF4-FFF2-40B4-BE49-F238E27FC236}">
                <a16:creationId xmlns:a16="http://schemas.microsoft.com/office/drawing/2014/main" xmlns="" id="{F83E135E-3002-6F25-6258-9C51231B2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7723"/>
            <a:ext cx="2088232" cy="150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ángulo 27"/>
          <p:cNvSpPr/>
          <p:nvPr/>
        </p:nvSpPr>
        <p:spPr>
          <a:xfrm>
            <a:off x="6234096" y="1937144"/>
            <a:ext cx="1866296" cy="104451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2000" tIns="0" rIns="36000" bIns="0" rtlCol="0" anchor="ctr"/>
          <a:lstStyle/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Variables seleccionadas:</a:t>
            </a:r>
          </a:p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Eventos adversos    0.428427</a:t>
            </a:r>
          </a:p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Sexo                        0.329727</a:t>
            </a:r>
          </a:p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Edad                        0.243406</a:t>
            </a:r>
          </a:p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IAH                          0.210565</a:t>
            </a:r>
          </a:p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POX min                  0.183091</a:t>
            </a:r>
          </a:p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ACV                         0.150158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9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346866"/>
              </p:ext>
            </p:extLst>
          </p:nvPr>
        </p:nvGraphicFramePr>
        <p:xfrm>
          <a:off x="6255134" y="3155301"/>
          <a:ext cx="1866296" cy="31698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464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97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60040"/>
              </a:tblGrid>
              <a:tr h="26587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VPN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4581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</a:t>
                      </a: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</a:t>
                      </a:r>
                      <a:endParaRPr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1" name="CuadroTexto 30"/>
          <p:cNvSpPr txBox="1"/>
          <p:nvPr/>
        </p:nvSpPr>
        <p:spPr>
          <a:xfrm>
            <a:off x="6614047" y="2981659"/>
            <a:ext cx="11063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Medidas Predictivas</a:t>
            </a:r>
          </a:p>
        </p:txBody>
      </p:sp>
    </p:spTree>
    <p:extLst>
      <p:ext uri="{BB962C8B-B14F-4D97-AF65-F5344CB8AC3E}">
        <p14:creationId xmlns:p14="http://schemas.microsoft.com/office/powerpoint/2010/main" val="248198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</TotalTime>
  <Words>382</Words>
  <Application>Microsoft Office PowerPoint</Application>
  <PresentationFormat>Presentación en pantalla (16:9)</PresentationFormat>
  <Paragraphs>122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Ana Viedma</cp:lastModifiedBy>
  <cp:revision>72</cp:revision>
  <dcterms:created xsi:type="dcterms:W3CDTF">2025-10-16T09:08:13Z</dcterms:created>
  <dcterms:modified xsi:type="dcterms:W3CDTF">2026-03-01T19:28:51Z</dcterms:modified>
</cp:coreProperties>
</file>