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76" r:id="rId3"/>
    <p:sldId id="282" r:id="rId4"/>
    <p:sldId id="277" r:id="rId5"/>
    <p:sldId id="281" r:id="rId6"/>
    <p:sldId id="280" r:id="rId7"/>
    <p:sldId id="278" r:id="rId8"/>
    <p:sldId id="283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D0F5"/>
    <a:srgbClr val="FAFAFA"/>
    <a:srgbClr val="9CC2E5"/>
    <a:srgbClr val="2ABDF2"/>
    <a:srgbClr val="FFFFFF"/>
    <a:srgbClr val="4F81BD"/>
    <a:srgbClr val="0070C0"/>
    <a:srgbClr val="002060"/>
    <a:srgbClr val="00B0F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6" autoAdjust="0"/>
    <p:restoredTop sz="94434" autoAdjust="0"/>
  </p:normalViewPr>
  <p:slideViewPr>
    <p:cSldViewPr>
      <p:cViewPr varScale="1">
        <p:scale>
          <a:sx n="93" d="100"/>
          <a:sy n="93" d="100"/>
        </p:scale>
        <p:origin x="810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207BB-B8B5-426E-8D20-188CDA14F617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EA716-32AD-4340-96D5-A74F575C4F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26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A716-32AD-4340-96D5-A74F575C4FB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7544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presencia de tapones mucosas visibles en</a:t>
            </a:r>
            <a:r>
              <a:rPr lang="es-ES" baseline="0" dirty="0" smtClean="0"/>
              <a:t> la </a:t>
            </a:r>
            <a:r>
              <a:rPr lang="es-ES" baseline="0" dirty="0" err="1" smtClean="0"/>
              <a:t>broncoacopia</a:t>
            </a:r>
            <a:r>
              <a:rPr lang="es-ES" baseline="0" dirty="0" smtClean="0"/>
              <a:t> y en otras pruebas complementarias como el TAC de tórax también puede orientar en la elección del </a:t>
            </a:r>
            <a:r>
              <a:rPr lang="es-ES" baseline="0" dirty="0" err="1" smtClean="0"/>
              <a:t>fámaco</a:t>
            </a:r>
            <a:r>
              <a:rPr lang="es-ES" baseline="0" dirty="0" smtClean="0"/>
              <a:t>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EA716-32AD-4340-96D5-A74F575C4FB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9153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17" Type="http://schemas.openxmlformats.org/officeDocument/2006/relationships/image" Target="../media/image11.png"/><Relationship Id="rId2" Type="http://schemas.openxmlformats.org/officeDocument/2006/relationships/image" Target="../media/image5.pn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 Jornadas Profesionales de la Música en Extremadura - Ayuntamiento de  Mérida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483" t="39786" r="297" b="34394"/>
          <a:stretch/>
        </p:blipFill>
        <p:spPr bwMode="auto">
          <a:xfrm>
            <a:off x="4860032" y="4106558"/>
            <a:ext cx="4283968" cy="105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1010949" y="2791063"/>
            <a:ext cx="734481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S. García Morales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S. Rivera Gómez</a:t>
            </a:r>
            <a:r>
              <a:rPr lang="es-ES" sz="1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M.P. Lobato de la Sierra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, M. Utrero Rico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J.G. Soto Campos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F. Pérez 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Grimaldi</a:t>
            </a:r>
            <a:r>
              <a:rPr lang="es-ES" sz="1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1937371" y="3122448"/>
            <a:ext cx="5491972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UGC 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de Neumología. Hospital Universitario de Jerez de la Frontera, Cádiz (España)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UGC de Neumología. Hospital Universitario de Puerto Real, Cádiz (España)</a:t>
            </a:r>
            <a:r>
              <a:rPr lang="es-ES" sz="1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  <a:endParaRPr lang="es-E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 flipH="1">
            <a:off x="-624964" y="3750304"/>
            <a:ext cx="2504498" cy="2299674"/>
          </a:xfrm>
          <a:prstGeom prst="rect">
            <a:avLst/>
          </a:prstGeom>
        </p:spPr>
      </p:pic>
      <p:pic>
        <p:nvPicPr>
          <p:cNvPr id="8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4562" y="118293"/>
            <a:ext cx="2021898" cy="2237914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835696" y="795315"/>
            <a:ext cx="5544616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9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Asma grave bajo el broncoscopio: </a:t>
            </a:r>
            <a:r>
              <a:rPr kumimoji="0" lang="es-ES" sz="2900" b="1" i="0" u="none" strike="noStrike" kern="1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fenotipando</a:t>
            </a:r>
            <a:r>
              <a:rPr kumimoji="0" lang="es-ES" sz="29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 asma grave no controlado desde dentro. </a:t>
            </a:r>
            <a:r>
              <a:rPr kumimoji="0" lang="es-ES" sz="60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s-ES" sz="60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s-ES" sz="60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s-ES" sz="6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11560" y="2490418"/>
            <a:ext cx="7992888" cy="139320"/>
          </a:xfrm>
          <a:prstGeom prst="rect">
            <a:avLst/>
          </a:prstGeom>
          <a:solidFill>
            <a:srgbClr val="68D0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70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ángulo 44"/>
          <p:cNvSpPr/>
          <p:nvPr/>
        </p:nvSpPr>
        <p:spPr>
          <a:xfrm>
            <a:off x="109530" y="21197"/>
            <a:ext cx="1115616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9512" y="195486"/>
            <a:ext cx="8774358" cy="47279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  <a:lumMod val="10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6" name="object 5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1329" t="9824"/>
          <a:stretch/>
        </p:blipFill>
        <p:spPr>
          <a:xfrm>
            <a:off x="183344" y="181915"/>
            <a:ext cx="2251339" cy="221134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966046" y="452679"/>
            <a:ext cx="298782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3" name="object 8"/>
          <p:cNvSpPr txBox="1">
            <a:spLocks/>
          </p:cNvSpPr>
          <p:nvPr/>
        </p:nvSpPr>
        <p:spPr>
          <a:xfrm>
            <a:off x="7285815" y="441360"/>
            <a:ext cx="1728191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5"/>
              </a:spcBef>
              <a:defRPr/>
            </a:pPr>
            <a:r>
              <a:rPr lang="es-ES" kern="0" spc="-170" dirty="0" smtClean="0">
                <a:solidFill>
                  <a:prstClr val="white"/>
                </a:solidFill>
              </a:rPr>
              <a:t>Introducción</a:t>
            </a:r>
            <a:endParaRPr lang="es-ES" kern="0" spc="-50" dirty="0">
              <a:solidFill>
                <a:prstClr val="white"/>
              </a:solidFill>
            </a:endParaRPr>
          </a:p>
        </p:txBody>
      </p:sp>
      <p:grpSp>
        <p:nvGrpSpPr>
          <p:cNvPr id="7" name="object 3"/>
          <p:cNvGrpSpPr/>
          <p:nvPr/>
        </p:nvGrpSpPr>
        <p:grpSpPr>
          <a:xfrm>
            <a:off x="467544" y="1716904"/>
            <a:ext cx="4361269" cy="3138063"/>
            <a:chOff x="3689603" y="1482864"/>
            <a:chExt cx="5052059" cy="3108960"/>
          </a:xfrm>
        </p:grpSpPr>
        <p:pic>
          <p:nvPicPr>
            <p:cNvPr id="8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9603" y="1482864"/>
              <a:ext cx="5052059" cy="3108960"/>
            </a:xfrm>
            <a:prstGeom prst="rect">
              <a:avLst/>
            </a:prstGeom>
          </p:spPr>
        </p:pic>
        <p:sp>
          <p:nvSpPr>
            <p:cNvPr id="9" name="object 5"/>
            <p:cNvSpPr/>
            <p:nvPr/>
          </p:nvSpPr>
          <p:spPr>
            <a:xfrm>
              <a:off x="3779519" y="1563624"/>
              <a:ext cx="4876800" cy="2952115"/>
            </a:xfrm>
            <a:custGeom>
              <a:avLst/>
              <a:gdLst/>
              <a:ahLst/>
              <a:cxnLst/>
              <a:rect l="l" t="t" r="r" b="b"/>
              <a:pathLst>
                <a:path w="4876800" h="2952115">
                  <a:moveTo>
                    <a:pt x="4673600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4" y="2795369"/>
                  </a:lnTo>
                  <a:lnTo>
                    <a:pt x="20645" y="2838142"/>
                  </a:lnTo>
                  <a:lnTo>
                    <a:pt x="44626" y="2875873"/>
                  </a:lnTo>
                  <a:lnTo>
                    <a:pt x="76090" y="2907344"/>
                  </a:lnTo>
                  <a:lnTo>
                    <a:pt x="113818" y="2931332"/>
                  </a:lnTo>
                  <a:lnTo>
                    <a:pt x="156594" y="2946620"/>
                  </a:lnTo>
                  <a:lnTo>
                    <a:pt x="203200" y="2951988"/>
                  </a:lnTo>
                  <a:lnTo>
                    <a:pt x="4673600" y="2951988"/>
                  </a:lnTo>
                  <a:lnTo>
                    <a:pt x="4720205" y="2946620"/>
                  </a:lnTo>
                  <a:lnTo>
                    <a:pt x="4762981" y="2931332"/>
                  </a:lnTo>
                  <a:lnTo>
                    <a:pt x="4800709" y="2907344"/>
                  </a:lnTo>
                  <a:lnTo>
                    <a:pt x="4832173" y="2875873"/>
                  </a:lnTo>
                  <a:lnTo>
                    <a:pt x="4856154" y="2838142"/>
                  </a:lnTo>
                  <a:lnTo>
                    <a:pt x="4871435" y="2795369"/>
                  </a:lnTo>
                  <a:lnTo>
                    <a:pt x="4876800" y="2748775"/>
                  </a:lnTo>
                  <a:lnTo>
                    <a:pt x="4876800" y="203200"/>
                  </a:lnTo>
                  <a:lnTo>
                    <a:pt x="4871435" y="156594"/>
                  </a:lnTo>
                  <a:lnTo>
                    <a:pt x="4856154" y="113818"/>
                  </a:lnTo>
                  <a:lnTo>
                    <a:pt x="4832173" y="76090"/>
                  </a:lnTo>
                  <a:lnTo>
                    <a:pt x="4800709" y="44626"/>
                  </a:lnTo>
                  <a:lnTo>
                    <a:pt x="4762981" y="20645"/>
                  </a:lnTo>
                  <a:lnTo>
                    <a:pt x="4720205" y="5364"/>
                  </a:lnTo>
                  <a:lnTo>
                    <a:pt x="4673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7" name="Google Shape;832;p30"/>
          <p:cNvSpPr/>
          <p:nvPr/>
        </p:nvSpPr>
        <p:spPr>
          <a:xfrm>
            <a:off x="2972295" y="914047"/>
            <a:ext cx="5776170" cy="661027"/>
          </a:xfrm>
          <a:prstGeom prst="octagon">
            <a:avLst>
              <a:gd name="adj" fmla="val 29289"/>
            </a:avLst>
          </a:prstGeom>
          <a:solidFill>
            <a:srgbClr val="68D0F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3226294" y="981785"/>
            <a:ext cx="5268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 selección de la terapia biológica mas adecuada representa un desafío complejo </a:t>
            </a:r>
            <a:endParaRPr lang="es-ES" sz="1400" dirty="0">
              <a:solidFill>
                <a:prstClr val="white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1" name="object 3"/>
          <p:cNvGrpSpPr/>
          <p:nvPr/>
        </p:nvGrpSpPr>
        <p:grpSpPr>
          <a:xfrm>
            <a:off x="5135421" y="1716904"/>
            <a:ext cx="3602659" cy="3216788"/>
            <a:chOff x="3689603" y="1482864"/>
            <a:chExt cx="5052059" cy="3108960"/>
          </a:xfrm>
        </p:grpSpPr>
        <p:pic>
          <p:nvPicPr>
            <p:cNvPr id="62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9603" y="1482864"/>
              <a:ext cx="5052059" cy="3108960"/>
            </a:xfrm>
            <a:prstGeom prst="rect">
              <a:avLst/>
            </a:prstGeom>
          </p:spPr>
        </p:pic>
        <p:sp>
          <p:nvSpPr>
            <p:cNvPr id="63" name="object 5"/>
            <p:cNvSpPr/>
            <p:nvPr/>
          </p:nvSpPr>
          <p:spPr>
            <a:xfrm>
              <a:off x="3779519" y="1563624"/>
              <a:ext cx="4876800" cy="2952115"/>
            </a:xfrm>
            <a:custGeom>
              <a:avLst/>
              <a:gdLst/>
              <a:ahLst/>
              <a:cxnLst/>
              <a:rect l="l" t="t" r="r" b="b"/>
              <a:pathLst>
                <a:path w="4876800" h="2952115">
                  <a:moveTo>
                    <a:pt x="4673600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4" y="2795369"/>
                  </a:lnTo>
                  <a:lnTo>
                    <a:pt x="20645" y="2838142"/>
                  </a:lnTo>
                  <a:lnTo>
                    <a:pt x="44626" y="2875873"/>
                  </a:lnTo>
                  <a:lnTo>
                    <a:pt x="76090" y="2907344"/>
                  </a:lnTo>
                  <a:lnTo>
                    <a:pt x="113818" y="2931332"/>
                  </a:lnTo>
                  <a:lnTo>
                    <a:pt x="156594" y="2946620"/>
                  </a:lnTo>
                  <a:lnTo>
                    <a:pt x="203200" y="2951988"/>
                  </a:lnTo>
                  <a:lnTo>
                    <a:pt x="4673600" y="2951988"/>
                  </a:lnTo>
                  <a:lnTo>
                    <a:pt x="4720205" y="2946620"/>
                  </a:lnTo>
                  <a:lnTo>
                    <a:pt x="4762981" y="2931332"/>
                  </a:lnTo>
                  <a:lnTo>
                    <a:pt x="4800709" y="2907344"/>
                  </a:lnTo>
                  <a:lnTo>
                    <a:pt x="4832173" y="2875873"/>
                  </a:lnTo>
                  <a:lnTo>
                    <a:pt x="4856154" y="2838142"/>
                  </a:lnTo>
                  <a:lnTo>
                    <a:pt x="4871435" y="2795369"/>
                  </a:lnTo>
                  <a:lnTo>
                    <a:pt x="4876800" y="2748775"/>
                  </a:lnTo>
                  <a:lnTo>
                    <a:pt x="4876800" y="203200"/>
                  </a:lnTo>
                  <a:lnTo>
                    <a:pt x="4871435" y="156594"/>
                  </a:lnTo>
                  <a:lnTo>
                    <a:pt x="4856154" y="113818"/>
                  </a:lnTo>
                  <a:lnTo>
                    <a:pt x="4832173" y="76090"/>
                  </a:lnTo>
                  <a:lnTo>
                    <a:pt x="4800709" y="44626"/>
                  </a:lnTo>
                  <a:lnTo>
                    <a:pt x="4762981" y="20645"/>
                  </a:lnTo>
                  <a:lnTo>
                    <a:pt x="4720205" y="5364"/>
                  </a:lnTo>
                  <a:lnTo>
                    <a:pt x="4673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4" name="Google Shape;832;p30"/>
          <p:cNvSpPr/>
          <p:nvPr/>
        </p:nvSpPr>
        <p:spPr>
          <a:xfrm>
            <a:off x="5707812" y="1679294"/>
            <a:ext cx="2457876" cy="270531"/>
          </a:xfrm>
          <a:prstGeom prst="octagon">
            <a:avLst>
              <a:gd name="adj" fmla="val 29289"/>
            </a:avLst>
          </a:prstGeom>
          <a:solidFill>
            <a:srgbClr val="68D0F5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5" name="CuadroTexto 64"/>
          <p:cNvSpPr txBox="1"/>
          <p:nvPr/>
        </p:nvSpPr>
        <p:spPr>
          <a:xfrm>
            <a:off x="6331499" y="1639681"/>
            <a:ext cx="1318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Objetivos</a:t>
            </a:r>
            <a:endParaRPr lang="es-ES" sz="1600" b="1" i="1" dirty="0">
              <a:solidFill>
                <a:prstClr val="white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5402452" y="1925173"/>
            <a:ext cx="30946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Describir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1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analizar</a:t>
            </a:r>
            <a:r>
              <a:rPr lang="es-ES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los </a:t>
            </a:r>
            <a:r>
              <a:rPr lang="es-ES" sz="1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factores condicionantes </a:t>
            </a:r>
            <a:r>
              <a:rPr lang="es-ES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una </a:t>
            </a:r>
            <a:r>
              <a:rPr lang="es-ES" sz="1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respuesta </a:t>
            </a:r>
            <a:r>
              <a:rPr lang="es-ES" sz="1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subóptima</a:t>
            </a:r>
            <a:r>
              <a:rPr lang="es-ES" sz="1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las terapias </a:t>
            </a:r>
            <a:r>
              <a:rPr lang="es-ES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biológicas</a:t>
            </a:r>
            <a:endParaRPr lang="es-ES" sz="1400" dirty="0">
              <a:solidFill>
                <a:prstClr val="black"/>
              </a:solidFill>
            </a:endParaRPr>
          </a:p>
        </p:txBody>
      </p:sp>
      <p:pic>
        <p:nvPicPr>
          <p:cNvPr id="68" name="Gráfico 38" descr="Flechas de cheurón con relleno sólido">
            <a:extLst>
              <a:ext uri="{FF2B5EF4-FFF2-40B4-BE49-F238E27FC236}">
                <a16:creationId xmlns:a16="http://schemas.microsoft.com/office/drawing/2014/main" xmlns="" id="{05C94CF7-048B-41C5-8284-8B283E2F52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6200000">
            <a:off x="6771343" y="2698309"/>
            <a:ext cx="330814" cy="330814"/>
          </a:xfrm>
          <a:prstGeom prst="rect">
            <a:avLst/>
          </a:prstGeom>
        </p:spPr>
      </p:pic>
      <p:sp>
        <p:nvSpPr>
          <p:cNvPr id="69" name="Rectángulo 68"/>
          <p:cNvSpPr/>
          <p:nvPr/>
        </p:nvSpPr>
        <p:spPr>
          <a:xfrm>
            <a:off x="5344357" y="2990149"/>
            <a:ext cx="31847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Evaluar </a:t>
            </a:r>
            <a:r>
              <a:rPr lang="es-ES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aislamientos microbiológicos como el </a:t>
            </a:r>
            <a:r>
              <a:rPr lang="es-ES" sz="1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análisis</a:t>
            </a:r>
            <a:r>
              <a:rPr lang="es-ES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s-ES" sz="1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biopsias </a:t>
            </a:r>
            <a:r>
              <a:rPr lang="es-ES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bronquiales</a:t>
            </a:r>
            <a:endParaRPr lang="es-ES" sz="1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5318351" y="3964475"/>
            <a:ext cx="3262805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Explorar el potencial de la </a:t>
            </a:r>
            <a:r>
              <a:rPr lang="es-ES" sz="14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broncoscopia</a:t>
            </a:r>
            <a:r>
              <a:rPr lang="es-ES" sz="1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lang="es-ES" sz="1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optimizar la selección terapéutica en asma 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grave no controlado</a:t>
            </a:r>
            <a:endParaRPr lang="es-ES" sz="1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Google Shape;1170;p37"/>
          <p:cNvSpPr/>
          <p:nvPr/>
        </p:nvSpPr>
        <p:spPr>
          <a:xfrm>
            <a:off x="1336928" y="1921155"/>
            <a:ext cx="2630805" cy="333997"/>
          </a:xfrm>
          <a:custGeom>
            <a:avLst/>
            <a:gdLst/>
            <a:ahLst/>
            <a:cxnLst/>
            <a:rect l="l" t="t" r="r" b="b"/>
            <a:pathLst>
              <a:path w="80333" h="27766" extrusionOk="0">
                <a:moveTo>
                  <a:pt x="1" y="0"/>
                </a:moveTo>
                <a:lnTo>
                  <a:pt x="1" y="27766"/>
                </a:lnTo>
                <a:lnTo>
                  <a:pt x="80332" y="27766"/>
                </a:lnTo>
                <a:lnTo>
                  <a:pt x="80332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342900" tIns="68569" rIns="342900" bIns="68569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100"/>
              <a:defRPr/>
            </a:pPr>
            <a:r>
              <a:rPr lang="en" sz="1200" kern="0" dirty="0">
                <a:solidFill>
                  <a:srgbClr val="FFFFFF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Eosinófilos en sangre periférica</a:t>
            </a:r>
            <a:endParaRPr sz="1200" kern="0" dirty="0">
              <a:solidFill>
                <a:srgbClr val="FFFFFF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36" name="Google Shape;1173;p37"/>
          <p:cNvSpPr/>
          <p:nvPr/>
        </p:nvSpPr>
        <p:spPr>
          <a:xfrm>
            <a:off x="1336928" y="2328337"/>
            <a:ext cx="2630805" cy="253432"/>
          </a:xfrm>
          <a:custGeom>
            <a:avLst/>
            <a:gdLst/>
            <a:ahLst/>
            <a:cxnLst/>
            <a:rect l="l" t="t" r="r" b="b"/>
            <a:pathLst>
              <a:path w="80333" h="27766" extrusionOk="0">
                <a:moveTo>
                  <a:pt x="1" y="0"/>
                </a:moveTo>
                <a:lnTo>
                  <a:pt x="1" y="27765"/>
                </a:lnTo>
                <a:lnTo>
                  <a:pt x="80332" y="27765"/>
                </a:lnTo>
                <a:lnTo>
                  <a:pt x="80332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342900" tIns="68569" rIns="342900" bIns="68569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100"/>
              <a:defRPr/>
            </a:pPr>
            <a:r>
              <a:rPr lang="en" sz="1200" kern="0" dirty="0">
                <a:solidFill>
                  <a:srgbClr val="FFFFFF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Niveles de Ig E</a:t>
            </a:r>
            <a:endParaRPr sz="1200" kern="0" dirty="0">
              <a:solidFill>
                <a:srgbClr val="FFFFFF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37" name="Google Shape;1171;p37"/>
          <p:cNvSpPr/>
          <p:nvPr/>
        </p:nvSpPr>
        <p:spPr>
          <a:xfrm>
            <a:off x="1318966" y="2701431"/>
            <a:ext cx="2648767" cy="200201"/>
          </a:xfrm>
          <a:custGeom>
            <a:avLst/>
            <a:gdLst/>
            <a:ahLst/>
            <a:cxnLst/>
            <a:rect l="l" t="t" r="r" b="b"/>
            <a:pathLst>
              <a:path w="80333" h="27766" extrusionOk="0">
                <a:moveTo>
                  <a:pt x="1" y="0"/>
                </a:moveTo>
                <a:lnTo>
                  <a:pt x="1" y="27765"/>
                </a:lnTo>
                <a:lnTo>
                  <a:pt x="80332" y="27765"/>
                </a:lnTo>
                <a:lnTo>
                  <a:pt x="8033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342900" tIns="68569" rIns="342900" bIns="68569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100"/>
              <a:defRPr/>
            </a:pPr>
            <a:r>
              <a:rPr lang="es-ES" sz="1200" kern="0" dirty="0" err="1">
                <a:solidFill>
                  <a:srgbClr val="FFFFFF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FeNO</a:t>
            </a:r>
            <a:endParaRPr sz="1200" kern="0" dirty="0">
              <a:solidFill>
                <a:srgbClr val="FFFFFF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38" name="Google Shape;1172;p37"/>
          <p:cNvSpPr/>
          <p:nvPr/>
        </p:nvSpPr>
        <p:spPr>
          <a:xfrm>
            <a:off x="1318966" y="3003265"/>
            <a:ext cx="2648767" cy="317168"/>
          </a:xfrm>
          <a:custGeom>
            <a:avLst/>
            <a:gdLst/>
            <a:ahLst/>
            <a:cxnLst/>
            <a:rect l="l" t="t" r="r" b="b"/>
            <a:pathLst>
              <a:path w="80333" h="27766" extrusionOk="0">
                <a:moveTo>
                  <a:pt x="1" y="0"/>
                </a:moveTo>
                <a:lnTo>
                  <a:pt x="1" y="27765"/>
                </a:lnTo>
                <a:lnTo>
                  <a:pt x="80332" y="27765"/>
                </a:lnTo>
                <a:lnTo>
                  <a:pt x="8033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342900" tIns="68569" rIns="342900" bIns="68569" anchor="ctr" anchorCtr="0">
            <a:noAutofit/>
          </a:bodyPr>
          <a:lstStyle/>
          <a:p>
            <a:pPr lvl="0" algn="ctr">
              <a:buClr>
                <a:srgbClr val="000000"/>
              </a:buClr>
              <a:buSzPts val="1100"/>
              <a:defRPr/>
            </a:pPr>
            <a:r>
              <a:rPr lang="es-ES" sz="1050" kern="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Valor de </a:t>
            </a:r>
            <a:r>
              <a:rPr lang="es-ES" sz="1050" dirty="0">
                <a:solidFill>
                  <a:schemeClr val="bg1"/>
                </a:solidFill>
                <a:latin typeface="Roboto"/>
              </a:rPr>
              <a:t>FEV</a:t>
            </a:r>
            <a:r>
              <a:rPr lang="es-ES" sz="1050" baseline="-25000" dirty="0">
                <a:solidFill>
                  <a:schemeClr val="bg1"/>
                </a:solidFill>
                <a:latin typeface="Roboto"/>
              </a:rPr>
              <a:t>1</a:t>
            </a:r>
            <a:endParaRPr sz="1050" kern="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Google Shape;1174;p37"/>
          <p:cNvSpPr/>
          <p:nvPr/>
        </p:nvSpPr>
        <p:spPr>
          <a:xfrm>
            <a:off x="3734884" y="2473792"/>
            <a:ext cx="486848" cy="403853"/>
          </a:xfrm>
          <a:prstGeom prst="arc">
            <a:avLst>
              <a:gd name="adj1" fmla="val 16200000"/>
              <a:gd name="adj2" fmla="val 5396403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stealth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" name="Google Shape;1174;p37"/>
          <p:cNvSpPr/>
          <p:nvPr/>
        </p:nvSpPr>
        <p:spPr>
          <a:xfrm>
            <a:off x="3739885" y="2900568"/>
            <a:ext cx="486848" cy="403853"/>
          </a:xfrm>
          <a:prstGeom prst="arc">
            <a:avLst>
              <a:gd name="adj1" fmla="val 16200000"/>
              <a:gd name="adj2" fmla="val 5396403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stealth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2" name="Google Shape;1174;p37"/>
          <p:cNvSpPr/>
          <p:nvPr/>
        </p:nvSpPr>
        <p:spPr>
          <a:xfrm>
            <a:off x="3724309" y="2044683"/>
            <a:ext cx="486848" cy="403853"/>
          </a:xfrm>
          <a:prstGeom prst="arc">
            <a:avLst>
              <a:gd name="adj1" fmla="val 16200000"/>
              <a:gd name="adj2" fmla="val 5396403"/>
            </a:avLst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stealth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05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3" name="Google Shape;1170;p37"/>
          <p:cNvSpPr/>
          <p:nvPr/>
        </p:nvSpPr>
        <p:spPr>
          <a:xfrm>
            <a:off x="1293360" y="3750401"/>
            <a:ext cx="2674373" cy="389140"/>
          </a:xfrm>
          <a:custGeom>
            <a:avLst/>
            <a:gdLst/>
            <a:ahLst/>
            <a:cxnLst/>
            <a:rect l="l" t="t" r="r" b="b"/>
            <a:pathLst>
              <a:path w="80333" h="27766" extrusionOk="0">
                <a:moveTo>
                  <a:pt x="1" y="0"/>
                </a:moveTo>
                <a:lnTo>
                  <a:pt x="1" y="27766"/>
                </a:lnTo>
                <a:lnTo>
                  <a:pt x="80332" y="27766"/>
                </a:lnTo>
                <a:lnTo>
                  <a:pt x="80332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342900" tIns="68569" rIns="342900" bIns="68569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100"/>
              <a:defRPr/>
            </a:pPr>
            <a:r>
              <a:rPr lang="en" sz="1200" kern="0" dirty="0">
                <a:solidFill>
                  <a:srgbClr val="FFFFFF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Características del paciente y comorbilidades</a:t>
            </a:r>
            <a:endParaRPr sz="1200" kern="0" dirty="0">
              <a:solidFill>
                <a:srgbClr val="FFFFFF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44" name="Google Shape;1173;p37"/>
          <p:cNvSpPr/>
          <p:nvPr/>
        </p:nvSpPr>
        <p:spPr>
          <a:xfrm>
            <a:off x="1274716" y="4208053"/>
            <a:ext cx="2693017" cy="449838"/>
          </a:xfrm>
          <a:custGeom>
            <a:avLst/>
            <a:gdLst/>
            <a:ahLst/>
            <a:cxnLst/>
            <a:rect l="l" t="t" r="r" b="b"/>
            <a:pathLst>
              <a:path w="80333" h="27766" extrusionOk="0">
                <a:moveTo>
                  <a:pt x="1" y="0"/>
                </a:moveTo>
                <a:lnTo>
                  <a:pt x="1" y="27765"/>
                </a:lnTo>
                <a:lnTo>
                  <a:pt x="80332" y="27765"/>
                </a:lnTo>
                <a:lnTo>
                  <a:pt x="80332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342900" tIns="68569" rIns="342900" bIns="68569" anchor="ctr" anchorCtr="0">
            <a:noAutofit/>
          </a:bodyPr>
          <a:lstStyle/>
          <a:p>
            <a:pPr algn="ctr" defTabSz="685800">
              <a:buClr>
                <a:srgbClr val="000000"/>
              </a:buClr>
              <a:buSzPts val="1100"/>
              <a:defRPr/>
            </a:pPr>
            <a:r>
              <a:rPr lang="en" sz="1200" kern="0" dirty="0">
                <a:solidFill>
                  <a:srgbClr val="FFFFFF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Número y fenotipo de agudizaciones</a:t>
            </a:r>
            <a:endParaRPr sz="1200" kern="0" dirty="0">
              <a:solidFill>
                <a:srgbClr val="FFFFFF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66" name="Más 65"/>
          <p:cNvSpPr/>
          <p:nvPr/>
        </p:nvSpPr>
        <p:spPr>
          <a:xfrm>
            <a:off x="2473652" y="3422066"/>
            <a:ext cx="265794" cy="264570"/>
          </a:xfrm>
          <a:prstGeom prst="mathPlus">
            <a:avLst/>
          </a:prstGeom>
          <a:solidFill>
            <a:srgbClr val="59D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72" name="Gráfico 38" descr="Flechas de cheurón con relleno sólido">
            <a:extLst>
              <a:ext uri="{FF2B5EF4-FFF2-40B4-BE49-F238E27FC236}">
                <a16:creationId xmlns:a16="http://schemas.microsoft.com/office/drawing/2014/main" xmlns="" id="{05C94CF7-048B-41C5-8284-8B283E2F52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6200000">
            <a:off x="6784347" y="3646967"/>
            <a:ext cx="330814" cy="330814"/>
          </a:xfrm>
          <a:prstGeom prst="rect">
            <a:avLst/>
          </a:prstGeom>
        </p:spPr>
      </p:pic>
      <p:sp>
        <p:nvSpPr>
          <p:cNvPr id="73" name="Rectangle 18"/>
          <p:cNvSpPr/>
          <p:nvPr/>
        </p:nvSpPr>
        <p:spPr>
          <a:xfrm>
            <a:off x="7102157" y="279462"/>
            <a:ext cx="1851713" cy="84480"/>
          </a:xfrm>
          <a:prstGeom prst="rect">
            <a:avLst/>
          </a:prstGeom>
          <a:solidFill>
            <a:srgbClr val="68D0F5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2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319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9530" y="21197"/>
            <a:ext cx="1115616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79512" y="195486"/>
            <a:ext cx="8774358" cy="47279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  <a:lumMod val="10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4" name="object 5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1329" t="9824"/>
          <a:stretch/>
        </p:blipFill>
        <p:spPr>
          <a:xfrm>
            <a:off x="183344" y="181915"/>
            <a:ext cx="2251339" cy="2211347"/>
          </a:xfrm>
          <a:prstGeom prst="rect">
            <a:avLst/>
          </a:prstGeom>
        </p:spPr>
      </p:pic>
      <p:sp>
        <p:nvSpPr>
          <p:cNvPr id="5" name="Rectangle 18"/>
          <p:cNvSpPr/>
          <p:nvPr/>
        </p:nvSpPr>
        <p:spPr>
          <a:xfrm>
            <a:off x="7102157" y="279462"/>
            <a:ext cx="1851713" cy="84480"/>
          </a:xfrm>
          <a:prstGeom prst="rect">
            <a:avLst/>
          </a:prstGeom>
          <a:solidFill>
            <a:srgbClr val="68D0F5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2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66046" y="452679"/>
            <a:ext cx="298782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7" name="object 8"/>
          <p:cNvSpPr txBox="1">
            <a:spLocks/>
          </p:cNvSpPr>
          <p:nvPr/>
        </p:nvSpPr>
        <p:spPr>
          <a:xfrm>
            <a:off x="6660233" y="441360"/>
            <a:ext cx="2353774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5"/>
              </a:spcBef>
              <a:defRPr/>
            </a:pPr>
            <a:r>
              <a:rPr lang="es-ES" kern="0" spc="-170" dirty="0" smtClean="0">
                <a:solidFill>
                  <a:prstClr val="white"/>
                </a:solidFill>
              </a:rPr>
              <a:t>Material y método</a:t>
            </a:r>
            <a:endParaRPr lang="es-ES" kern="0" spc="-50" dirty="0">
              <a:solidFill>
                <a:prstClr val="white"/>
              </a:solidFill>
            </a:endParaRPr>
          </a:p>
        </p:txBody>
      </p:sp>
      <p:sp>
        <p:nvSpPr>
          <p:cNvPr id="9" name="Google Shape;832;p30"/>
          <p:cNvSpPr/>
          <p:nvPr/>
        </p:nvSpPr>
        <p:spPr>
          <a:xfrm>
            <a:off x="1225146" y="942838"/>
            <a:ext cx="7171546" cy="358142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347269" y="936891"/>
            <a:ext cx="7049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Realización de </a:t>
            </a:r>
            <a:r>
              <a:rPr lang="es-ES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s-ES" sz="1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ibrobroncoscopia con toma de biopsias y aspirado/lavado broncoalveolar</a:t>
            </a:r>
            <a:endParaRPr lang="es-ES" sz="1400" b="1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Google Shape;832;p30"/>
          <p:cNvSpPr/>
          <p:nvPr/>
        </p:nvSpPr>
        <p:spPr>
          <a:xfrm>
            <a:off x="827584" y="4399430"/>
            <a:ext cx="7416824" cy="361935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017811" y="4440288"/>
            <a:ext cx="70977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Elección del fármaco teniendo en cuenta características </a:t>
            </a:r>
            <a:r>
              <a:rPr lang="es-ES" sz="1200" kern="0" dirty="0">
                <a:solidFill>
                  <a:schemeClr val="bg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del paciente </a:t>
            </a:r>
            <a:r>
              <a:rPr lang="es-ES" sz="12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y resultados de biopsias </a:t>
            </a:r>
            <a:r>
              <a:rPr lang="es-ES" sz="1200" kern="0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endobronquiales</a:t>
            </a:r>
            <a:endParaRPr lang="es-ES" kern="0" dirty="0">
              <a:solidFill>
                <a:schemeClr val="bg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endParaRPr lang="es-ES" dirty="0">
              <a:solidFill>
                <a:schemeClr val="bg1"/>
              </a:solidFill>
            </a:endParaRPr>
          </a:p>
        </p:txBody>
      </p:sp>
      <p:grpSp>
        <p:nvGrpSpPr>
          <p:cNvPr id="13" name="object 3"/>
          <p:cNvGrpSpPr/>
          <p:nvPr/>
        </p:nvGrpSpPr>
        <p:grpSpPr>
          <a:xfrm>
            <a:off x="323528" y="1460628"/>
            <a:ext cx="8424936" cy="2794237"/>
            <a:chOff x="649811" y="1346786"/>
            <a:chExt cx="7602481" cy="3261308"/>
          </a:xfrm>
        </p:grpSpPr>
        <p:pic>
          <p:nvPicPr>
            <p:cNvPr id="1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9811" y="1346786"/>
              <a:ext cx="7602481" cy="3261308"/>
            </a:xfrm>
            <a:prstGeom prst="rect">
              <a:avLst/>
            </a:prstGeom>
          </p:spPr>
        </p:pic>
        <p:sp>
          <p:nvSpPr>
            <p:cNvPr id="15" name="object 5"/>
            <p:cNvSpPr/>
            <p:nvPr/>
          </p:nvSpPr>
          <p:spPr>
            <a:xfrm>
              <a:off x="767928" y="1414403"/>
              <a:ext cx="7385162" cy="3017537"/>
            </a:xfrm>
            <a:custGeom>
              <a:avLst/>
              <a:gdLst/>
              <a:ahLst/>
              <a:cxnLst/>
              <a:rect l="l" t="t" r="r" b="b"/>
              <a:pathLst>
                <a:path w="7284720" h="2952115">
                  <a:moveTo>
                    <a:pt x="7081519" y="0"/>
                  </a:moveTo>
                  <a:lnTo>
                    <a:pt x="203212" y="0"/>
                  </a:lnTo>
                  <a:lnTo>
                    <a:pt x="156618" y="5364"/>
                  </a:lnTo>
                  <a:lnTo>
                    <a:pt x="113845" y="20645"/>
                  </a:lnTo>
                  <a:lnTo>
                    <a:pt x="76114" y="44626"/>
                  </a:lnTo>
                  <a:lnTo>
                    <a:pt x="44643" y="76090"/>
                  </a:lnTo>
                  <a:lnTo>
                    <a:pt x="20655" y="113818"/>
                  </a:lnTo>
                  <a:lnTo>
                    <a:pt x="5367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7" y="2795369"/>
                  </a:lnTo>
                  <a:lnTo>
                    <a:pt x="20655" y="2838142"/>
                  </a:lnTo>
                  <a:lnTo>
                    <a:pt x="44643" y="2875873"/>
                  </a:lnTo>
                  <a:lnTo>
                    <a:pt x="76114" y="2907344"/>
                  </a:lnTo>
                  <a:lnTo>
                    <a:pt x="113845" y="2931332"/>
                  </a:lnTo>
                  <a:lnTo>
                    <a:pt x="156618" y="2946620"/>
                  </a:lnTo>
                  <a:lnTo>
                    <a:pt x="203212" y="2951988"/>
                  </a:lnTo>
                  <a:lnTo>
                    <a:pt x="7081519" y="2951988"/>
                  </a:lnTo>
                  <a:lnTo>
                    <a:pt x="7128125" y="2946620"/>
                  </a:lnTo>
                  <a:lnTo>
                    <a:pt x="7170901" y="2931332"/>
                  </a:lnTo>
                  <a:lnTo>
                    <a:pt x="7208629" y="2907344"/>
                  </a:lnTo>
                  <a:lnTo>
                    <a:pt x="7240093" y="2875873"/>
                  </a:lnTo>
                  <a:lnTo>
                    <a:pt x="7264074" y="2838142"/>
                  </a:lnTo>
                  <a:lnTo>
                    <a:pt x="7279355" y="2795369"/>
                  </a:lnTo>
                  <a:lnTo>
                    <a:pt x="7284719" y="2748775"/>
                  </a:lnTo>
                  <a:lnTo>
                    <a:pt x="7284719" y="203200"/>
                  </a:lnTo>
                  <a:lnTo>
                    <a:pt x="7279355" y="156594"/>
                  </a:lnTo>
                  <a:lnTo>
                    <a:pt x="7264074" y="113818"/>
                  </a:lnTo>
                  <a:lnTo>
                    <a:pt x="7240093" y="76090"/>
                  </a:lnTo>
                  <a:lnTo>
                    <a:pt x="7208629" y="44626"/>
                  </a:lnTo>
                  <a:lnTo>
                    <a:pt x="7170901" y="20645"/>
                  </a:lnTo>
                  <a:lnTo>
                    <a:pt x="7128125" y="5364"/>
                  </a:lnTo>
                  <a:lnTo>
                    <a:pt x="7081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632570" y="3541640"/>
            <a:ext cx="74482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4 biopsias 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realizadas en </a:t>
            </a:r>
            <a:r>
              <a:rPr lang="es-ES" sz="1200" dirty="0" err="1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carina</a:t>
            </a:r>
            <a:r>
              <a:rPr lang="es-ES" sz="12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de división de un bronquio </a:t>
            </a:r>
            <a:r>
              <a:rPr lang="es-ES" sz="1200" dirty="0" err="1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subsegmentario</a:t>
            </a:r>
            <a:r>
              <a:rPr lang="es-ES" sz="1200" dirty="0" smtClean="0">
                <a:solidFill>
                  <a:prstClr val="black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400" dirty="0">
                <a:solidFill>
                  <a:prstClr val="black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LLII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Pinza </a:t>
            </a: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biopsia standard tipo Boston </a:t>
            </a:r>
            <a:r>
              <a:rPr lang="es-E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Scietific</a:t>
            </a: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Radial </a:t>
            </a:r>
            <a:r>
              <a:rPr lang="es-E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Jaw</a:t>
            </a: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s-ES" sz="1400" dirty="0">
              <a:solidFill>
                <a:srgbClr val="00B0F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7" name="Conector recto 16"/>
          <p:cNvCxnSpPr/>
          <p:nvPr/>
        </p:nvCxnSpPr>
        <p:spPr>
          <a:xfrm>
            <a:off x="632570" y="3435846"/>
            <a:ext cx="7704856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cxnSp>
        <p:nvCxnSpPr>
          <p:cNvPr id="18" name="Conector recto 17"/>
          <p:cNvCxnSpPr/>
          <p:nvPr/>
        </p:nvCxnSpPr>
        <p:spPr>
          <a:xfrm>
            <a:off x="4355976" y="1635646"/>
            <a:ext cx="0" cy="180020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24" name="object 48"/>
          <p:cNvSpPr/>
          <p:nvPr/>
        </p:nvSpPr>
        <p:spPr>
          <a:xfrm>
            <a:off x="6666744" y="1746112"/>
            <a:ext cx="1888622" cy="797527"/>
          </a:xfrm>
          <a:custGeom>
            <a:avLst/>
            <a:gdLst/>
            <a:ahLst/>
            <a:cxnLst/>
            <a:rect l="l" t="t" r="r" b="b"/>
            <a:pathLst>
              <a:path w="2371725" h="928370">
                <a:moveTo>
                  <a:pt x="2371344" y="0"/>
                </a:moveTo>
                <a:lnTo>
                  <a:pt x="148107" y="0"/>
                </a:lnTo>
                <a:lnTo>
                  <a:pt x="101292" y="7550"/>
                </a:lnTo>
                <a:lnTo>
                  <a:pt x="60635" y="28575"/>
                </a:lnTo>
                <a:lnTo>
                  <a:pt x="28575" y="60635"/>
                </a:lnTo>
                <a:lnTo>
                  <a:pt x="7550" y="101292"/>
                </a:lnTo>
                <a:lnTo>
                  <a:pt x="0" y="148107"/>
                </a:lnTo>
                <a:lnTo>
                  <a:pt x="0" y="779818"/>
                </a:lnTo>
                <a:lnTo>
                  <a:pt x="7550" y="826626"/>
                </a:lnTo>
                <a:lnTo>
                  <a:pt x="28575" y="867279"/>
                </a:lnTo>
                <a:lnTo>
                  <a:pt x="60635" y="899338"/>
                </a:lnTo>
                <a:lnTo>
                  <a:pt x="101292" y="920362"/>
                </a:lnTo>
                <a:lnTo>
                  <a:pt x="148107" y="927912"/>
                </a:lnTo>
                <a:lnTo>
                  <a:pt x="2371344" y="927912"/>
                </a:lnTo>
                <a:lnTo>
                  <a:pt x="2371344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object 54"/>
          <p:cNvSpPr/>
          <p:nvPr/>
        </p:nvSpPr>
        <p:spPr>
          <a:xfrm>
            <a:off x="6652536" y="2706290"/>
            <a:ext cx="1904418" cy="356174"/>
          </a:xfrm>
          <a:custGeom>
            <a:avLst/>
            <a:gdLst/>
            <a:ahLst/>
            <a:cxnLst/>
            <a:rect l="l" t="t" r="r" b="b"/>
            <a:pathLst>
              <a:path w="2371725" h="816610">
                <a:moveTo>
                  <a:pt x="2371344" y="0"/>
                </a:moveTo>
                <a:lnTo>
                  <a:pt x="130263" y="0"/>
                </a:lnTo>
                <a:lnTo>
                  <a:pt x="79558" y="10236"/>
                </a:lnTo>
                <a:lnTo>
                  <a:pt x="38152" y="38152"/>
                </a:lnTo>
                <a:lnTo>
                  <a:pt x="10236" y="79558"/>
                </a:lnTo>
                <a:lnTo>
                  <a:pt x="0" y="130263"/>
                </a:lnTo>
                <a:lnTo>
                  <a:pt x="0" y="685850"/>
                </a:lnTo>
                <a:lnTo>
                  <a:pt x="10236" y="736549"/>
                </a:lnTo>
                <a:lnTo>
                  <a:pt x="38152" y="777951"/>
                </a:lnTo>
                <a:lnTo>
                  <a:pt x="79558" y="805865"/>
                </a:lnTo>
                <a:lnTo>
                  <a:pt x="130263" y="816102"/>
                </a:lnTo>
                <a:lnTo>
                  <a:pt x="2371344" y="816102"/>
                </a:lnTo>
                <a:lnTo>
                  <a:pt x="2371344" y="0"/>
                </a:lnTo>
                <a:close/>
              </a:path>
            </a:pathLst>
          </a:custGeom>
          <a:solidFill>
            <a:srgbClr val="4F81B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6752481" y="1729495"/>
            <a:ext cx="1689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Biopsia endobronquial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6758035" y="2747758"/>
            <a:ext cx="1689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BAS/BAL</a:t>
            </a:r>
            <a:endParaRPr lang="es-E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6758021" y="1942794"/>
            <a:ext cx="18274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 de anatomía patológica para la toma de biopsias en AGNC (Cosío </a:t>
            </a:r>
            <a:r>
              <a:rPr lang="es-ES" sz="1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s-ES" sz="1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s-ES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745848" y="1644451"/>
            <a:ext cx="3442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Estudio observacional longitudinal 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descriptivo retrospectivo sobre factores que pueden condicionar la respuesta a la terapia biológica en pacientes con diagnóstico de AGNC</a:t>
            </a:r>
            <a:endParaRPr lang="es-ES" sz="1200" dirty="0"/>
          </a:p>
        </p:txBody>
      </p:sp>
      <p:sp>
        <p:nvSpPr>
          <p:cNvPr id="35" name="CuadroTexto 34"/>
          <p:cNvSpPr txBox="1"/>
          <p:nvPr/>
        </p:nvSpPr>
        <p:spPr>
          <a:xfrm>
            <a:off x="737780" y="2557635"/>
            <a:ext cx="3442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incluyeron 9 pacientes con diagnóstico de AGNC procedentes del Hospital de Jerez de la Frontera y del Hospital de Puerto Real</a:t>
            </a: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Google Shape;832;p30"/>
          <p:cNvSpPr/>
          <p:nvPr/>
        </p:nvSpPr>
        <p:spPr>
          <a:xfrm>
            <a:off x="4426728" y="2363505"/>
            <a:ext cx="1539317" cy="321956"/>
          </a:xfrm>
          <a:prstGeom prst="octagon">
            <a:avLst>
              <a:gd name="adj" fmla="val 29289"/>
            </a:avLst>
          </a:prstGeom>
          <a:solidFill>
            <a:srgbClr val="68D0F5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4421761" y="2377684"/>
            <a:ext cx="15492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Broncoscopia</a:t>
            </a:r>
            <a:endParaRPr lang="es-ES" sz="1400" b="1" i="1" dirty="0">
              <a:solidFill>
                <a:prstClr val="white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" name="Gráfico 38" descr="Flechas de cheurón con relleno sólido">
            <a:extLst>
              <a:ext uri="{FF2B5EF4-FFF2-40B4-BE49-F238E27FC236}">
                <a16:creationId xmlns:a16="http://schemas.microsoft.com/office/drawing/2014/main" xmlns="" id="{05C94CF7-048B-41C5-8284-8B283E2F52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0800000">
            <a:off x="6082694" y="1980983"/>
            <a:ext cx="330814" cy="330814"/>
          </a:xfrm>
          <a:prstGeom prst="rect">
            <a:avLst/>
          </a:prstGeom>
        </p:spPr>
      </p:pic>
      <p:pic>
        <p:nvPicPr>
          <p:cNvPr id="42" name="Gráfico 38" descr="Flechas de cheurón con relleno sólido">
            <a:extLst>
              <a:ext uri="{FF2B5EF4-FFF2-40B4-BE49-F238E27FC236}">
                <a16:creationId xmlns:a16="http://schemas.microsoft.com/office/drawing/2014/main" xmlns="" id="{05C94CF7-048B-41C5-8284-8B283E2F52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0800000">
            <a:off x="6082694" y="2706290"/>
            <a:ext cx="330814" cy="33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553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9530" y="21197"/>
            <a:ext cx="1115616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79512" y="195486"/>
            <a:ext cx="8774358" cy="475252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  <a:lumMod val="10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4" name="object 5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1329" t="9824"/>
          <a:stretch/>
        </p:blipFill>
        <p:spPr>
          <a:xfrm>
            <a:off x="183344" y="181915"/>
            <a:ext cx="2251339" cy="221134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966046" y="452679"/>
            <a:ext cx="298782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grpSp>
        <p:nvGrpSpPr>
          <p:cNvPr id="6" name="object 3"/>
          <p:cNvGrpSpPr/>
          <p:nvPr/>
        </p:nvGrpSpPr>
        <p:grpSpPr>
          <a:xfrm>
            <a:off x="143173" y="936498"/>
            <a:ext cx="8810697" cy="4080829"/>
            <a:chOff x="649811" y="1346786"/>
            <a:chExt cx="7602481" cy="3261308"/>
          </a:xfrm>
        </p:grpSpPr>
        <p:pic>
          <p:nvPicPr>
            <p:cNvPr id="7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9811" y="1346786"/>
              <a:ext cx="7602481" cy="3261308"/>
            </a:xfrm>
            <a:prstGeom prst="rect">
              <a:avLst/>
            </a:prstGeom>
          </p:spPr>
        </p:pic>
        <p:sp>
          <p:nvSpPr>
            <p:cNvPr id="8" name="object 5"/>
            <p:cNvSpPr/>
            <p:nvPr/>
          </p:nvSpPr>
          <p:spPr>
            <a:xfrm>
              <a:off x="767928" y="1414403"/>
              <a:ext cx="7385162" cy="3017537"/>
            </a:xfrm>
            <a:custGeom>
              <a:avLst/>
              <a:gdLst/>
              <a:ahLst/>
              <a:cxnLst/>
              <a:rect l="l" t="t" r="r" b="b"/>
              <a:pathLst>
                <a:path w="7284720" h="2952115">
                  <a:moveTo>
                    <a:pt x="7081519" y="0"/>
                  </a:moveTo>
                  <a:lnTo>
                    <a:pt x="203212" y="0"/>
                  </a:lnTo>
                  <a:lnTo>
                    <a:pt x="156618" y="5364"/>
                  </a:lnTo>
                  <a:lnTo>
                    <a:pt x="113845" y="20645"/>
                  </a:lnTo>
                  <a:lnTo>
                    <a:pt x="76114" y="44626"/>
                  </a:lnTo>
                  <a:lnTo>
                    <a:pt x="44643" y="76090"/>
                  </a:lnTo>
                  <a:lnTo>
                    <a:pt x="20655" y="113818"/>
                  </a:lnTo>
                  <a:lnTo>
                    <a:pt x="5367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7" y="2795369"/>
                  </a:lnTo>
                  <a:lnTo>
                    <a:pt x="20655" y="2838142"/>
                  </a:lnTo>
                  <a:lnTo>
                    <a:pt x="44643" y="2875873"/>
                  </a:lnTo>
                  <a:lnTo>
                    <a:pt x="76114" y="2907344"/>
                  </a:lnTo>
                  <a:lnTo>
                    <a:pt x="113845" y="2931332"/>
                  </a:lnTo>
                  <a:lnTo>
                    <a:pt x="156618" y="2946620"/>
                  </a:lnTo>
                  <a:lnTo>
                    <a:pt x="203212" y="2951988"/>
                  </a:lnTo>
                  <a:lnTo>
                    <a:pt x="7081519" y="2951988"/>
                  </a:lnTo>
                  <a:lnTo>
                    <a:pt x="7128125" y="2946620"/>
                  </a:lnTo>
                  <a:lnTo>
                    <a:pt x="7170901" y="2931332"/>
                  </a:lnTo>
                  <a:lnTo>
                    <a:pt x="7208629" y="2907344"/>
                  </a:lnTo>
                  <a:lnTo>
                    <a:pt x="7240093" y="2875873"/>
                  </a:lnTo>
                  <a:lnTo>
                    <a:pt x="7264074" y="2838142"/>
                  </a:lnTo>
                  <a:lnTo>
                    <a:pt x="7279355" y="2795369"/>
                  </a:lnTo>
                  <a:lnTo>
                    <a:pt x="7284719" y="2748775"/>
                  </a:lnTo>
                  <a:lnTo>
                    <a:pt x="7284719" y="203200"/>
                  </a:lnTo>
                  <a:lnTo>
                    <a:pt x="7279355" y="156594"/>
                  </a:lnTo>
                  <a:lnTo>
                    <a:pt x="7264074" y="113818"/>
                  </a:lnTo>
                  <a:lnTo>
                    <a:pt x="7240093" y="76090"/>
                  </a:lnTo>
                  <a:lnTo>
                    <a:pt x="7208629" y="44626"/>
                  </a:lnTo>
                  <a:lnTo>
                    <a:pt x="7170901" y="20645"/>
                  </a:lnTo>
                  <a:lnTo>
                    <a:pt x="7128125" y="5364"/>
                  </a:lnTo>
                  <a:lnTo>
                    <a:pt x="7081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Rectangle 18"/>
          <p:cNvSpPr/>
          <p:nvPr/>
        </p:nvSpPr>
        <p:spPr>
          <a:xfrm>
            <a:off x="7102157" y="264800"/>
            <a:ext cx="1851713" cy="84480"/>
          </a:xfrm>
          <a:prstGeom prst="rect">
            <a:avLst/>
          </a:prstGeom>
          <a:solidFill>
            <a:srgbClr val="68D0F5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2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bject 8"/>
          <p:cNvSpPr txBox="1">
            <a:spLocks/>
          </p:cNvSpPr>
          <p:nvPr/>
        </p:nvSpPr>
        <p:spPr>
          <a:xfrm>
            <a:off x="7475864" y="440967"/>
            <a:ext cx="1480503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Resultados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sp>
        <p:nvSpPr>
          <p:cNvPr id="14" name="Cuadro de texto 2"/>
          <p:cNvSpPr txBox="1">
            <a:spLocks noChangeArrowheads="1"/>
          </p:cNvSpPr>
          <p:nvPr/>
        </p:nvSpPr>
        <p:spPr bwMode="auto">
          <a:xfrm>
            <a:off x="395536" y="4580716"/>
            <a:ext cx="4641022" cy="26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ES" sz="9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9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de la muestra. Datos expresados en media o número de pacientes (%)</a:t>
            </a:r>
            <a:endParaRPr lang="es-E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uadro de texto 2"/>
          <p:cNvSpPr txBox="1">
            <a:spLocks noChangeArrowheads="1"/>
          </p:cNvSpPr>
          <p:nvPr/>
        </p:nvSpPr>
        <p:spPr bwMode="auto">
          <a:xfrm>
            <a:off x="5513261" y="3077366"/>
            <a:ext cx="2980621" cy="37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ES" sz="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Aislamientos microbiológicos en lavados </a:t>
            </a:r>
            <a:r>
              <a:rPr lang="es-ES" sz="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aspirados broncoalveolar. </a:t>
            </a:r>
            <a:r>
              <a:rPr lang="es-ES" sz="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Datos expresados en </a:t>
            </a:r>
            <a:r>
              <a:rPr lang="es-ES" sz="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porcentaje(%)</a:t>
            </a:r>
            <a:endParaRPr lang="es-E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292080" y="3621640"/>
            <a:ext cx="32742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1200" dirty="0" smtClean="0">
                <a:solidFill>
                  <a:srgbClr val="2ABDF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33,3%</a:t>
            </a:r>
            <a:r>
              <a:rPr lang="es-E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los pacientes presentaron </a:t>
            </a:r>
            <a:r>
              <a:rPr lang="es-ES" sz="1200" dirty="0" smtClean="0">
                <a:solidFill>
                  <a:srgbClr val="2ABDF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aislamientos microbiológicos </a:t>
            </a:r>
            <a:r>
              <a:rPr lang="es-E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BAS/BAL, ninguno de ellos identificados previamente en esputo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ES" sz="1400" dirty="0">
              <a:solidFill>
                <a:srgbClr val="00B0F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85" y="1125087"/>
            <a:ext cx="4871126" cy="352989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049" y="1716632"/>
            <a:ext cx="2920237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19097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9530" y="21197"/>
            <a:ext cx="1115616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79512" y="195486"/>
            <a:ext cx="8774358" cy="475252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  <a:lumMod val="10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12" name="object 5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1329" t="9824"/>
          <a:stretch/>
        </p:blipFill>
        <p:spPr>
          <a:xfrm>
            <a:off x="183344" y="181915"/>
            <a:ext cx="2251339" cy="2211347"/>
          </a:xfrm>
          <a:prstGeom prst="rect">
            <a:avLst/>
          </a:prstGeom>
        </p:spPr>
      </p:pic>
      <p:sp>
        <p:nvSpPr>
          <p:cNvPr id="13" name="Rectangle 18"/>
          <p:cNvSpPr/>
          <p:nvPr/>
        </p:nvSpPr>
        <p:spPr>
          <a:xfrm>
            <a:off x="7102157" y="279462"/>
            <a:ext cx="1851713" cy="84480"/>
          </a:xfrm>
          <a:prstGeom prst="rect">
            <a:avLst/>
          </a:prstGeom>
          <a:solidFill>
            <a:srgbClr val="68D0F5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2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966046" y="452679"/>
            <a:ext cx="298782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15" name="object 8"/>
          <p:cNvSpPr txBox="1">
            <a:spLocks/>
          </p:cNvSpPr>
          <p:nvPr/>
        </p:nvSpPr>
        <p:spPr>
          <a:xfrm>
            <a:off x="7475864" y="440967"/>
            <a:ext cx="1480503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Resultados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grpSp>
        <p:nvGrpSpPr>
          <p:cNvPr id="16" name="object 3"/>
          <p:cNvGrpSpPr/>
          <p:nvPr/>
        </p:nvGrpSpPr>
        <p:grpSpPr>
          <a:xfrm>
            <a:off x="4462575" y="810418"/>
            <a:ext cx="4361269" cy="4041788"/>
            <a:chOff x="3689603" y="1482864"/>
            <a:chExt cx="5052059" cy="3108960"/>
          </a:xfrm>
        </p:grpSpPr>
        <p:pic>
          <p:nvPicPr>
            <p:cNvPr id="17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9603" y="1482864"/>
              <a:ext cx="5052059" cy="3108960"/>
            </a:xfrm>
            <a:prstGeom prst="rect">
              <a:avLst/>
            </a:prstGeom>
          </p:spPr>
        </p:pic>
        <p:sp>
          <p:nvSpPr>
            <p:cNvPr id="18" name="object 5"/>
            <p:cNvSpPr/>
            <p:nvPr/>
          </p:nvSpPr>
          <p:spPr>
            <a:xfrm>
              <a:off x="3779519" y="1563624"/>
              <a:ext cx="4876800" cy="2952115"/>
            </a:xfrm>
            <a:custGeom>
              <a:avLst/>
              <a:gdLst/>
              <a:ahLst/>
              <a:cxnLst/>
              <a:rect l="l" t="t" r="r" b="b"/>
              <a:pathLst>
                <a:path w="4876800" h="2952115">
                  <a:moveTo>
                    <a:pt x="4673600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4" y="2795369"/>
                  </a:lnTo>
                  <a:lnTo>
                    <a:pt x="20645" y="2838142"/>
                  </a:lnTo>
                  <a:lnTo>
                    <a:pt x="44626" y="2875873"/>
                  </a:lnTo>
                  <a:lnTo>
                    <a:pt x="76090" y="2907344"/>
                  </a:lnTo>
                  <a:lnTo>
                    <a:pt x="113818" y="2931332"/>
                  </a:lnTo>
                  <a:lnTo>
                    <a:pt x="156594" y="2946620"/>
                  </a:lnTo>
                  <a:lnTo>
                    <a:pt x="203200" y="2951988"/>
                  </a:lnTo>
                  <a:lnTo>
                    <a:pt x="4673600" y="2951988"/>
                  </a:lnTo>
                  <a:lnTo>
                    <a:pt x="4720205" y="2946620"/>
                  </a:lnTo>
                  <a:lnTo>
                    <a:pt x="4762981" y="2931332"/>
                  </a:lnTo>
                  <a:lnTo>
                    <a:pt x="4800709" y="2907344"/>
                  </a:lnTo>
                  <a:lnTo>
                    <a:pt x="4832173" y="2875873"/>
                  </a:lnTo>
                  <a:lnTo>
                    <a:pt x="4856154" y="2838142"/>
                  </a:lnTo>
                  <a:lnTo>
                    <a:pt x="4871435" y="2795369"/>
                  </a:lnTo>
                  <a:lnTo>
                    <a:pt x="4876800" y="2748775"/>
                  </a:lnTo>
                  <a:lnTo>
                    <a:pt x="4876800" y="203200"/>
                  </a:lnTo>
                  <a:lnTo>
                    <a:pt x="4871435" y="156594"/>
                  </a:lnTo>
                  <a:lnTo>
                    <a:pt x="4856154" y="113818"/>
                  </a:lnTo>
                  <a:lnTo>
                    <a:pt x="4832173" y="76090"/>
                  </a:lnTo>
                  <a:lnTo>
                    <a:pt x="4800709" y="44626"/>
                  </a:lnTo>
                  <a:lnTo>
                    <a:pt x="4762981" y="20645"/>
                  </a:lnTo>
                  <a:lnTo>
                    <a:pt x="4720205" y="5364"/>
                  </a:lnTo>
                  <a:lnTo>
                    <a:pt x="4673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650796"/>
              </p:ext>
            </p:extLst>
          </p:nvPr>
        </p:nvGraphicFramePr>
        <p:xfrm>
          <a:off x="4716016" y="1003067"/>
          <a:ext cx="3879640" cy="3482255"/>
        </p:xfrm>
        <a:graphic>
          <a:graphicData uri="http://schemas.openxmlformats.org/drawingml/2006/table">
            <a:tbl>
              <a:tblPr firstRow="1" firstCol="1" bandRow="1"/>
              <a:tblGrid>
                <a:gridCol w="813336"/>
                <a:gridCol w="1533152"/>
                <a:gridCol w="1533152"/>
              </a:tblGrid>
              <a:tr h="10345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CARACTERÍSTICAS DE BIOPSIAS (n=9)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3450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Eosinófilos en submucosa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Raro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(55.6%)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(11,1%)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Moderado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(11.1%)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2 (22.2%)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Eosinófilos por campo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11,66 (0-52)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</a:tr>
              <a:tr h="10345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4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Denudación epitelial bronquial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(55.6)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Focal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(44.4%)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Extensa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4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Hiperplasia de células caliciforme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(55.6%)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Presente en 1 foco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(33.3%)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1754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Presente &gt; 1 foco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(11,1%)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034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Metaplasia escamosa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(66.7%)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(33.3%)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4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Displasia epitelial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(100%)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es-ES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(0%)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0619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Membrana basal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engrosada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(22.2%)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Engrosada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(77,8%)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12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4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Músculo liso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prominente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(22.2%)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588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Prominente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(77,8%)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034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4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Glándulas mucosas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prominente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(55.6%)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456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Prominente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(44.4%)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Neutrófilos en submucosa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</a:t>
                      </a:r>
                      <a:r>
                        <a:rPr lang="es-ES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4 </a:t>
                      </a:r>
                      <a:r>
                        <a:rPr lang="es-ES" sz="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(44.4%)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(0%)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Raro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(44.4%)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(11.1%)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3622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Moderado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0 (0%)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103450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Células plasmáticas en submucosa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Ausente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(44.4%)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Raro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(11.1%)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(33.3%)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Moderado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(11.1%)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Grave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>
                    <a:lnL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es-ES" sz="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lang="es-ES" sz="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(0%)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547" marR="38547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E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6" name="Cuadro de texto 3"/>
          <p:cNvSpPr txBox="1">
            <a:spLocks noChangeArrowheads="1"/>
          </p:cNvSpPr>
          <p:nvPr/>
        </p:nvSpPr>
        <p:spPr bwMode="auto">
          <a:xfrm>
            <a:off x="4644008" y="4485322"/>
            <a:ext cx="3676408" cy="26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Tabla 3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Características de biopsias </a:t>
            </a:r>
            <a:r>
              <a:rPr lang="es-ES" sz="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endobronquiales</a:t>
            </a:r>
            <a:r>
              <a:rPr lang="es-ES" sz="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Datos expresados (%)</a:t>
            </a:r>
            <a:endParaRPr lang="es-E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" name="Gráfico 38" descr="Flechas de cheurón con relleno sólido">
            <a:extLst>
              <a:ext uri="{FF2B5EF4-FFF2-40B4-BE49-F238E27FC236}">
                <a16:creationId xmlns:a16="http://schemas.microsoft.com/office/drawing/2014/main" xmlns="" id="{05C94CF7-048B-41C5-8284-8B283E2F52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 rot="10800000">
            <a:off x="4046855" y="2691257"/>
            <a:ext cx="330814" cy="330814"/>
          </a:xfrm>
          <a:prstGeom prst="rect">
            <a:avLst/>
          </a:prstGeom>
        </p:spPr>
      </p:pic>
      <p:sp>
        <p:nvSpPr>
          <p:cNvPr id="40" name="Elipse 39"/>
          <p:cNvSpPr/>
          <p:nvPr/>
        </p:nvSpPr>
        <p:spPr>
          <a:xfrm>
            <a:off x="7589998" y="2103611"/>
            <a:ext cx="504057" cy="179555"/>
          </a:xfrm>
          <a:prstGeom prst="ellipse">
            <a:avLst/>
          </a:prstGeom>
          <a:noFill/>
          <a:ln w="28575" cap="flat" cmpd="sng" algn="ctr">
            <a:solidFill>
              <a:srgbClr val="5BD3F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Elipse 46"/>
          <p:cNvSpPr/>
          <p:nvPr/>
        </p:nvSpPr>
        <p:spPr>
          <a:xfrm>
            <a:off x="7589998" y="2970305"/>
            <a:ext cx="504057" cy="179555"/>
          </a:xfrm>
          <a:prstGeom prst="ellipse">
            <a:avLst/>
          </a:prstGeom>
          <a:noFill/>
          <a:ln w="28575" cap="flat" cmpd="sng" algn="ctr">
            <a:solidFill>
              <a:srgbClr val="5BD3F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Elipse 47"/>
          <p:cNvSpPr/>
          <p:nvPr/>
        </p:nvSpPr>
        <p:spPr>
          <a:xfrm>
            <a:off x="7589627" y="1713762"/>
            <a:ext cx="438386" cy="127168"/>
          </a:xfrm>
          <a:prstGeom prst="ellipse">
            <a:avLst/>
          </a:prstGeom>
          <a:noFill/>
          <a:ln w="28575" cap="flat" cmpd="sng" algn="ctr">
            <a:solidFill>
              <a:srgbClr val="5BD3F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39" y="1131954"/>
            <a:ext cx="3603048" cy="3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603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7" grpId="0" animBg="1"/>
      <p:bldP spid="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9530" y="21197"/>
            <a:ext cx="1115616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79512" y="195486"/>
            <a:ext cx="8774358" cy="482453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  <a:lumMod val="10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5" name="object 5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1329" t="9824"/>
          <a:stretch/>
        </p:blipFill>
        <p:spPr>
          <a:xfrm>
            <a:off x="183344" y="181915"/>
            <a:ext cx="2251339" cy="2211347"/>
          </a:xfrm>
          <a:prstGeom prst="rect">
            <a:avLst/>
          </a:prstGeom>
        </p:spPr>
      </p:pic>
      <p:sp>
        <p:nvSpPr>
          <p:cNvPr id="9" name="Rectangle 18"/>
          <p:cNvSpPr/>
          <p:nvPr/>
        </p:nvSpPr>
        <p:spPr>
          <a:xfrm>
            <a:off x="7102157" y="264800"/>
            <a:ext cx="1851713" cy="84480"/>
          </a:xfrm>
          <a:prstGeom prst="rect">
            <a:avLst/>
          </a:prstGeom>
          <a:solidFill>
            <a:srgbClr val="68D0F5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2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966046" y="452679"/>
            <a:ext cx="298782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11" name="object 8"/>
          <p:cNvSpPr txBox="1">
            <a:spLocks/>
          </p:cNvSpPr>
          <p:nvPr/>
        </p:nvSpPr>
        <p:spPr>
          <a:xfrm>
            <a:off x="7475864" y="440967"/>
            <a:ext cx="1480503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Resultados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sp>
        <p:nvSpPr>
          <p:cNvPr id="33" name="Google Shape;832;p30"/>
          <p:cNvSpPr/>
          <p:nvPr/>
        </p:nvSpPr>
        <p:spPr>
          <a:xfrm>
            <a:off x="392604" y="541727"/>
            <a:ext cx="5352942" cy="743940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21540" y="617632"/>
            <a:ext cx="5125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La histología </a:t>
            </a:r>
            <a:r>
              <a:rPr lang="es-ES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 la biopsia </a:t>
            </a:r>
            <a:r>
              <a:rPr lang="es-ES" sz="1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endobronquial permitió identificar fenotipos estructurales (hiperplasia de células caliciformes, </a:t>
            </a:r>
            <a:r>
              <a:rPr lang="es-ES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remodelación…) </a:t>
            </a:r>
            <a:r>
              <a:rPr lang="es-ES" sz="1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que podrían orientar la elección o reajuste </a:t>
            </a:r>
            <a:r>
              <a:rPr lang="es-ES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terapéutico 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32" y="1263963"/>
            <a:ext cx="8425402" cy="37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054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9530" y="21197"/>
            <a:ext cx="1115616" cy="12756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79512" y="195486"/>
            <a:ext cx="8774358" cy="47279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  <a:lumMod val="100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6" name="object 5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1329" t="9824"/>
          <a:stretch/>
        </p:blipFill>
        <p:spPr>
          <a:xfrm>
            <a:off x="183344" y="181915"/>
            <a:ext cx="2251339" cy="221134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966046" y="452679"/>
            <a:ext cx="298782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8" name="object 8"/>
          <p:cNvSpPr txBox="1">
            <a:spLocks/>
          </p:cNvSpPr>
          <p:nvPr/>
        </p:nvSpPr>
        <p:spPr>
          <a:xfrm>
            <a:off x="7475864" y="440967"/>
            <a:ext cx="1480503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Resultados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sp>
        <p:nvSpPr>
          <p:cNvPr id="9" name="Rectangle 18"/>
          <p:cNvSpPr/>
          <p:nvPr/>
        </p:nvSpPr>
        <p:spPr>
          <a:xfrm>
            <a:off x="7102157" y="264800"/>
            <a:ext cx="1851713" cy="84480"/>
          </a:xfrm>
          <a:prstGeom prst="rect">
            <a:avLst/>
          </a:prstGeom>
          <a:solidFill>
            <a:srgbClr val="68D0F5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2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14" name="object 3"/>
          <p:cNvGrpSpPr/>
          <p:nvPr/>
        </p:nvGrpSpPr>
        <p:grpSpPr>
          <a:xfrm>
            <a:off x="291052" y="1204412"/>
            <a:ext cx="3972814" cy="3456040"/>
            <a:chOff x="649811" y="1346786"/>
            <a:chExt cx="7602481" cy="3261308"/>
          </a:xfrm>
        </p:grpSpPr>
        <p:pic>
          <p:nvPicPr>
            <p:cNvPr id="15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9811" y="1346786"/>
              <a:ext cx="7602481" cy="3261308"/>
            </a:xfrm>
            <a:prstGeom prst="rect">
              <a:avLst/>
            </a:prstGeom>
          </p:spPr>
        </p:pic>
        <p:sp>
          <p:nvSpPr>
            <p:cNvPr id="16" name="object 5"/>
            <p:cNvSpPr/>
            <p:nvPr/>
          </p:nvSpPr>
          <p:spPr>
            <a:xfrm>
              <a:off x="767928" y="1414403"/>
              <a:ext cx="7385162" cy="3017537"/>
            </a:xfrm>
            <a:custGeom>
              <a:avLst/>
              <a:gdLst/>
              <a:ahLst/>
              <a:cxnLst/>
              <a:rect l="l" t="t" r="r" b="b"/>
              <a:pathLst>
                <a:path w="7284720" h="2952115">
                  <a:moveTo>
                    <a:pt x="7081519" y="0"/>
                  </a:moveTo>
                  <a:lnTo>
                    <a:pt x="203212" y="0"/>
                  </a:lnTo>
                  <a:lnTo>
                    <a:pt x="156618" y="5364"/>
                  </a:lnTo>
                  <a:lnTo>
                    <a:pt x="113845" y="20645"/>
                  </a:lnTo>
                  <a:lnTo>
                    <a:pt x="76114" y="44626"/>
                  </a:lnTo>
                  <a:lnTo>
                    <a:pt x="44643" y="76090"/>
                  </a:lnTo>
                  <a:lnTo>
                    <a:pt x="20655" y="113818"/>
                  </a:lnTo>
                  <a:lnTo>
                    <a:pt x="5367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7" y="2795369"/>
                  </a:lnTo>
                  <a:lnTo>
                    <a:pt x="20655" y="2838142"/>
                  </a:lnTo>
                  <a:lnTo>
                    <a:pt x="44643" y="2875873"/>
                  </a:lnTo>
                  <a:lnTo>
                    <a:pt x="76114" y="2907344"/>
                  </a:lnTo>
                  <a:lnTo>
                    <a:pt x="113845" y="2931332"/>
                  </a:lnTo>
                  <a:lnTo>
                    <a:pt x="156618" y="2946620"/>
                  </a:lnTo>
                  <a:lnTo>
                    <a:pt x="203212" y="2951988"/>
                  </a:lnTo>
                  <a:lnTo>
                    <a:pt x="7081519" y="2951988"/>
                  </a:lnTo>
                  <a:lnTo>
                    <a:pt x="7128125" y="2946620"/>
                  </a:lnTo>
                  <a:lnTo>
                    <a:pt x="7170901" y="2931332"/>
                  </a:lnTo>
                  <a:lnTo>
                    <a:pt x="7208629" y="2907344"/>
                  </a:lnTo>
                  <a:lnTo>
                    <a:pt x="7240093" y="2875873"/>
                  </a:lnTo>
                  <a:lnTo>
                    <a:pt x="7264074" y="2838142"/>
                  </a:lnTo>
                  <a:lnTo>
                    <a:pt x="7279355" y="2795369"/>
                  </a:lnTo>
                  <a:lnTo>
                    <a:pt x="7284719" y="2748775"/>
                  </a:lnTo>
                  <a:lnTo>
                    <a:pt x="7284719" y="203200"/>
                  </a:lnTo>
                  <a:lnTo>
                    <a:pt x="7279355" y="156594"/>
                  </a:lnTo>
                  <a:lnTo>
                    <a:pt x="7264074" y="113818"/>
                  </a:lnTo>
                  <a:lnTo>
                    <a:pt x="7240093" y="76090"/>
                  </a:lnTo>
                  <a:lnTo>
                    <a:pt x="7208629" y="44626"/>
                  </a:lnTo>
                  <a:lnTo>
                    <a:pt x="7170901" y="20645"/>
                  </a:lnTo>
                  <a:lnTo>
                    <a:pt x="7128125" y="5364"/>
                  </a:lnTo>
                  <a:lnTo>
                    <a:pt x="7081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17" name="Imagen 16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52" r="-310" b="1045"/>
          <a:stretch/>
        </p:blipFill>
        <p:spPr bwMode="auto">
          <a:xfrm>
            <a:off x="507781" y="1559448"/>
            <a:ext cx="3528392" cy="24103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Cuadro de texto 2"/>
          <p:cNvSpPr txBox="1">
            <a:spLocks noChangeArrowheads="1"/>
          </p:cNvSpPr>
          <p:nvPr/>
        </p:nvSpPr>
        <p:spPr bwMode="auto">
          <a:xfrm>
            <a:off x="587429" y="3927027"/>
            <a:ext cx="3655742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</a:t>
            </a:r>
            <a:r>
              <a:rPr lang="es-ES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9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es-ES" sz="9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Correlación entre el recuento de eosinófilos en sangre periférica y el número de eosinófilos a nivel de submucosa bronquial (número/mm</a:t>
            </a:r>
            <a:r>
              <a:rPr lang="es-ES" sz="9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s-E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6" name="object 3"/>
          <p:cNvGrpSpPr/>
          <p:nvPr/>
        </p:nvGrpSpPr>
        <p:grpSpPr>
          <a:xfrm>
            <a:off x="4191178" y="1204413"/>
            <a:ext cx="4662570" cy="2355066"/>
            <a:chOff x="649811" y="1346786"/>
            <a:chExt cx="7602481" cy="3261308"/>
          </a:xfrm>
        </p:grpSpPr>
        <p:pic>
          <p:nvPicPr>
            <p:cNvPr id="27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9811" y="1346786"/>
              <a:ext cx="7602481" cy="3261308"/>
            </a:xfrm>
            <a:prstGeom prst="rect">
              <a:avLst/>
            </a:prstGeom>
          </p:spPr>
        </p:pic>
        <p:sp>
          <p:nvSpPr>
            <p:cNvPr id="28" name="object 5"/>
            <p:cNvSpPr/>
            <p:nvPr/>
          </p:nvSpPr>
          <p:spPr>
            <a:xfrm>
              <a:off x="767928" y="1414403"/>
              <a:ext cx="7385162" cy="3017537"/>
            </a:xfrm>
            <a:custGeom>
              <a:avLst/>
              <a:gdLst/>
              <a:ahLst/>
              <a:cxnLst/>
              <a:rect l="l" t="t" r="r" b="b"/>
              <a:pathLst>
                <a:path w="7284720" h="2952115">
                  <a:moveTo>
                    <a:pt x="7081519" y="0"/>
                  </a:moveTo>
                  <a:lnTo>
                    <a:pt x="203212" y="0"/>
                  </a:lnTo>
                  <a:lnTo>
                    <a:pt x="156618" y="5364"/>
                  </a:lnTo>
                  <a:lnTo>
                    <a:pt x="113845" y="20645"/>
                  </a:lnTo>
                  <a:lnTo>
                    <a:pt x="76114" y="44626"/>
                  </a:lnTo>
                  <a:lnTo>
                    <a:pt x="44643" y="76090"/>
                  </a:lnTo>
                  <a:lnTo>
                    <a:pt x="20655" y="113818"/>
                  </a:lnTo>
                  <a:lnTo>
                    <a:pt x="5367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7" y="2795369"/>
                  </a:lnTo>
                  <a:lnTo>
                    <a:pt x="20655" y="2838142"/>
                  </a:lnTo>
                  <a:lnTo>
                    <a:pt x="44643" y="2875873"/>
                  </a:lnTo>
                  <a:lnTo>
                    <a:pt x="76114" y="2907344"/>
                  </a:lnTo>
                  <a:lnTo>
                    <a:pt x="113845" y="2931332"/>
                  </a:lnTo>
                  <a:lnTo>
                    <a:pt x="156618" y="2946620"/>
                  </a:lnTo>
                  <a:lnTo>
                    <a:pt x="203212" y="2951988"/>
                  </a:lnTo>
                  <a:lnTo>
                    <a:pt x="7081519" y="2951988"/>
                  </a:lnTo>
                  <a:lnTo>
                    <a:pt x="7128125" y="2946620"/>
                  </a:lnTo>
                  <a:lnTo>
                    <a:pt x="7170901" y="2931332"/>
                  </a:lnTo>
                  <a:lnTo>
                    <a:pt x="7208629" y="2907344"/>
                  </a:lnTo>
                  <a:lnTo>
                    <a:pt x="7240093" y="2875873"/>
                  </a:lnTo>
                  <a:lnTo>
                    <a:pt x="7264074" y="2838142"/>
                  </a:lnTo>
                  <a:lnTo>
                    <a:pt x="7279355" y="2795369"/>
                  </a:lnTo>
                  <a:lnTo>
                    <a:pt x="7284719" y="2748775"/>
                  </a:lnTo>
                  <a:lnTo>
                    <a:pt x="7284719" y="203200"/>
                  </a:lnTo>
                  <a:lnTo>
                    <a:pt x="7279355" y="156594"/>
                  </a:lnTo>
                  <a:lnTo>
                    <a:pt x="7264074" y="113818"/>
                  </a:lnTo>
                  <a:lnTo>
                    <a:pt x="7240093" y="76090"/>
                  </a:lnTo>
                  <a:lnTo>
                    <a:pt x="7208629" y="44626"/>
                  </a:lnTo>
                  <a:lnTo>
                    <a:pt x="7170901" y="20645"/>
                  </a:lnTo>
                  <a:lnTo>
                    <a:pt x="7128125" y="5364"/>
                  </a:lnTo>
                  <a:lnTo>
                    <a:pt x="7081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Google Shape;832;p30"/>
          <p:cNvSpPr/>
          <p:nvPr/>
        </p:nvSpPr>
        <p:spPr>
          <a:xfrm>
            <a:off x="1280086" y="865500"/>
            <a:ext cx="6974735" cy="530677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1549191" y="911110"/>
            <a:ext cx="6436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 </a:t>
            </a:r>
            <a:r>
              <a:rPr lang="es-ES" sz="1200" dirty="0" err="1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eosinofilia</a:t>
            </a:r>
            <a:r>
              <a:rPr lang="es-ES" sz="1200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tisular se asocia de manera parcial con la </a:t>
            </a:r>
            <a:r>
              <a:rPr lang="es-ES" sz="1200" dirty="0" err="1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ensinofilia</a:t>
            </a:r>
            <a:r>
              <a:rPr lang="es-ES" sz="1200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sanguínea en pacientes bajo tratamiento</a:t>
            </a:r>
            <a:endParaRPr lang="es-ES" sz="1200" dirty="0">
              <a:solidFill>
                <a:prstClr val="white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object 13"/>
          <p:cNvSpPr/>
          <p:nvPr/>
        </p:nvSpPr>
        <p:spPr>
          <a:xfrm>
            <a:off x="4418871" y="1667489"/>
            <a:ext cx="4140748" cy="1675966"/>
          </a:xfrm>
          <a:custGeom>
            <a:avLst/>
            <a:gdLst/>
            <a:ahLst/>
            <a:cxnLst/>
            <a:rect l="l" t="t" r="r" b="b"/>
            <a:pathLst>
              <a:path w="4792980" h="1811020">
                <a:moveTo>
                  <a:pt x="2503931" y="0"/>
                </a:moveTo>
                <a:lnTo>
                  <a:pt x="2503931" y="1021715"/>
                </a:lnTo>
              </a:path>
              <a:path w="4792980" h="1811020">
                <a:moveTo>
                  <a:pt x="0" y="1022604"/>
                </a:moveTo>
                <a:lnTo>
                  <a:pt x="4792726" y="1022604"/>
                </a:lnTo>
              </a:path>
              <a:path w="4792980" h="1811020">
                <a:moveTo>
                  <a:pt x="0" y="1810512"/>
                </a:moveTo>
                <a:lnTo>
                  <a:pt x="4792726" y="1810512"/>
                </a:lnTo>
              </a:path>
            </a:pathLst>
          </a:cu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397925" y="1485717"/>
            <a:ext cx="21399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correlación entre el recuento de eosinófilos en sangre periférica y el número de eosinófilos en la submucosa bronquial  fue </a:t>
            </a:r>
            <a:r>
              <a:rPr lang="es-ES" sz="1100" dirty="0">
                <a:latin typeface="Arial Black" panose="020B0A04020102020204" pitchFamily="34" charset="0"/>
                <a:ea typeface="Times New Roman" panose="02020603050405020304" pitchFamily="18" charset="0"/>
              </a:rPr>
              <a:t>moderadamente positiva </a:t>
            </a:r>
            <a:r>
              <a:rPr lang="es-E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(rho = 0,474; p = 0,099). </a:t>
            </a:r>
            <a:endParaRPr lang="es-ES" dirty="0"/>
          </a:p>
        </p:txBody>
      </p:sp>
      <p:sp>
        <p:nvSpPr>
          <p:cNvPr id="21" name="Rectángulo 20"/>
          <p:cNvSpPr/>
          <p:nvPr/>
        </p:nvSpPr>
        <p:spPr>
          <a:xfrm>
            <a:off x="6582700" y="1515123"/>
            <a:ext cx="220635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Los </a:t>
            </a:r>
            <a:r>
              <a:rPr lang="es-E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niveles de eosinófilos en sangre y el recuento de eosinófilos por campo en las </a:t>
            </a:r>
            <a:r>
              <a:rPr lang="es-ES" sz="11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muestras presentan una </a:t>
            </a:r>
            <a:r>
              <a:rPr lang="es-ES" sz="1100" dirty="0" smtClean="0">
                <a:latin typeface="Arial Black" panose="020B0A04020102020204" pitchFamily="34" charset="0"/>
                <a:ea typeface="Times New Roman" panose="02020603050405020304" pitchFamily="18" charset="0"/>
              </a:rPr>
              <a:t>correlación moderada </a:t>
            </a:r>
            <a:r>
              <a:rPr lang="es-E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es-ES" sz="1100" dirty="0">
                <a:latin typeface="Arial Black" panose="020B0A04020102020204" pitchFamily="34" charset="0"/>
                <a:ea typeface="Times New Roman" panose="02020603050405020304" pitchFamily="18" charset="0"/>
              </a:rPr>
              <a:t>positiva</a:t>
            </a:r>
            <a:r>
              <a:rPr lang="es-E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(rho = 0,536; p = 0,068),</a:t>
            </a:r>
            <a:endParaRPr lang="es-ES" dirty="0"/>
          </a:p>
        </p:txBody>
      </p:sp>
      <p:sp>
        <p:nvSpPr>
          <p:cNvPr id="25" name="Rectángulo 24"/>
          <p:cNvSpPr/>
          <p:nvPr/>
        </p:nvSpPr>
        <p:spPr>
          <a:xfrm>
            <a:off x="4552560" y="2755981"/>
            <a:ext cx="3835104" cy="454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S" sz="1100" dirty="0">
                <a:solidFill>
                  <a:srgbClr val="00B0F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eosinófilos tisulares </a:t>
            </a:r>
            <a:r>
              <a:rPr lang="es-ES" sz="1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podrían servir como </a:t>
            </a:r>
            <a:r>
              <a:rPr lang="es-ES" sz="1100" dirty="0">
                <a:solidFill>
                  <a:srgbClr val="00B0F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marcador de inflamación sistémica</a:t>
            </a:r>
            <a:r>
              <a:rPr lang="es-ES" sz="1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319823" y="3573050"/>
            <a:ext cx="4370183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E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ES" sz="1600" dirty="0">
                <a:solidFill>
                  <a:srgbClr val="00B0F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44.4%</a:t>
            </a:r>
            <a:r>
              <a:rPr lang="es-ES" sz="16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los pacientes se planteó un </a:t>
            </a:r>
            <a:r>
              <a:rPr lang="es-ES" sz="1600" dirty="0">
                <a:solidFill>
                  <a:srgbClr val="00B0F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cambio</a:t>
            </a:r>
            <a:r>
              <a:rPr lang="es-ES" sz="16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dirty="0">
                <a:solidFill>
                  <a:srgbClr val="00B0F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terapia </a:t>
            </a:r>
            <a:r>
              <a:rPr lang="es-ES" sz="1600" dirty="0" smtClean="0">
                <a:solidFill>
                  <a:srgbClr val="00B0F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biológica </a:t>
            </a:r>
            <a:r>
              <a:rPr lang="es-E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teniendo en cuenta las características de las muestras </a:t>
            </a:r>
            <a:r>
              <a:rPr lang="es-ES" sz="16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endobronquiales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534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B6E6"/>
              </a:clrFrom>
              <a:clrTo>
                <a:srgbClr val="FFB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148064" cy="5143500"/>
          </a:xfrm>
          <a:prstGeom prst="rect">
            <a:avLst/>
          </a:prstGeom>
          <a:noFill/>
        </p:spPr>
      </p:pic>
      <p:sp>
        <p:nvSpPr>
          <p:cNvPr id="3" name="Rectangle 18"/>
          <p:cNvSpPr/>
          <p:nvPr/>
        </p:nvSpPr>
        <p:spPr>
          <a:xfrm>
            <a:off x="7308304" y="204702"/>
            <a:ext cx="1851713" cy="84480"/>
          </a:xfrm>
          <a:prstGeom prst="rect">
            <a:avLst/>
          </a:prstGeom>
          <a:solidFill>
            <a:srgbClr val="68D0F5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6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12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72193" y="345565"/>
            <a:ext cx="298782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5" name="object 8"/>
          <p:cNvSpPr txBox="1">
            <a:spLocks/>
          </p:cNvSpPr>
          <p:nvPr/>
        </p:nvSpPr>
        <p:spPr>
          <a:xfrm>
            <a:off x="7410128" y="341112"/>
            <a:ext cx="1648063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Conclusiones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pic>
        <p:nvPicPr>
          <p:cNvPr id="6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 rot="19773348">
            <a:off x="6276638" y="4174111"/>
            <a:ext cx="1652979" cy="1883116"/>
          </a:xfrm>
          <a:prstGeom prst="rect">
            <a:avLst/>
          </a:prstGeom>
        </p:spPr>
      </p:pic>
      <p:sp>
        <p:nvSpPr>
          <p:cNvPr id="11" name="Google Shape;832;p30"/>
          <p:cNvSpPr/>
          <p:nvPr/>
        </p:nvSpPr>
        <p:spPr>
          <a:xfrm>
            <a:off x="3707904" y="774677"/>
            <a:ext cx="5350287" cy="954107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845019" y="774677"/>
            <a:ext cx="5076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 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empleo de la </a:t>
            </a:r>
            <a:r>
              <a:rPr lang="es-ES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fibrobroncoscopia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con </a:t>
            </a:r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toma 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 </a:t>
            </a:r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biopsias, 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tiene el potencial de convertirse en una herramienta poderosa en la toma de </a:t>
            </a:r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decisiones en la 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elección de la terapia </a:t>
            </a:r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biológica 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dependiendo de las características </a:t>
            </a:r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histológicas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4" name="Google Shape;832;p30"/>
          <p:cNvSpPr/>
          <p:nvPr/>
        </p:nvSpPr>
        <p:spPr>
          <a:xfrm>
            <a:off x="4283968" y="1803483"/>
            <a:ext cx="4529138" cy="992150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509975" y="1826521"/>
            <a:ext cx="4104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Permite 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conocer causas del fracaso del mismo, gracias al empleo de lavado </a:t>
            </a:r>
            <a:r>
              <a:rPr lang="es-ES" sz="1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broncoalveolar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que ofrece la posibilidad de descartar la etiología infecciosa de las agudizaciones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6" name="Google Shape;832;p30"/>
          <p:cNvSpPr/>
          <p:nvPr/>
        </p:nvSpPr>
        <p:spPr>
          <a:xfrm>
            <a:off x="4698580" y="2890078"/>
            <a:ext cx="3915851" cy="1265848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905171" y="2942924"/>
            <a:ext cx="350266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 </a:t>
            </a:r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integración de la fibrobroncoscopia en la era de las terapias biológicas representa un camino prometedor para mejorar la personalización y eficiencia en el manejo del </a:t>
            </a:r>
            <a:r>
              <a:rPr lang="es-ES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AGNC</a:t>
            </a:r>
            <a:r>
              <a:rPr lang="es-ES" sz="1400" baseline="30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s-ES" sz="1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ES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9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07149" y="-1107234"/>
            <a:ext cx="1652979" cy="188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970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30507</TotalTime>
  <Words>801</Words>
  <Application>Microsoft Office PowerPoint</Application>
  <PresentationFormat>Presentación en pantalla (16:9)</PresentationFormat>
  <Paragraphs>139</Paragraphs>
  <Slides>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 Unicode MS</vt:lpstr>
      <vt:lpstr>맑은 고딕</vt:lpstr>
      <vt:lpstr>Arial</vt:lpstr>
      <vt:lpstr>Arial Black</vt:lpstr>
      <vt:lpstr>Calibri</vt:lpstr>
      <vt:lpstr>Calibri Light</vt:lpstr>
      <vt:lpstr>Roboto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Usuario de Windows</cp:lastModifiedBy>
  <cp:revision>92</cp:revision>
  <dcterms:created xsi:type="dcterms:W3CDTF">2025-10-16T09:08:13Z</dcterms:created>
  <dcterms:modified xsi:type="dcterms:W3CDTF">2026-02-26T16:55:35Z</dcterms:modified>
</cp:coreProperties>
</file>