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 id="261" r:id="rId4"/>
    <p:sldId id="262" r:id="rId5"/>
    <p:sldId id="264" r:id="rId6"/>
    <p:sldId id="263" r:id="rId7"/>
    <p:sldId id="265" r:id="rId8"/>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5" d="100"/>
          <a:sy n="85" d="100"/>
        </p:scale>
        <p:origin x="966" y="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01/03/2026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BB8EB888-4FB8-5849-F44C-3480D21486B2}"/>
              </a:ext>
            </a:extLst>
          </p:cNvPr>
          <p:cNvSpPr txBox="1"/>
          <p:nvPr/>
        </p:nvSpPr>
        <p:spPr>
          <a:xfrm>
            <a:off x="899592" y="1371421"/>
            <a:ext cx="7560840" cy="1200329"/>
          </a:xfrm>
          <a:prstGeom prst="rect">
            <a:avLst/>
          </a:prstGeom>
          <a:noFill/>
        </p:spPr>
        <p:txBody>
          <a:bodyPr wrap="square" rtlCol="0">
            <a:spAutoFit/>
          </a:bodyPr>
          <a:lstStyle/>
          <a:p>
            <a:pPr algn="ctr"/>
            <a:r>
              <a:rPr lang="es-ES" sz="2400" b="1" dirty="0">
                <a:solidFill>
                  <a:srgbClr val="006600"/>
                </a:solidFill>
                <a:latin typeface="Arial" panose="020B0604020202020204" pitchFamily="34" charset="0"/>
                <a:cs typeface="Arial" panose="020B0604020202020204" pitchFamily="34" charset="0"/>
              </a:rPr>
              <a:t>UTILIDAD DEL RATIO DE LINFOCITOS T CD4/CD8 EN EL LAVADO BRONCOALVEOLAR EN LA NEUMONITIS POR HIPERSENSIBILIDAD</a:t>
            </a:r>
          </a:p>
        </p:txBody>
      </p:sp>
      <p:sp>
        <p:nvSpPr>
          <p:cNvPr id="4" name="CuadroTexto 3">
            <a:extLst>
              <a:ext uri="{FF2B5EF4-FFF2-40B4-BE49-F238E27FC236}">
                <a16:creationId xmlns:a16="http://schemas.microsoft.com/office/drawing/2014/main" id="{1225A623-3DF6-D7B1-601F-2ACB63CA7254}"/>
              </a:ext>
            </a:extLst>
          </p:cNvPr>
          <p:cNvSpPr txBox="1"/>
          <p:nvPr/>
        </p:nvSpPr>
        <p:spPr>
          <a:xfrm>
            <a:off x="791580" y="3248858"/>
            <a:ext cx="7560840" cy="1292662"/>
          </a:xfrm>
          <a:prstGeom prst="rect">
            <a:avLst/>
          </a:prstGeom>
          <a:noFill/>
        </p:spPr>
        <p:txBody>
          <a:bodyPr wrap="square" rtlCol="0">
            <a:spAutoFit/>
          </a:bodyPr>
          <a:lstStyle/>
          <a:p>
            <a:pPr algn="ctr"/>
            <a:r>
              <a:rPr lang="es-ES" sz="1400" dirty="0"/>
              <a:t>Elena Martínez Orenes, Alfredo Minguela Puras, Erika M. Novoa Bolívar, José Antonio Ros Lucas, José Manuel Ruiz Amat, Alejandro Fletes Pérez, María José Peñalver Contreras, Jennifer López Martínez, Marina Fernández Granja, Laura Fernández Mula, Juan Alcántara Fructuoso, Elena Solana Martínez</a:t>
            </a:r>
          </a:p>
          <a:p>
            <a:pPr algn="ctr"/>
            <a:endParaRPr lang="es-ES" dirty="0"/>
          </a:p>
          <a:p>
            <a:pPr algn="ctr"/>
            <a:r>
              <a:rPr lang="es-ES" dirty="0"/>
              <a:t>Hospital Virgen de la Arrixaca de Murcia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30677F7-1712-C03C-6B4A-004657F121AE}"/>
              </a:ext>
            </a:extLst>
          </p:cNvPr>
          <p:cNvSpPr txBox="1"/>
          <p:nvPr/>
        </p:nvSpPr>
        <p:spPr>
          <a:xfrm>
            <a:off x="872716" y="1635646"/>
            <a:ext cx="4563380" cy="2062103"/>
          </a:xfrm>
          <a:prstGeom prst="rect">
            <a:avLst/>
          </a:prstGeom>
          <a:noFill/>
        </p:spPr>
        <p:txBody>
          <a:bodyPr wrap="square" rtlCol="0">
            <a:spAutoFit/>
          </a:bodyPr>
          <a:lstStyle/>
          <a:p>
            <a:pPr algn="just"/>
            <a:r>
              <a:rPr lang="es-ES" sz="1600" dirty="0">
                <a:latin typeface="Arial" panose="020B0604020202020204" pitchFamily="34" charset="0"/>
                <a:cs typeface="Arial" panose="020B0604020202020204" pitchFamily="34" charset="0"/>
              </a:rPr>
              <a:t>La neumonitis por hipersensibilidad (NH) es una enfermedad pulmonar intersticial caracterizada por la inflamación pulmonar por la inhalación de compuestos orgánicos. Actualmente no existen biomarcadores pronósticos independientes para la NH en el momento del diagnóstico inicial. </a:t>
            </a:r>
          </a:p>
          <a:p>
            <a:endParaRPr lang="es-ES" sz="1600" dirty="0">
              <a:latin typeface="Arial" panose="020B0604020202020204" pitchFamily="34" charset="0"/>
              <a:cs typeface="Arial" panose="020B0604020202020204" pitchFamily="34" charset="0"/>
            </a:endParaRPr>
          </a:p>
          <a:p>
            <a:endParaRPr lang="es-ES" sz="1600" dirty="0">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F2073CDE-9477-C5F9-9EE9-EC4FBD920892}"/>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INTRODUCCIÓN</a:t>
            </a:r>
            <a:endParaRPr lang="es-ES" dirty="0">
              <a:solidFill>
                <a:srgbClr val="006600"/>
              </a:solidFill>
              <a:latin typeface="Arial" panose="020B060402020202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D77D33D0-F2FF-5329-1BC3-FA7B32D162A6}"/>
              </a:ext>
            </a:extLst>
          </p:cNvPr>
          <p:cNvSpPr txBox="1"/>
          <p:nvPr/>
        </p:nvSpPr>
        <p:spPr>
          <a:xfrm>
            <a:off x="611560" y="3669484"/>
            <a:ext cx="7236804" cy="830997"/>
          </a:xfrm>
          <a:prstGeom prst="rect">
            <a:avLst/>
          </a:prstGeom>
          <a:noFill/>
        </p:spPr>
        <p:txBody>
          <a:bodyPr wrap="square" rtlCol="0">
            <a:spAutoFit/>
          </a:bodyPr>
          <a:lstStyle/>
          <a:p>
            <a:pPr marL="285750" indent="-285750" algn="just">
              <a:buFont typeface="Wingdings" panose="05000000000000000000" pitchFamily="2" charset="2"/>
              <a:buChar char="v"/>
            </a:pPr>
            <a:r>
              <a:rPr lang="es-ES" sz="1600" dirty="0">
                <a:latin typeface="Arial" panose="020B0604020202020204" pitchFamily="34" charset="0"/>
                <a:cs typeface="Arial" panose="020B0604020202020204" pitchFamily="34" charset="0"/>
              </a:rPr>
              <a:t>El objetivo de este estudio fue investigar la relación entre la composición celular inflamatoria del lavado </a:t>
            </a:r>
            <a:r>
              <a:rPr lang="es-ES" sz="1600" dirty="0" err="1">
                <a:latin typeface="Arial" panose="020B0604020202020204" pitchFamily="34" charset="0"/>
                <a:cs typeface="Arial" panose="020B0604020202020204" pitchFamily="34" charset="0"/>
              </a:rPr>
              <a:t>broncoalveolar</a:t>
            </a:r>
            <a:r>
              <a:rPr lang="es-ES" sz="1600" dirty="0">
                <a:latin typeface="Arial" panose="020B0604020202020204" pitchFamily="34" charset="0"/>
                <a:cs typeface="Arial" panose="020B0604020202020204" pitchFamily="34" charset="0"/>
              </a:rPr>
              <a:t> (LBA) y los resultados clínicos de los pacientes.</a:t>
            </a:r>
          </a:p>
        </p:txBody>
      </p:sp>
      <p:pic>
        <p:nvPicPr>
          <p:cNvPr id="2050" name="Picture 2">
            <a:extLst>
              <a:ext uri="{FF2B5EF4-FFF2-40B4-BE49-F238E27FC236}">
                <a16:creationId xmlns:a16="http://schemas.microsoft.com/office/drawing/2014/main" id="{8506A1E2-A5A1-0E37-94EC-395E213592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5920" y="1275606"/>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D759D-197A-1D1F-13B8-9ED318CA0E7F}"/>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5695083-C30D-DEE6-885A-1D292A60E7EC}"/>
              </a:ext>
            </a:extLst>
          </p:cNvPr>
          <p:cNvSpPr txBox="1"/>
          <p:nvPr/>
        </p:nvSpPr>
        <p:spPr>
          <a:xfrm>
            <a:off x="863588" y="1491630"/>
            <a:ext cx="7416824" cy="3416320"/>
          </a:xfrm>
          <a:prstGeom prst="rect">
            <a:avLst/>
          </a:prstGeom>
          <a:noFill/>
        </p:spPr>
        <p:txBody>
          <a:bodyPr wrap="square" rtlCol="0">
            <a:spAutoFit/>
          </a:bodyPr>
          <a:lstStyle/>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Estudio observacional retrospectivo analizando datos clínicos de 1515 pacientes tratados en la Región de Murcia</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Se incluyó un grupo de pacientes con diagnóstico de NH (n=71) y un grupo control de pacientes con otras enfermedades pulmonares.</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Se examinaron los recuentos celulares del LBA mediante citometría de flujo, cuantificando las subpoblaciones de linfocitos T CD4+ y CD8+. </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Se emplearon los análisis de regresión lineal y de Cox, así como curvas de Kaplan-Meier para evaluar la asociación entre estos marcadores celulares, la presencia de fibrosis pulmonar y la supervivencia global.</a:t>
            </a:r>
          </a:p>
          <a:p>
            <a:endParaRPr lang="es-ES" dirty="0"/>
          </a:p>
        </p:txBody>
      </p:sp>
      <p:sp>
        <p:nvSpPr>
          <p:cNvPr id="3" name="CuadroTexto 2">
            <a:extLst>
              <a:ext uri="{FF2B5EF4-FFF2-40B4-BE49-F238E27FC236}">
                <a16:creationId xmlns:a16="http://schemas.microsoft.com/office/drawing/2014/main" id="{51F8EF42-2DA7-4ED7-828F-C56D5880BB78}"/>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MATERIAL Y MÉTODOS</a:t>
            </a:r>
            <a:endParaRPr lang="es-ES" dirty="0">
              <a:solidFill>
                <a:srgbClr val="0066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5487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B04E4-E6F9-02EF-9FBE-6DC7BF489DC8}"/>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8AD2760B-2B61-E63D-85FC-09DA1A5D24C6}"/>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RESULTADOS</a:t>
            </a:r>
            <a:endParaRPr lang="es-ES" dirty="0">
              <a:solidFill>
                <a:srgbClr val="0066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373BDD54-8146-00E9-9D83-E34C5C2445CA}"/>
              </a:ext>
            </a:extLst>
          </p:cNvPr>
          <p:cNvSpPr txBox="1"/>
          <p:nvPr/>
        </p:nvSpPr>
        <p:spPr>
          <a:xfrm>
            <a:off x="683568" y="1635646"/>
            <a:ext cx="7488832" cy="2308324"/>
          </a:xfrm>
          <a:prstGeom prst="rect">
            <a:avLst/>
          </a:prstGeom>
          <a:noFill/>
        </p:spPr>
        <p:txBody>
          <a:bodyPr wrap="square" rtlCol="0">
            <a:spAutoFit/>
          </a:bodyPr>
          <a:lstStyle/>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Los pacientes con NH presentan un perfil linfocítico con predominio de linfocitos T, tanto CD4+ como CD8+, y un descenso de neutrófilos y macrófagos alveolares. </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Se observó que un ratio CD4/CD8 en LBA superior a 1,5 se asocia con una supervivencia significativamente menor (supervivencia global del Q3 de 8,9 años vs. no alcanzada, p &lt; 0,011). </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Este valor predictivo del ratio CD4/CD8 fue exclusivo para la NH y no mostró utilidad en otras enfermedades pulmonares. </a:t>
            </a:r>
          </a:p>
        </p:txBody>
      </p:sp>
    </p:spTree>
    <p:extLst>
      <p:ext uri="{BB962C8B-B14F-4D97-AF65-F5344CB8AC3E}">
        <p14:creationId xmlns:p14="http://schemas.microsoft.com/office/powerpoint/2010/main" val="1115996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52E5A-43B4-CB04-C687-EA6B6208302C}"/>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A8EA617C-9EB8-9729-0CD0-5721D59E2755}"/>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RESULTADOS</a:t>
            </a:r>
            <a:endParaRPr lang="es-ES" dirty="0">
              <a:solidFill>
                <a:srgbClr val="006600"/>
              </a:solidFill>
              <a:latin typeface="Arial" panose="020B060402020202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D534068E-9BDF-4D6A-FB66-AD7E7FE2B934}"/>
              </a:ext>
            </a:extLst>
          </p:cNvPr>
          <p:cNvSpPr txBox="1"/>
          <p:nvPr/>
        </p:nvSpPr>
        <p:spPr>
          <a:xfrm>
            <a:off x="683568" y="1491630"/>
            <a:ext cx="7488832" cy="3139321"/>
          </a:xfrm>
          <a:prstGeom prst="rect">
            <a:avLst/>
          </a:prstGeom>
          <a:noFill/>
        </p:spPr>
        <p:txBody>
          <a:bodyPr wrap="square" rtlCol="0">
            <a:spAutoFit/>
          </a:bodyPr>
          <a:lstStyle/>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Se observó una reducción en el recuento de linfocitos T CD8+ en pacientes con NH y fibrosis (11,65 ± 2,8% vs a 23,6 ± 2,9%, p = 0,008) y en aquellos que fallecieron durante el seguimiento (10,0 ± 1,9 % vs a 23,8 ± 2,7%, p = 0,012). </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El análisis de regresión lineal identificó los linfocitos T CD8+ como una variable independiente inversamente asociada con la fibrosis pulmonar en pacientes con NH. </a:t>
            </a:r>
          </a:p>
          <a:p>
            <a:pPr marL="285750" indent="-285750" algn="just">
              <a:buFont typeface="Wingdings" panose="05000000000000000000" pitchFamily="2" charset="2"/>
              <a:buChar char="§"/>
            </a:pPr>
            <a:r>
              <a:rPr lang="es-ES" dirty="0">
                <a:latin typeface="Arial" panose="020B0604020202020204" pitchFamily="34" charset="0"/>
                <a:cs typeface="Arial" panose="020B0604020202020204" pitchFamily="34" charset="0"/>
              </a:rPr>
              <a:t>El análisis de regresión de Cox mostró que la edad (HR = 0,068, p&lt;0,005) y los linfocitos T CD8+ en el LBA (HR = -0,077, p = 0,039) son los únicos predictores independientes de la supervivencia global en pacientes con NH.</a:t>
            </a:r>
          </a:p>
        </p:txBody>
      </p:sp>
    </p:spTree>
    <p:extLst>
      <p:ext uri="{BB962C8B-B14F-4D97-AF65-F5344CB8AC3E}">
        <p14:creationId xmlns:p14="http://schemas.microsoft.com/office/powerpoint/2010/main" val="19797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FC379-34B6-30F8-BA98-7C3746D980CC}"/>
            </a:ext>
          </a:extLst>
        </p:cNvPr>
        <p:cNvGrpSpPr/>
        <p:nvPr/>
      </p:nvGrpSpPr>
      <p:grpSpPr>
        <a:xfrm>
          <a:off x="0" y="0"/>
          <a:ext cx="0" cy="0"/>
          <a:chOff x="0" y="0"/>
          <a:chExt cx="0" cy="0"/>
        </a:xfrm>
      </p:grpSpPr>
      <p:pic>
        <p:nvPicPr>
          <p:cNvPr id="4" name="Imagen 3" descr="Imagen que contiene Diagrama&#10;&#10;El contenido generado por IA puede ser incorrecto.">
            <a:extLst>
              <a:ext uri="{FF2B5EF4-FFF2-40B4-BE49-F238E27FC236}">
                <a16:creationId xmlns:a16="http://schemas.microsoft.com/office/drawing/2014/main" id="{E7C0ACE0-501D-27F6-5A0D-3452DAC22E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7325" y="0"/>
            <a:ext cx="6079804" cy="5020021"/>
          </a:xfrm>
          <a:prstGeom prst="rect">
            <a:avLst/>
          </a:prstGeom>
        </p:spPr>
      </p:pic>
    </p:spTree>
    <p:extLst>
      <p:ext uri="{BB962C8B-B14F-4D97-AF65-F5344CB8AC3E}">
        <p14:creationId xmlns:p14="http://schemas.microsoft.com/office/powerpoint/2010/main" val="921937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E8958-7B25-CFF5-A71A-AD3DDB8E7340}"/>
            </a:ext>
          </a:extLst>
        </p:cNvPr>
        <p:cNvGrpSpPr/>
        <p:nvPr/>
      </p:nvGrpSpPr>
      <p:grpSpPr>
        <a:xfrm>
          <a:off x="0" y="0"/>
          <a:ext cx="0" cy="0"/>
          <a:chOff x="0" y="0"/>
          <a:chExt cx="0" cy="0"/>
        </a:xfrm>
      </p:grpSpPr>
      <p:sp>
        <p:nvSpPr>
          <p:cNvPr id="2" name="CuadroTexto 1">
            <a:extLst>
              <a:ext uri="{FF2B5EF4-FFF2-40B4-BE49-F238E27FC236}">
                <a16:creationId xmlns:a16="http://schemas.microsoft.com/office/drawing/2014/main" id="{01B30C74-2112-6AB7-1B4A-D2F81AAB262E}"/>
              </a:ext>
            </a:extLst>
          </p:cNvPr>
          <p:cNvSpPr txBox="1"/>
          <p:nvPr/>
        </p:nvSpPr>
        <p:spPr>
          <a:xfrm>
            <a:off x="1115616" y="1707654"/>
            <a:ext cx="6840760" cy="1754326"/>
          </a:xfrm>
          <a:prstGeom prst="rect">
            <a:avLst/>
          </a:prstGeom>
          <a:noFill/>
        </p:spPr>
        <p:txBody>
          <a:bodyPr wrap="square" rtlCol="0">
            <a:spAutoFit/>
          </a:bodyPr>
          <a:lstStyle/>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Los linfocitos T CD8+ podrían desempeñar un papel protector en la NH, previniendo el desarrollo de fibrosis y aumentando la supervivencia global. </a:t>
            </a:r>
          </a:p>
          <a:p>
            <a:pPr marL="285750" indent="-285750" algn="just">
              <a:buFont typeface="Arial" panose="020B0604020202020204" pitchFamily="34" charset="0"/>
              <a:buChar char="•"/>
            </a:pPr>
            <a:endParaRPr lang="es-ES" dirty="0">
              <a:latin typeface="Arial" panose="020B0604020202020204" pitchFamily="34" charset="0"/>
              <a:cs typeface="Arial" panose="020B0604020202020204" pitchFamily="34" charset="0"/>
            </a:endParaRPr>
          </a:p>
          <a:p>
            <a:pPr marL="285750" indent="-285750" algn="just">
              <a:buFont typeface="Arial" panose="020B0604020202020204" pitchFamily="34" charset="0"/>
              <a:buChar char="•"/>
            </a:pPr>
            <a:r>
              <a:rPr lang="es-ES" dirty="0">
                <a:latin typeface="Arial" panose="020B0604020202020204" pitchFamily="34" charset="0"/>
                <a:cs typeface="Arial" panose="020B0604020202020204" pitchFamily="34" charset="0"/>
              </a:rPr>
              <a:t>En consecuencia, el ratio CD4/CD8 se propone como un marcador pronóstico en el diagnóstico de la NH.</a:t>
            </a:r>
          </a:p>
        </p:txBody>
      </p:sp>
      <p:sp>
        <p:nvSpPr>
          <p:cNvPr id="3" name="CuadroTexto 2">
            <a:extLst>
              <a:ext uri="{FF2B5EF4-FFF2-40B4-BE49-F238E27FC236}">
                <a16:creationId xmlns:a16="http://schemas.microsoft.com/office/drawing/2014/main" id="{31744C7A-1B07-B0F5-C401-70C5201D3BE6}"/>
              </a:ext>
            </a:extLst>
          </p:cNvPr>
          <p:cNvSpPr txBox="1"/>
          <p:nvPr/>
        </p:nvSpPr>
        <p:spPr>
          <a:xfrm>
            <a:off x="1475656" y="745357"/>
            <a:ext cx="6840760" cy="400110"/>
          </a:xfrm>
          <a:prstGeom prst="rect">
            <a:avLst/>
          </a:prstGeom>
          <a:noFill/>
        </p:spPr>
        <p:txBody>
          <a:bodyPr wrap="square" rtlCol="0">
            <a:spAutoFit/>
          </a:bodyPr>
          <a:lstStyle/>
          <a:p>
            <a:r>
              <a:rPr lang="es-ES" sz="2000" dirty="0">
                <a:solidFill>
                  <a:srgbClr val="006600"/>
                </a:solidFill>
                <a:latin typeface="Arial" panose="020B0604020202020204" pitchFamily="34" charset="0"/>
                <a:cs typeface="Arial" panose="020B0604020202020204" pitchFamily="34" charset="0"/>
              </a:rPr>
              <a:t>CONCLUSIONES</a:t>
            </a:r>
            <a:endParaRPr lang="es-ES" dirty="0">
              <a:solidFill>
                <a:srgbClr val="0066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3704710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519</Words>
  <Application>Microsoft Office PowerPoint</Application>
  <PresentationFormat>Presentación en pantalla (16:9)</PresentationFormat>
  <Paragraphs>24</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Calibri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Elena Martínez</cp:lastModifiedBy>
  <cp:revision>5</cp:revision>
  <dcterms:created xsi:type="dcterms:W3CDTF">2025-10-16T09:08:13Z</dcterms:created>
  <dcterms:modified xsi:type="dcterms:W3CDTF">2026-03-01T11:39:35Z</dcterms:modified>
</cp:coreProperties>
</file>