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1" r:id="rId9"/>
    <p:sldId id="262" r:id="rId10"/>
    <p:sldId id="267" r:id="rId11"/>
    <p:sldId id="263" r:id="rId12"/>
    <p:sldId id="268" r:id="rId13"/>
    <p:sldId id="269" r:id="rId14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6" roundtripDataSignature="AMtx7mipUa6ZP58tWy0Nkhe8Z4n1GPMi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F72545-B3B2-4092-A553-E6C041414195}" v="525" dt="2026-02-25T18:09:48.0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/>
    <p:restoredTop sz="94679"/>
  </p:normalViewPr>
  <p:slideViewPr>
    <p:cSldViewPr snapToGrid="0">
      <p:cViewPr varScale="1">
        <p:scale>
          <a:sx n="75" d="100"/>
          <a:sy n="75" d="100"/>
        </p:scale>
        <p:origin x="544" y="1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ocs.google.com/spreadsheets/d/1DUF2isFWsqVSYhbaACYtbgcLi_YjDqpE3GLQIVgkKQg/edit#gid=69851113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3;p2">
            <a:extLst>
              <a:ext uri="{FF2B5EF4-FFF2-40B4-BE49-F238E27FC236}">
                <a16:creationId xmlns:a16="http://schemas.microsoft.com/office/drawing/2014/main" id="{26AFC111-7C0E-A84C-6180-510C862C139D}"/>
              </a:ext>
            </a:extLst>
          </p:cNvPr>
          <p:cNvSpPr/>
          <p:nvPr/>
        </p:nvSpPr>
        <p:spPr>
          <a:xfrm>
            <a:off x="0" y="0"/>
            <a:ext cx="18288000" cy="10795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4B910A67-8F3A-4647-053E-7C0B9AED275C}"/>
              </a:ext>
            </a:extLst>
          </p:cNvPr>
          <p:cNvSpPr/>
          <p:nvPr/>
        </p:nvSpPr>
        <p:spPr>
          <a:xfrm>
            <a:off x="2091265" y="1862667"/>
            <a:ext cx="14393333" cy="702733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A15E0F9-C608-163F-AB2F-F651DB6B193D}"/>
              </a:ext>
            </a:extLst>
          </p:cNvPr>
          <p:cNvSpPr txBox="1"/>
          <p:nvPr/>
        </p:nvSpPr>
        <p:spPr>
          <a:xfrm>
            <a:off x="3657599" y="3068010"/>
            <a:ext cx="102615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/>
              <a:t>CAMBIOS EN EL FENOTIPO DEL ASMA GRAVE TRAS BIOPSIA BRONQUIAL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DE1C8E2-524C-99C8-8505-F1A56A372DA9}"/>
              </a:ext>
            </a:extLst>
          </p:cNvPr>
          <p:cNvSpPr txBox="1"/>
          <p:nvPr/>
        </p:nvSpPr>
        <p:spPr>
          <a:xfrm>
            <a:off x="3657599" y="6688667"/>
            <a:ext cx="112606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A. Álvarez Nápoles, M. Segura Romero, J. López García, S. Sánchez Martin, A. Martínez Mesa, A. Padilla Galo, J.L. Velasco Garrido. Hospital Universitario Virgen de la Victoria. Málaga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2"/>
          <p:cNvSpPr txBox="1"/>
          <p:nvPr/>
        </p:nvSpPr>
        <p:spPr>
          <a:xfrm>
            <a:off x="685800" y="4630539"/>
            <a:ext cx="7252338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INTRODUCCIÓN</a:t>
            </a:r>
            <a:endParaRPr sz="5400" dirty="0"/>
          </a:p>
        </p:txBody>
      </p:sp>
      <p:sp>
        <p:nvSpPr>
          <p:cNvPr id="95" name="Google Shape;95;p2"/>
          <p:cNvSpPr txBox="1"/>
          <p:nvPr/>
        </p:nvSpPr>
        <p:spPr>
          <a:xfrm>
            <a:off x="8830956" y="6507003"/>
            <a:ext cx="8428344" cy="430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u="sng">
              <a:solidFill>
                <a:srgbClr val="000000"/>
              </a:solidFill>
              <a:latin typeface="Arial"/>
              <a:ea typeface="Arial"/>
              <a:cs typeface="Arial"/>
              <a:sym typeface="Arial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grpSp>
        <p:nvGrpSpPr>
          <p:cNvPr id="96" name="Google Shape;96;p2"/>
          <p:cNvGrpSpPr/>
          <p:nvPr/>
        </p:nvGrpSpPr>
        <p:grpSpPr>
          <a:xfrm>
            <a:off x="7781035" y="495300"/>
            <a:ext cx="8788399" cy="8788399"/>
            <a:chOff x="607429" y="0"/>
            <a:chExt cx="8788399" cy="8788399"/>
          </a:xfrm>
        </p:grpSpPr>
        <p:sp>
          <p:nvSpPr>
            <p:cNvPr id="97" name="Google Shape;97;p2"/>
            <p:cNvSpPr/>
            <p:nvPr/>
          </p:nvSpPr>
          <p:spPr>
            <a:xfrm>
              <a:off x="607429" y="0"/>
              <a:ext cx="8788399" cy="8788399"/>
            </a:xfrm>
            <a:prstGeom prst="quadArrow">
              <a:avLst>
                <a:gd name="adj1" fmla="val 2000"/>
                <a:gd name="adj2" fmla="val 4000"/>
                <a:gd name="adj3" fmla="val 5000"/>
              </a:avLst>
            </a:prstGeom>
            <a:solidFill>
              <a:srgbClr val="D7D1DF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803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1219893" y="571245"/>
              <a:ext cx="3515359" cy="3515359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C8B2E9"/>
                </a:gs>
                <a:gs pos="35000">
                  <a:srgbClr val="D6CAED"/>
                </a:gs>
                <a:gs pos="100000">
                  <a:srgbClr val="EFE8FA"/>
                </a:gs>
              </a:gsLst>
              <a:lin ang="16200000" scaled="0"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803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 txBox="1"/>
            <p:nvPr/>
          </p:nvSpPr>
          <p:spPr>
            <a:xfrm>
              <a:off x="1391499" y="742851"/>
              <a:ext cx="3172147" cy="31721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100"/>
                <a:buFont typeface="Arial"/>
                <a:buNone/>
              </a:pPr>
              <a:r>
                <a:rPr lang="en-US" sz="31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El </a:t>
              </a:r>
              <a:r>
                <a:rPr lang="en-US" sz="31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asma</a:t>
              </a:r>
              <a:r>
                <a:rPr lang="en-US" sz="31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grave es </a:t>
              </a:r>
              <a:r>
                <a:rPr lang="en-US" sz="31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altamente</a:t>
              </a:r>
              <a:r>
                <a:rPr lang="en-US" sz="31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1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heterogénea</a:t>
              </a:r>
              <a:r>
                <a:rPr lang="en-US" sz="31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3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5350440" y="571245"/>
              <a:ext cx="3515359" cy="3515359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ACA9F4"/>
                </a:gs>
                <a:gs pos="35000">
                  <a:srgbClr val="C6C3F5"/>
                </a:gs>
                <a:gs pos="100000">
                  <a:srgbClr val="E7E7FC"/>
                </a:gs>
              </a:gsLst>
              <a:lin ang="16200000" scaled="0"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803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 txBox="1"/>
            <p:nvPr/>
          </p:nvSpPr>
          <p:spPr>
            <a:xfrm>
              <a:off x="5522046" y="742851"/>
              <a:ext cx="3172147" cy="31721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100"/>
                <a:buFont typeface="Arial"/>
                <a:buNone/>
              </a:pPr>
              <a:r>
                <a:rPr lang="en-US" sz="31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Existe discordancia entre biomarcadores periféricos y clínica.</a:t>
              </a:r>
              <a:endParaRPr sz="3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1219893" y="4701793"/>
              <a:ext cx="3515359" cy="3515359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A2BDFF"/>
                </a:gs>
                <a:gs pos="35000">
                  <a:srgbClr val="BED0FC"/>
                </a:gs>
                <a:gs pos="100000">
                  <a:srgbClr val="E4EBFF"/>
                </a:gs>
              </a:gsLst>
              <a:lin ang="16200000" scaled="0"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803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 txBox="1"/>
            <p:nvPr/>
          </p:nvSpPr>
          <p:spPr>
            <a:xfrm>
              <a:off x="1391499" y="4873399"/>
              <a:ext cx="3172147" cy="31721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100"/>
                <a:buFont typeface="Arial"/>
                <a:buNone/>
              </a:pPr>
              <a:r>
                <a:rPr lang="en-US" sz="31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La caracterización inflamatoria suele basarse en sangre, aire exhalado y esputo.</a:t>
              </a:r>
              <a:endParaRPr sz="3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5350440" y="4701793"/>
              <a:ext cx="3515359" cy="3515359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CE7FF"/>
                </a:gs>
                <a:gs pos="35000">
                  <a:srgbClr val="B8EEFF"/>
                </a:gs>
                <a:gs pos="100000">
                  <a:srgbClr val="E2F7FF"/>
                </a:gs>
              </a:gsLst>
              <a:lin ang="16200000" scaled="0"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803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 txBox="1"/>
            <p:nvPr/>
          </p:nvSpPr>
          <p:spPr>
            <a:xfrm>
              <a:off x="5522046" y="4873399"/>
              <a:ext cx="3172147" cy="31721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118100" rIns="118100" bIns="11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100"/>
                <a:buFont typeface="Arial"/>
                <a:buNone/>
              </a:pPr>
              <a:r>
                <a:rPr lang="en-US" sz="3100" dirty="0">
                  <a:solidFill>
                    <a:schemeClr val="dk1"/>
                  </a:solidFill>
                </a:rPr>
                <a:t>La BB </a:t>
              </a:r>
              <a:r>
                <a:rPr lang="en-US" sz="3100" dirty="0" err="1">
                  <a:solidFill>
                    <a:schemeClr val="dk1"/>
                  </a:solidFill>
                </a:rPr>
                <a:t>puede</a:t>
              </a:r>
              <a:r>
                <a:rPr lang="en-US" sz="3100" dirty="0">
                  <a:solidFill>
                    <a:schemeClr val="dk1"/>
                  </a:solidFill>
                </a:rPr>
                <a:t> </a:t>
              </a:r>
              <a:r>
                <a:rPr lang="en-US" sz="3100" dirty="0" err="1">
                  <a:solidFill>
                    <a:schemeClr val="dk1"/>
                  </a:solidFill>
                </a:rPr>
                <a:t>contribuir</a:t>
              </a:r>
              <a:r>
                <a:rPr lang="en-US" sz="3100" dirty="0">
                  <a:solidFill>
                    <a:schemeClr val="dk1"/>
                  </a:solidFill>
                </a:rPr>
                <a:t> a </a:t>
              </a:r>
              <a:r>
                <a:rPr lang="en-US" sz="3100" dirty="0" err="1">
                  <a:solidFill>
                    <a:schemeClr val="dk1"/>
                  </a:solidFill>
                </a:rPr>
                <a:t>una</a:t>
              </a:r>
              <a:r>
                <a:rPr lang="en-US" sz="3100" dirty="0">
                  <a:solidFill>
                    <a:schemeClr val="dk1"/>
                  </a:solidFill>
                </a:rPr>
                <a:t> </a:t>
              </a:r>
              <a:r>
                <a:rPr lang="en-US" sz="3100" dirty="0" err="1">
                  <a:solidFill>
                    <a:schemeClr val="dk1"/>
                  </a:solidFill>
                </a:rPr>
                <a:t>mejor</a:t>
              </a:r>
              <a:r>
                <a:rPr lang="en-US" sz="3100" dirty="0">
                  <a:solidFill>
                    <a:schemeClr val="dk1"/>
                  </a:solidFill>
                </a:rPr>
                <a:t> </a:t>
              </a:r>
              <a:r>
                <a:rPr lang="en-US" sz="3100" dirty="0" err="1">
                  <a:solidFill>
                    <a:schemeClr val="dk1"/>
                  </a:solidFill>
                </a:rPr>
                <a:t>comprensión</a:t>
              </a:r>
              <a:r>
                <a:rPr lang="en-US" sz="3100" dirty="0">
                  <a:solidFill>
                    <a:schemeClr val="dk1"/>
                  </a:solidFill>
                </a:rPr>
                <a:t> del </a:t>
              </a:r>
              <a:r>
                <a:rPr lang="en-US" sz="3100" dirty="0" err="1">
                  <a:solidFill>
                    <a:schemeClr val="dk1"/>
                  </a:solidFill>
                </a:rPr>
                <a:t>fenotipo</a:t>
              </a:r>
              <a:r>
                <a:rPr lang="en-US" sz="3100" dirty="0">
                  <a:solidFill>
                    <a:schemeClr val="dk1"/>
                  </a:solidFill>
                </a:rPr>
                <a:t> </a:t>
              </a:r>
              <a:r>
                <a:rPr lang="en-US" sz="3100" dirty="0" err="1">
                  <a:solidFill>
                    <a:schemeClr val="dk1"/>
                  </a:solidFill>
                </a:rPr>
                <a:t>inflamatorio</a:t>
              </a:r>
              <a:r>
                <a:rPr lang="en-US" sz="3100" dirty="0">
                  <a:solidFill>
                    <a:schemeClr val="dk1"/>
                  </a:solidFill>
                </a:rPr>
                <a:t> y a la </a:t>
              </a:r>
              <a:r>
                <a:rPr lang="en-US" sz="3100" dirty="0" err="1">
                  <a:solidFill>
                    <a:schemeClr val="dk1"/>
                  </a:solidFill>
                </a:rPr>
                <a:t>optimización</a:t>
              </a:r>
              <a:r>
                <a:rPr lang="en-US" sz="3100" dirty="0">
                  <a:solidFill>
                    <a:schemeClr val="dk1"/>
                  </a:solidFill>
                </a:rPr>
                <a:t> del </a:t>
              </a:r>
              <a:r>
                <a:rPr lang="en-US" sz="3100" dirty="0" err="1">
                  <a:solidFill>
                    <a:schemeClr val="dk1"/>
                  </a:solidFill>
                </a:rPr>
                <a:t>tratamiento</a:t>
              </a:r>
              <a:endParaRPr sz="3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"/>
          <p:cNvSpPr/>
          <p:nvPr/>
        </p:nvSpPr>
        <p:spPr>
          <a:xfrm>
            <a:off x="-469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2970102" y="157448"/>
            <a:ext cx="9513798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OBJETIVOS PRINCIPALES DEL ESTUDIO</a:t>
            </a:r>
            <a:endParaRPr sz="4800" dirty="0"/>
          </a:p>
        </p:txBody>
      </p:sp>
      <p:grpSp>
        <p:nvGrpSpPr>
          <p:cNvPr id="112" name="Google Shape;112;p3"/>
          <p:cNvGrpSpPr/>
          <p:nvPr/>
        </p:nvGrpSpPr>
        <p:grpSpPr>
          <a:xfrm>
            <a:off x="3505200" y="1679496"/>
            <a:ext cx="9729213" cy="7689533"/>
            <a:chOff x="2022519" y="98583"/>
            <a:chExt cx="8146961" cy="7689533"/>
          </a:xfrm>
        </p:grpSpPr>
        <p:sp>
          <p:nvSpPr>
            <p:cNvPr id="113" name="Google Shape;113;p3"/>
            <p:cNvSpPr/>
            <p:nvPr/>
          </p:nvSpPr>
          <p:spPr>
            <a:xfrm>
              <a:off x="3729990" y="98583"/>
              <a:ext cx="4732020" cy="4732020"/>
            </a:xfrm>
            <a:prstGeom prst="ellipse">
              <a:avLst/>
            </a:prstGeom>
            <a:solidFill>
              <a:srgbClr val="BF504D">
                <a:alpha val="50196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3"/>
            <p:cNvSpPr txBox="1"/>
            <p:nvPr/>
          </p:nvSpPr>
          <p:spPr>
            <a:xfrm>
              <a:off x="4360926" y="926687"/>
              <a:ext cx="3470148" cy="21294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Calibri"/>
                <a:buNone/>
              </a:pPr>
              <a:r>
                <a:rPr lang="en-US" sz="3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Describir</a:t>
              </a:r>
              <a:r>
                <a:rPr lang="en-US" sz="3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3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los</a:t>
              </a:r>
              <a:r>
                <a:rPr lang="en-US" sz="3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3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hallazgos</a:t>
              </a:r>
              <a:r>
                <a:rPr lang="en-US" sz="3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3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histológicos</a:t>
              </a:r>
              <a:r>
                <a:rPr lang="en-US" sz="3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3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bronquiales</a:t>
              </a:r>
              <a:endParaRPr sz="3200" dirty="0"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5437460" y="3056096"/>
              <a:ext cx="4732020" cy="4732020"/>
            </a:xfrm>
            <a:prstGeom prst="ellipse">
              <a:avLst/>
            </a:prstGeom>
            <a:solidFill>
              <a:srgbClr val="BB9952">
                <a:alpha val="50196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3"/>
            <p:cNvSpPr txBox="1"/>
            <p:nvPr/>
          </p:nvSpPr>
          <p:spPr>
            <a:xfrm>
              <a:off x="6884670" y="4278534"/>
              <a:ext cx="2839211" cy="26026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Calibri"/>
                <a:buNone/>
              </a:pPr>
              <a:r>
                <a:rPr lang="en-US" sz="3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Evaluar</a:t>
              </a:r>
              <a:r>
                <a:rPr lang="en-US" sz="3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3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los</a:t>
              </a:r>
              <a:r>
                <a:rPr lang="en-US" sz="3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3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cambios</a:t>
              </a:r>
              <a:r>
                <a:rPr lang="en-US" sz="3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del </a:t>
              </a:r>
              <a:r>
                <a:rPr lang="en-US" sz="3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fenotipo</a:t>
              </a:r>
              <a:r>
                <a:rPr lang="en-US" sz="3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3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inflamatorio</a:t>
              </a:r>
              <a:r>
                <a:rPr lang="en-US" sz="3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3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tras</a:t>
              </a:r>
              <a:r>
                <a:rPr lang="en-US" sz="3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la FBC con BB</a:t>
              </a:r>
              <a:endParaRPr sz="3200" dirty="0"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2022519" y="3056096"/>
              <a:ext cx="4732020" cy="4732020"/>
            </a:xfrm>
            <a:prstGeom prst="ellipse">
              <a:avLst/>
            </a:prstGeom>
            <a:solidFill>
              <a:srgbClr val="99B958">
                <a:alpha val="50196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3"/>
            <p:cNvSpPr txBox="1"/>
            <p:nvPr/>
          </p:nvSpPr>
          <p:spPr>
            <a:xfrm>
              <a:off x="2718522" y="4278534"/>
              <a:ext cx="2839211" cy="26026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Calibri"/>
                <a:buNone/>
              </a:pPr>
              <a:r>
                <a:rPr lang="en-US" sz="3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Aplicar</a:t>
              </a:r>
              <a:r>
                <a:rPr lang="en-US" sz="3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3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el</a:t>
              </a:r>
              <a:r>
                <a:rPr lang="en-US" sz="3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Score </a:t>
              </a:r>
              <a:r>
                <a:rPr lang="en-US" sz="32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Histológico</a:t>
              </a:r>
              <a:r>
                <a:rPr lang="en-US" sz="3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de García-Cossio</a:t>
              </a:r>
              <a:endParaRPr sz="3200" dirty="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4" name="Google Shape;124;p4"/>
          <p:cNvGrpSpPr/>
          <p:nvPr/>
        </p:nvGrpSpPr>
        <p:grpSpPr>
          <a:xfrm>
            <a:off x="383381" y="3030663"/>
            <a:ext cx="17521242" cy="6351153"/>
            <a:chOff x="0" y="0"/>
            <a:chExt cx="21944640" cy="7954560"/>
          </a:xfrm>
        </p:grpSpPr>
        <p:sp>
          <p:nvSpPr>
            <p:cNvPr id="125" name="Google Shape;125;p4"/>
            <p:cNvSpPr/>
            <p:nvPr/>
          </p:nvSpPr>
          <p:spPr>
            <a:xfrm>
              <a:off x="0" y="0"/>
              <a:ext cx="21944640" cy="7954560"/>
            </a:xfrm>
            <a:custGeom>
              <a:avLst/>
              <a:gdLst/>
              <a:ahLst/>
              <a:cxnLst/>
              <a:rect l="l" t="t" r="r" b="b"/>
              <a:pathLst>
                <a:path w="21944640" h="7954560" extrusionOk="0">
                  <a:moveTo>
                    <a:pt x="0" y="0"/>
                  </a:moveTo>
                  <a:lnTo>
                    <a:pt x="21944640" y="0"/>
                  </a:lnTo>
                  <a:lnTo>
                    <a:pt x="21944640" y="7954560"/>
                  </a:lnTo>
                  <a:lnTo>
                    <a:pt x="0" y="7954560"/>
                  </a:lnTo>
                  <a:close/>
                </a:path>
              </a:pathLst>
            </a:custGeom>
            <a:blipFill rotWithShape="1">
              <a:blip r:embed="rId4">
                <a:alphaModFix amt="0"/>
              </a:blip>
              <a:stretch>
                <a:fillRect t="-3753" b="-3753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4"/>
            <p:cNvSpPr txBox="1"/>
            <p:nvPr/>
          </p:nvSpPr>
          <p:spPr>
            <a:xfrm>
              <a:off x="0" y="19050"/>
              <a:ext cx="21944635" cy="79355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2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554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7" name="Google Shape;127;p4"/>
          <p:cNvGrpSpPr/>
          <p:nvPr/>
        </p:nvGrpSpPr>
        <p:grpSpPr>
          <a:xfrm>
            <a:off x="383381" y="135040"/>
            <a:ext cx="17521242" cy="2341460"/>
            <a:chOff x="0" y="-38100"/>
            <a:chExt cx="21944640" cy="2932583"/>
          </a:xfrm>
        </p:grpSpPr>
        <p:sp>
          <p:nvSpPr>
            <p:cNvPr id="128" name="Google Shape;128;p4"/>
            <p:cNvSpPr/>
            <p:nvPr/>
          </p:nvSpPr>
          <p:spPr>
            <a:xfrm>
              <a:off x="0" y="0"/>
              <a:ext cx="21944640" cy="2289600"/>
            </a:xfrm>
            <a:custGeom>
              <a:avLst/>
              <a:gdLst/>
              <a:ahLst/>
              <a:cxnLst/>
              <a:rect l="l" t="t" r="r" b="b"/>
              <a:pathLst>
                <a:path w="21944640" h="2289600" extrusionOk="0">
                  <a:moveTo>
                    <a:pt x="0" y="0"/>
                  </a:moveTo>
                  <a:lnTo>
                    <a:pt x="21944640" y="0"/>
                  </a:lnTo>
                  <a:lnTo>
                    <a:pt x="21944640" y="2289600"/>
                  </a:lnTo>
                  <a:lnTo>
                    <a:pt x="0" y="2289600"/>
                  </a:lnTo>
                  <a:close/>
                </a:path>
              </a:pathLst>
            </a:custGeom>
            <a:blipFill rotWithShape="1">
              <a:blip r:embed="rId4">
                <a:alphaModFix amt="0"/>
              </a:blip>
              <a:stretch>
                <a:fillRect t="-136743" b="-136739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4"/>
            <p:cNvSpPr txBox="1"/>
            <p:nvPr/>
          </p:nvSpPr>
          <p:spPr>
            <a:xfrm>
              <a:off x="0" y="-38100"/>
              <a:ext cx="21944635" cy="29325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798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METODOLOGÍA DEL PROYECTO</a:t>
              </a:r>
              <a:endParaRPr sz="4800" dirty="0"/>
            </a:p>
          </p:txBody>
        </p:sp>
      </p:grpSp>
      <p:grpSp>
        <p:nvGrpSpPr>
          <p:cNvPr id="130" name="Google Shape;130;p4"/>
          <p:cNvGrpSpPr/>
          <p:nvPr/>
        </p:nvGrpSpPr>
        <p:grpSpPr>
          <a:xfrm>
            <a:off x="2214610" y="3035500"/>
            <a:ext cx="15382779" cy="4851000"/>
            <a:chOff x="4810" y="1321000"/>
            <a:chExt cx="15382779" cy="4851000"/>
          </a:xfrm>
        </p:grpSpPr>
        <p:sp>
          <p:nvSpPr>
            <p:cNvPr id="131" name="Google Shape;131;p4"/>
            <p:cNvSpPr/>
            <p:nvPr/>
          </p:nvSpPr>
          <p:spPr>
            <a:xfrm>
              <a:off x="4810" y="1321000"/>
              <a:ext cx="4689871" cy="1008000"/>
            </a:xfrm>
            <a:prstGeom prst="rect">
              <a:avLst/>
            </a:prstGeom>
            <a:solidFill>
              <a:schemeClr val="accent4"/>
            </a:solidFill>
            <a:ln w="25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4"/>
            <p:cNvSpPr txBox="1"/>
            <p:nvPr/>
          </p:nvSpPr>
          <p:spPr>
            <a:xfrm>
              <a:off x="4810" y="1321000"/>
              <a:ext cx="4689871" cy="100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8900" tIns="142225" rIns="248900" bIns="142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Calibri"/>
                <a:buNone/>
              </a:pPr>
              <a:endParaRPr sz="3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4"/>
            <p:cNvSpPr/>
            <p:nvPr/>
          </p:nvSpPr>
          <p:spPr>
            <a:xfrm>
              <a:off x="4810" y="2329000"/>
              <a:ext cx="4689871" cy="3843000"/>
            </a:xfrm>
            <a:prstGeom prst="rect">
              <a:avLst/>
            </a:prstGeom>
            <a:solidFill>
              <a:srgbClr val="D7D1DF">
                <a:alpha val="90196"/>
              </a:srgbClr>
            </a:solidFill>
            <a:ln w="25400" cap="flat" cmpd="sng">
              <a:solidFill>
                <a:srgbClr val="D7D1DF">
                  <a:alpha val="90196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4"/>
            <p:cNvSpPr txBox="1"/>
            <p:nvPr/>
          </p:nvSpPr>
          <p:spPr>
            <a:xfrm>
              <a:off x="4810" y="2329000"/>
              <a:ext cx="4689871" cy="38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6675" tIns="186675" rIns="248900" bIns="280025" anchor="t" anchorCtr="0">
              <a:noAutofit/>
            </a:bodyPr>
            <a:lstStyle/>
            <a:p>
              <a:pPr marL="285750" marR="0" lvl="1" indent="-28575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rial"/>
                <a:buChar char="•"/>
              </a:pPr>
              <a:r>
                <a:rPr lang="en-US" sz="35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Estudio </a:t>
              </a:r>
              <a:r>
                <a:rPr lang="en-US" sz="35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observacional</a:t>
              </a:r>
              <a:r>
                <a:rPr lang="en-US" sz="35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(</a:t>
              </a:r>
              <a:r>
                <a:rPr lang="en-US" sz="35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enero</a:t>
              </a:r>
              <a:r>
                <a:rPr lang="en-US" sz="35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–</a:t>
              </a:r>
              <a:r>
                <a:rPr lang="en-US" sz="35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septiembre</a:t>
              </a:r>
              <a:r>
                <a:rPr lang="en-US" sz="35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2025)</a:t>
              </a:r>
              <a:endParaRPr sz="3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285750" marR="0" lvl="1" indent="-285750" algn="just" rtl="0">
                <a:lnSpc>
                  <a:spcPct val="90000"/>
                </a:lnSpc>
                <a:spcBef>
                  <a:spcPts val="525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rial"/>
                <a:buChar char="•"/>
              </a:pPr>
              <a:r>
                <a:rPr lang="en-US" sz="35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11 </a:t>
              </a:r>
              <a:r>
                <a:rPr lang="en-US" sz="35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pacientes</a:t>
              </a:r>
              <a:r>
                <a:rPr lang="en-US" sz="35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con </a:t>
              </a:r>
              <a:r>
                <a:rPr lang="en-US" sz="35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asma</a:t>
              </a:r>
              <a:r>
                <a:rPr lang="en-US" sz="35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grave no </a:t>
              </a:r>
              <a:r>
                <a:rPr lang="en-US" sz="35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controlada</a:t>
              </a:r>
              <a:endParaRPr sz="3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5351264" y="1321000"/>
              <a:ext cx="4689871" cy="1008000"/>
            </a:xfrm>
            <a:prstGeom prst="rect">
              <a:avLst/>
            </a:prstGeom>
            <a:solidFill>
              <a:srgbClr val="5665B3"/>
            </a:solidFill>
            <a:ln w="25400" cap="flat" cmpd="sng">
              <a:solidFill>
                <a:srgbClr val="5665B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4"/>
            <p:cNvSpPr txBox="1"/>
            <p:nvPr/>
          </p:nvSpPr>
          <p:spPr>
            <a:xfrm>
              <a:off x="5351264" y="1321000"/>
              <a:ext cx="4689871" cy="100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8900" tIns="142225" rIns="248900" bIns="142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Calibri"/>
                <a:buNone/>
              </a:pPr>
              <a:endParaRPr sz="3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4"/>
            <p:cNvSpPr/>
            <p:nvPr/>
          </p:nvSpPr>
          <p:spPr>
            <a:xfrm>
              <a:off x="5351264" y="2329000"/>
              <a:ext cx="4689871" cy="3843000"/>
            </a:xfrm>
            <a:prstGeom prst="rect">
              <a:avLst/>
            </a:prstGeom>
            <a:solidFill>
              <a:srgbClr val="CED3E4">
                <a:alpha val="90196"/>
              </a:srgbClr>
            </a:solidFill>
            <a:ln w="25400" cap="flat" cmpd="sng">
              <a:solidFill>
                <a:srgbClr val="CED3E4">
                  <a:alpha val="90196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4"/>
            <p:cNvSpPr txBox="1"/>
            <p:nvPr/>
          </p:nvSpPr>
          <p:spPr>
            <a:xfrm>
              <a:off x="5351264" y="2329000"/>
              <a:ext cx="4689871" cy="38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6675" tIns="186675" rIns="248900" bIns="280025" anchor="t" anchorCtr="0">
              <a:noAutofit/>
            </a:bodyPr>
            <a:lstStyle/>
            <a:p>
              <a:pPr marL="285750" marR="0" lvl="1" indent="-28575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rial"/>
                <a:buChar char="•"/>
              </a:pPr>
              <a:r>
                <a:rPr lang="en-US" sz="3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Procedimiento:FBC + biopsia bronquial</a:t>
              </a:r>
              <a:endParaRPr sz="3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285750" marR="0" lvl="1" indent="-285750" algn="just" rtl="0">
                <a:lnSpc>
                  <a:spcPct val="90000"/>
                </a:lnSpc>
                <a:spcBef>
                  <a:spcPts val="525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rial"/>
                <a:buChar char="•"/>
              </a:pPr>
              <a:r>
                <a:rPr lang="en-US" sz="3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Análisis estadístico: Jamovi</a:t>
              </a:r>
              <a:endParaRPr sz="3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10697718" y="1321000"/>
              <a:ext cx="4689871" cy="1008000"/>
            </a:xfrm>
            <a:prstGeom prst="rect">
              <a:avLst/>
            </a:prstGeom>
            <a:solidFill>
              <a:srgbClr val="4AA9C5"/>
            </a:solidFill>
            <a:ln w="25400" cap="flat" cmpd="sng">
              <a:solidFill>
                <a:srgbClr val="4AA9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4"/>
            <p:cNvSpPr txBox="1"/>
            <p:nvPr/>
          </p:nvSpPr>
          <p:spPr>
            <a:xfrm>
              <a:off x="10697718" y="1321000"/>
              <a:ext cx="4689871" cy="100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8900" tIns="142225" rIns="248900" bIns="142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Calibri"/>
                <a:buNone/>
              </a:pPr>
              <a:endParaRPr sz="3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4"/>
            <p:cNvSpPr/>
            <p:nvPr/>
          </p:nvSpPr>
          <p:spPr>
            <a:xfrm>
              <a:off x="10697718" y="2329000"/>
              <a:ext cx="4689871" cy="3843000"/>
            </a:xfrm>
            <a:prstGeom prst="rect">
              <a:avLst/>
            </a:prstGeom>
            <a:solidFill>
              <a:srgbClr val="CCE0E9">
                <a:alpha val="90196"/>
              </a:srgbClr>
            </a:solidFill>
            <a:ln w="25400" cap="flat" cmpd="sng">
              <a:solidFill>
                <a:srgbClr val="CCE0E9">
                  <a:alpha val="90196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4"/>
            <p:cNvSpPr txBox="1"/>
            <p:nvPr/>
          </p:nvSpPr>
          <p:spPr>
            <a:xfrm>
              <a:off x="10697718" y="2329000"/>
              <a:ext cx="4689871" cy="38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6675" tIns="186675" rIns="248900" bIns="280025" anchor="t" anchorCtr="0">
              <a:noAutofit/>
            </a:bodyPr>
            <a:lstStyle/>
            <a:p>
              <a:pPr marL="285750" marR="0" lvl="1" indent="-28575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rial"/>
                <a:buChar char="•"/>
              </a:pPr>
              <a:r>
                <a:rPr lang="en-US" sz="3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Variables expresadas como mediana (RIQ) y %</a:t>
              </a:r>
              <a:endParaRPr sz="3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285750" marR="0" lvl="1" indent="-285750" algn="just" rtl="0">
                <a:lnSpc>
                  <a:spcPct val="90000"/>
                </a:lnSpc>
                <a:spcBef>
                  <a:spcPts val="525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Arial"/>
                <a:buChar char="•"/>
              </a:pPr>
              <a:r>
                <a:rPr lang="en-US" sz="35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Criterios de asma grave según Global Initiative for Asthma (GINA).</a:t>
              </a:r>
              <a:endParaRPr sz="3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"/>
          <p:cNvSpPr/>
          <p:nvPr/>
        </p:nvSpPr>
        <p:spPr>
          <a:xfrm>
            <a:off x="-332912" y="2487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5"/>
          <p:cNvSpPr txBox="1"/>
          <p:nvPr/>
        </p:nvSpPr>
        <p:spPr>
          <a:xfrm>
            <a:off x="2" y="0"/>
            <a:ext cx="9990648" cy="43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None/>
            </a:pPr>
            <a:endParaRPr lang="es-ES"/>
          </a:p>
          <a:p>
            <a:endParaRPr lang="es-ES"/>
          </a:p>
        </p:txBody>
      </p:sp>
      <p:pic>
        <p:nvPicPr>
          <p:cNvPr id="5" name="Imagen 4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8DFC151A-8F1C-48E1-4483-0460B456D3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32913" y="2401187"/>
            <a:ext cx="18623017" cy="788379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47;p5">
            <a:extLst>
              <a:ext uri="{FF2B5EF4-FFF2-40B4-BE49-F238E27FC236}">
                <a16:creationId xmlns:a16="http://schemas.microsoft.com/office/drawing/2014/main" id="{4CFC5D07-7F0B-09E5-BE0B-5F89C2F171E6}"/>
              </a:ext>
            </a:extLst>
          </p:cNvPr>
          <p:cNvSpPr/>
          <p:nvPr/>
        </p:nvSpPr>
        <p:spPr>
          <a:xfrm>
            <a:off x="-332912" y="2487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Imagen 5" descr="Diagrama&#10;&#10;El contenido generado por IA puede ser incorrecto.">
            <a:extLst>
              <a:ext uri="{FF2B5EF4-FFF2-40B4-BE49-F238E27FC236}">
                <a16:creationId xmlns:a16="http://schemas.microsoft.com/office/drawing/2014/main" id="{82DB23AC-157D-B6B6-D5EB-EAD3A29133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5017" y="3085699"/>
            <a:ext cx="17184414" cy="620453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737CD61-4191-1506-AF35-F4D555990887}"/>
              </a:ext>
            </a:extLst>
          </p:cNvPr>
          <p:cNvSpPr txBox="1"/>
          <p:nvPr/>
        </p:nvSpPr>
        <p:spPr>
          <a:xfrm>
            <a:off x="2719551" y="1241533"/>
            <a:ext cx="12848896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4800" dirty="0"/>
              <a:t>COMORBILIDADES PRINCIPALES</a:t>
            </a:r>
          </a:p>
        </p:txBody>
      </p:sp>
    </p:spTree>
    <p:extLst>
      <p:ext uri="{BB962C8B-B14F-4D97-AF65-F5344CB8AC3E}">
        <p14:creationId xmlns:p14="http://schemas.microsoft.com/office/powerpoint/2010/main" val="3069051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47;p5" descr="Imagen que contiene Patrón de fondo&#10;&#10;El contenido generado por IA puede ser incorrecto.">
            <a:extLst>
              <a:ext uri="{FF2B5EF4-FFF2-40B4-BE49-F238E27FC236}">
                <a16:creationId xmlns:a16="http://schemas.microsoft.com/office/drawing/2014/main" id="{A9B6D03C-02C5-D0A0-504D-4AB8113C3A06}"/>
              </a:ext>
            </a:extLst>
          </p:cNvPr>
          <p:cNvSpPr/>
          <p:nvPr/>
        </p:nvSpPr>
        <p:spPr>
          <a:xfrm>
            <a:off x="-4921" y="2487"/>
            <a:ext cx="18586173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Imagen 5" descr="Captura de pantalla de un celular con letras&#10;&#10;El contenido generado por IA puede ser incorrecto.">
            <a:extLst>
              <a:ext uri="{FF2B5EF4-FFF2-40B4-BE49-F238E27FC236}">
                <a16:creationId xmlns:a16="http://schemas.microsoft.com/office/drawing/2014/main" id="{AB68FE82-3C4F-F214-6B38-D88132D502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563" y="3041788"/>
            <a:ext cx="8801100" cy="573405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42B9C93-6C71-6DE8-019A-F397B0488EBF}"/>
              </a:ext>
            </a:extLst>
          </p:cNvPr>
          <p:cNvSpPr txBox="1"/>
          <p:nvPr/>
        </p:nvSpPr>
        <p:spPr>
          <a:xfrm>
            <a:off x="2441598" y="2311875"/>
            <a:ext cx="426388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800" dirty="0"/>
              <a:t>FENOTIPADO PRE FBC</a:t>
            </a:r>
          </a:p>
        </p:txBody>
      </p:sp>
      <p:pic>
        <p:nvPicPr>
          <p:cNvPr id="8" name="Imagen 7" descr="Interfaz de usuario gráfica, Texto, Aplicación&#10;&#10;El contenido generado por IA puede ser incorrecto.">
            <a:extLst>
              <a:ext uri="{FF2B5EF4-FFF2-40B4-BE49-F238E27FC236}">
                <a16:creationId xmlns:a16="http://schemas.microsoft.com/office/drawing/2014/main" id="{4F2FE2E2-4FF0-2EC0-7089-72ECABE531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2649" y="2051188"/>
            <a:ext cx="8854937" cy="675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18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6" descr="Imagen que contiene Patrón de fondo  El contenido generado por IA puede ser incorrecto."/>
          <p:cNvSpPr/>
          <p:nvPr/>
        </p:nvSpPr>
        <p:spPr>
          <a:xfrm>
            <a:off x="2201332" y="801214"/>
            <a:ext cx="15544800" cy="8130350"/>
          </a:xfrm>
          <a:custGeom>
            <a:avLst/>
            <a:gdLst/>
            <a:ahLst/>
            <a:cxnLst/>
            <a:rect l="l" t="t" r="r" b="b"/>
            <a:pathLst>
              <a:path w="20726400" h="10840466" extrusionOk="0">
                <a:moveTo>
                  <a:pt x="0" y="0"/>
                </a:moveTo>
                <a:lnTo>
                  <a:pt x="20726400" y="0"/>
                </a:lnTo>
                <a:lnTo>
                  <a:pt x="20726400" y="10840466"/>
                </a:lnTo>
                <a:lnTo>
                  <a:pt x="0" y="108404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t="-36" b="-3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7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7" descr="Patrón de fondo  El contenido generado por IA puede ser incorrecto."/>
          <p:cNvSpPr/>
          <p:nvPr/>
        </p:nvSpPr>
        <p:spPr>
          <a:xfrm>
            <a:off x="533400" y="2476500"/>
            <a:ext cx="16078200" cy="6953250"/>
          </a:xfrm>
          <a:custGeom>
            <a:avLst/>
            <a:gdLst/>
            <a:ahLst/>
            <a:cxnLst/>
            <a:rect l="l" t="t" r="r" b="b"/>
            <a:pathLst>
              <a:path w="15003992" h="6953250" extrusionOk="0">
                <a:moveTo>
                  <a:pt x="0" y="0"/>
                </a:moveTo>
                <a:lnTo>
                  <a:pt x="15003992" y="0"/>
                </a:lnTo>
                <a:lnTo>
                  <a:pt x="15003992" y="6953250"/>
                </a:lnTo>
                <a:lnTo>
                  <a:pt x="0" y="6953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7"/>
          <p:cNvSpPr txBox="1"/>
          <p:nvPr/>
        </p:nvSpPr>
        <p:spPr>
          <a:xfrm>
            <a:off x="3200400" y="571500"/>
            <a:ext cx="124206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CAMBIOS EN LA TERAPIA MONOCLONAL</a:t>
            </a:r>
            <a:endParaRPr sz="4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47;p5">
            <a:extLst>
              <a:ext uri="{FF2B5EF4-FFF2-40B4-BE49-F238E27FC236}">
                <a16:creationId xmlns:a16="http://schemas.microsoft.com/office/drawing/2014/main" id="{0AA0AEEF-B18B-3072-55ED-D9C2674AD7E9}"/>
              </a:ext>
            </a:extLst>
          </p:cNvPr>
          <p:cNvSpPr/>
          <p:nvPr/>
        </p:nvSpPr>
        <p:spPr>
          <a:xfrm>
            <a:off x="-332912" y="2487"/>
            <a:ext cx="1857375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B515E03-E343-759A-1F51-6E9DB99B716E}"/>
              </a:ext>
            </a:extLst>
          </p:cNvPr>
          <p:cNvSpPr txBox="1"/>
          <p:nvPr/>
        </p:nvSpPr>
        <p:spPr>
          <a:xfrm>
            <a:off x="2765534" y="286004"/>
            <a:ext cx="12100034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4800" dirty="0"/>
              <a:t>IMPACTO EN LA DECISION TERAPEUTICA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EDF1E9F-AACD-B3D5-CCD4-B5113BD6813F}"/>
              </a:ext>
            </a:extLst>
          </p:cNvPr>
          <p:cNvSpPr txBox="1"/>
          <p:nvPr/>
        </p:nvSpPr>
        <p:spPr>
          <a:xfrm>
            <a:off x="768568" y="3113689"/>
            <a:ext cx="8296603" cy="215443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dirty="0"/>
              <a:t>Cambio o inicio de biológico</a:t>
            </a:r>
          </a:p>
          <a:p>
            <a:r>
              <a:rPr lang="es-ES" sz="2400" dirty="0"/>
              <a:t>Tras la reclasificación fenotípica, se decidió el </a:t>
            </a:r>
            <a:r>
              <a:rPr lang="es-ES" sz="2400" b="1" dirty="0"/>
              <a:t>cambio o inicio de tratamiento biológico en 6 de los 11 pacientes</a:t>
            </a:r>
            <a:r>
              <a:rPr lang="es-ES" sz="2400" dirty="0"/>
              <a:t> (54,5 %), subrayando el valor clínico directo de la evaluación tisular</a:t>
            </a:r>
          </a:p>
          <a:p>
            <a:pPr algn="l"/>
            <a:endParaRPr lang="es-ES" dirty="0"/>
          </a:p>
        </p:txBody>
      </p:sp>
      <p:pic>
        <p:nvPicPr>
          <p:cNvPr id="11" name="Imagen 10" descr="Diagrama&#10;&#10;El contenido generado por IA puede ser incorrecto.">
            <a:extLst>
              <a:ext uri="{FF2B5EF4-FFF2-40B4-BE49-F238E27FC236}">
                <a16:creationId xmlns:a16="http://schemas.microsoft.com/office/drawing/2014/main" id="{9DB69621-5CF3-657F-C346-72655EC70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5786" y="769225"/>
            <a:ext cx="6955221" cy="7743497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749E200-B8D5-7291-3E08-DC121A66E745}"/>
              </a:ext>
            </a:extLst>
          </p:cNvPr>
          <p:cNvSpPr txBox="1"/>
          <p:nvPr/>
        </p:nvSpPr>
        <p:spPr>
          <a:xfrm>
            <a:off x="714705" y="6661806"/>
            <a:ext cx="10119489" cy="104644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dirty="0"/>
              <a:t>Discrepancia resuelta: </a:t>
            </a:r>
            <a:r>
              <a:rPr lang="es-ES" sz="2400" dirty="0">
                <a:ea typeface="+mn-lt"/>
                <a:cs typeface="+mn-lt"/>
              </a:rPr>
              <a:t> La BB aclaró casos con biomarcadores periféricos discordantes</a:t>
            </a:r>
            <a:endParaRPr lang="es-ES" sz="2400" dirty="0"/>
          </a:p>
          <a:p>
            <a:pPr algn="l"/>
            <a:endParaRPr lang="es-ES" dirty="0">
              <a:cs typeface="Arial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F68F960-D15D-EC7A-4BD6-DB31C5790F77}"/>
              </a:ext>
            </a:extLst>
          </p:cNvPr>
          <p:cNvSpPr txBox="1"/>
          <p:nvPr/>
        </p:nvSpPr>
        <p:spPr>
          <a:xfrm>
            <a:off x="714705" y="5611022"/>
            <a:ext cx="9814034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b="1" dirty="0"/>
              <a:t>Selección más precisa</a:t>
            </a:r>
            <a:endParaRPr lang="es-ES" sz="2400" b="1" dirty="0">
              <a:cs typeface="Arial"/>
            </a:endParaRPr>
          </a:p>
          <a:p>
            <a:r>
              <a:rPr lang="es-ES" sz="2400" dirty="0"/>
              <a:t>La histología orientó la elección del biológico adecuado</a:t>
            </a:r>
            <a:endParaRPr lang="es-ES" sz="24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24740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"/>
          <p:cNvSpPr/>
          <p:nvPr/>
        </p:nvSpPr>
        <p:spPr>
          <a:xfrm>
            <a:off x="-35442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3" name="Google Shape;173;p8"/>
          <p:cNvGrpSpPr/>
          <p:nvPr/>
        </p:nvGrpSpPr>
        <p:grpSpPr>
          <a:xfrm>
            <a:off x="-343124" y="2880481"/>
            <a:ext cx="16358470" cy="4893809"/>
            <a:chOff x="-4083363" y="147908"/>
            <a:chExt cx="24847365" cy="7433354"/>
          </a:xfrm>
        </p:grpSpPr>
        <p:sp>
          <p:nvSpPr>
            <p:cNvPr id="174" name="Google Shape;174;p8"/>
            <p:cNvSpPr/>
            <p:nvPr/>
          </p:nvSpPr>
          <p:spPr>
            <a:xfrm>
              <a:off x="-1180638" y="228744"/>
              <a:ext cx="21944640" cy="2289600"/>
            </a:xfrm>
            <a:custGeom>
              <a:avLst/>
              <a:gdLst/>
              <a:ahLst/>
              <a:cxnLst/>
              <a:rect l="l" t="t" r="r" b="b"/>
              <a:pathLst>
                <a:path w="21944640" h="2289600" extrusionOk="0">
                  <a:moveTo>
                    <a:pt x="0" y="0"/>
                  </a:moveTo>
                  <a:lnTo>
                    <a:pt x="21944640" y="0"/>
                  </a:lnTo>
                  <a:lnTo>
                    <a:pt x="21944640" y="2289600"/>
                  </a:lnTo>
                  <a:lnTo>
                    <a:pt x="0" y="2289600"/>
                  </a:lnTo>
                  <a:close/>
                </a:path>
              </a:pathLst>
            </a:custGeom>
            <a:blipFill rotWithShape="1">
              <a:blip r:embed="rId4">
                <a:alphaModFix amt="0"/>
              </a:blip>
              <a:stretch>
                <a:fillRect t="-136743" b="-136739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8"/>
            <p:cNvSpPr txBox="1"/>
            <p:nvPr/>
          </p:nvSpPr>
          <p:spPr>
            <a:xfrm>
              <a:off x="-4083363" y="147908"/>
              <a:ext cx="8657469" cy="74333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8618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CONCLUSIONES</a:t>
              </a:r>
              <a:endParaRPr sz="4800" dirty="0"/>
            </a:p>
          </p:txBody>
        </p:sp>
      </p:grpSp>
      <p:grpSp>
        <p:nvGrpSpPr>
          <p:cNvPr id="176" name="Google Shape;176;p8"/>
          <p:cNvGrpSpPr/>
          <p:nvPr/>
        </p:nvGrpSpPr>
        <p:grpSpPr>
          <a:xfrm>
            <a:off x="-6760355" y="-1159067"/>
            <a:ext cx="24486639" cy="12300336"/>
            <a:chOff x="-10341755" y="-1578167"/>
            <a:chExt cx="24486639" cy="12300336"/>
          </a:xfrm>
        </p:grpSpPr>
        <p:sp>
          <p:nvSpPr>
            <p:cNvPr id="177" name="Google Shape;177;p8"/>
            <p:cNvSpPr/>
            <p:nvPr/>
          </p:nvSpPr>
          <p:spPr>
            <a:xfrm>
              <a:off x="-10341755" y="-1578167"/>
              <a:ext cx="12300336" cy="12300336"/>
            </a:xfrm>
            <a:prstGeom prst="blockArc">
              <a:avLst>
                <a:gd name="adj1" fmla="val 18900000"/>
                <a:gd name="adj2" fmla="val 2700000"/>
                <a:gd name="adj3" fmla="val 176"/>
              </a:avLst>
            </a:prstGeom>
            <a:noFill/>
            <a:ln w="254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8"/>
            <p:cNvSpPr/>
            <p:nvPr/>
          </p:nvSpPr>
          <p:spPr>
            <a:xfrm>
              <a:off x="1024039" y="702990"/>
              <a:ext cx="13120844" cy="1406712"/>
            </a:xfrm>
            <a:prstGeom prst="rect">
              <a:avLst/>
            </a:prstGeom>
            <a:solidFill>
              <a:srgbClr val="BF504D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8"/>
            <p:cNvSpPr txBox="1"/>
            <p:nvPr/>
          </p:nvSpPr>
          <p:spPr>
            <a:xfrm>
              <a:off x="1024039" y="702990"/>
              <a:ext cx="13120844" cy="14067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16575" tIns="81275" rIns="81275" bIns="81275" anchor="ctr" anchorCtr="0">
              <a:noAutofit/>
            </a:bodyPr>
            <a:lstStyle/>
            <a:p>
              <a:pPr marL="0" marR="0" lvl="0" indent="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La FBC con BB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aporta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información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histológica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relevante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8"/>
            <p:cNvSpPr/>
            <p:nvPr/>
          </p:nvSpPr>
          <p:spPr>
            <a:xfrm>
              <a:off x="144843" y="527151"/>
              <a:ext cx="1758391" cy="1758391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BF50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8"/>
            <p:cNvSpPr/>
            <p:nvPr/>
          </p:nvSpPr>
          <p:spPr>
            <a:xfrm>
              <a:off x="1830540" y="2813425"/>
              <a:ext cx="12314344" cy="1406712"/>
            </a:xfrm>
            <a:prstGeom prst="rect">
              <a:avLst/>
            </a:prstGeom>
            <a:solidFill>
              <a:srgbClr val="BC825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8"/>
            <p:cNvSpPr txBox="1"/>
            <p:nvPr/>
          </p:nvSpPr>
          <p:spPr>
            <a:xfrm>
              <a:off x="1830540" y="2813425"/>
              <a:ext cx="12314344" cy="14067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16575" tIns="81275" rIns="81275" bIns="81275" anchor="ctr" anchorCtr="0">
              <a:noAutofit/>
            </a:bodyPr>
            <a:lstStyle/>
            <a:p>
              <a:pPr marL="0" marR="0" lvl="0" indent="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La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infiltración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eosinofílica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submucosa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fue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el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hallazgo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histopatológico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más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frecuente</a:t>
              </a:r>
              <a:endParaRPr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8"/>
            <p:cNvSpPr/>
            <p:nvPr/>
          </p:nvSpPr>
          <p:spPr>
            <a:xfrm>
              <a:off x="951344" y="2637586"/>
              <a:ext cx="1758391" cy="1758391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BC82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8"/>
            <p:cNvSpPr/>
            <p:nvPr/>
          </p:nvSpPr>
          <p:spPr>
            <a:xfrm>
              <a:off x="1830540" y="4467136"/>
              <a:ext cx="12314344" cy="2320162"/>
            </a:xfrm>
            <a:prstGeom prst="rect">
              <a:avLst/>
            </a:prstGeom>
            <a:solidFill>
              <a:srgbClr val="BBB05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8"/>
            <p:cNvSpPr txBox="1"/>
            <p:nvPr/>
          </p:nvSpPr>
          <p:spPr>
            <a:xfrm>
              <a:off x="1830540" y="4467136"/>
              <a:ext cx="12314344" cy="23201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16575" tIns="81275" rIns="81275" bIns="81275" anchor="ctr" anchorCtr="0">
              <a:noAutofit/>
            </a:bodyPr>
            <a:lstStyle/>
            <a:p>
              <a:pPr marL="0" marR="0" lvl="0" indent="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La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integración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de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los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resultados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histológicos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con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los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datos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clínicos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y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funcionales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facilitó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una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reclasificación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fenotípica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en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un 36.3 % de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los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pacientes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, lo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que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subraya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el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valor de la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evaluación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tisular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en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casos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de mal control o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discrepancia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entre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biomarcadores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periféricos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y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manifestaciones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clínicas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. </a:t>
              </a:r>
              <a:endParaRPr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8"/>
            <p:cNvSpPr/>
            <p:nvPr/>
          </p:nvSpPr>
          <p:spPr>
            <a:xfrm>
              <a:off x="951344" y="4748022"/>
              <a:ext cx="1758391" cy="1758391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BBB05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8"/>
            <p:cNvSpPr/>
            <p:nvPr/>
          </p:nvSpPr>
          <p:spPr>
            <a:xfrm>
              <a:off x="1024039" y="7034296"/>
              <a:ext cx="13120844" cy="1406712"/>
            </a:xfrm>
            <a:prstGeom prst="rect">
              <a:avLst/>
            </a:prstGeom>
            <a:solidFill>
              <a:srgbClr val="99B958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8"/>
            <p:cNvSpPr txBox="1"/>
            <p:nvPr/>
          </p:nvSpPr>
          <p:spPr>
            <a:xfrm>
              <a:off x="1024039" y="7034296"/>
              <a:ext cx="13120844" cy="14067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16575" tIns="81275" rIns="81275" bIns="81275" anchor="ctr" anchorCtr="0">
              <a:noAutofit/>
            </a:bodyPr>
            <a:lstStyle/>
            <a:p>
              <a:pPr marL="0" marR="0" lvl="0" indent="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La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caracterización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histológica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puede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contribuir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a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una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selección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más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precisa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del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tratamiento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800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biológico</a:t>
              </a:r>
              <a:r>
                <a:rPr lang="en-US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8"/>
            <p:cNvSpPr/>
            <p:nvPr/>
          </p:nvSpPr>
          <p:spPr>
            <a:xfrm>
              <a:off x="144843" y="6858457"/>
              <a:ext cx="1758391" cy="1758391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99B95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3F9D2956-BD9B-239D-8D5D-F5BAB9E2F9DC}"/>
              </a:ext>
            </a:extLst>
          </p:cNvPr>
          <p:cNvSpPr txBox="1">
            <a:spLocks/>
          </p:cNvSpPr>
          <p:nvPr/>
        </p:nvSpPr>
        <p:spPr>
          <a:xfrm>
            <a:off x="1312331" y="0"/>
            <a:ext cx="13978467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4800" dirty="0"/>
              <a:t>REFERENCIAS BIBLIOGRAFICAS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355F1A84-076F-C4CE-9E10-BCF4C2DA99B3}"/>
              </a:ext>
            </a:extLst>
          </p:cNvPr>
          <p:cNvSpPr txBox="1">
            <a:spLocks/>
          </p:cNvSpPr>
          <p:nvPr/>
        </p:nvSpPr>
        <p:spPr>
          <a:xfrm>
            <a:off x="135466" y="2048934"/>
            <a:ext cx="17627599" cy="8432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/>
            <a:r>
              <a:rPr lang="es-ES" sz="2800" dirty="0">
                <a:latin typeface="+mn-lt"/>
              </a:rPr>
              <a:t>1. GEMA 5.5. Guía Española para el Manejo del Asma. Sanidad y Ediciones, S.L. (2025).</a:t>
            </a:r>
          </a:p>
          <a:p>
            <a:pPr algn="l"/>
            <a:r>
              <a:rPr lang="es-ES" sz="2800" dirty="0">
                <a:latin typeface="+mn-lt"/>
              </a:rPr>
              <a:t>2. Global </a:t>
            </a:r>
            <a:r>
              <a:rPr lang="es-ES" sz="2800" dirty="0" err="1">
                <a:latin typeface="+mn-lt"/>
              </a:rPr>
              <a:t>Initiative</a:t>
            </a:r>
            <a:r>
              <a:rPr lang="es-ES" sz="2800" dirty="0">
                <a:latin typeface="+mn-lt"/>
              </a:rPr>
              <a:t> </a:t>
            </a:r>
            <a:r>
              <a:rPr lang="es-ES" sz="2800" dirty="0" err="1">
                <a:latin typeface="+mn-lt"/>
              </a:rPr>
              <a:t>for</a:t>
            </a:r>
            <a:r>
              <a:rPr lang="es-ES" sz="2800" dirty="0">
                <a:latin typeface="+mn-lt"/>
              </a:rPr>
              <a:t> </a:t>
            </a:r>
            <a:r>
              <a:rPr lang="es-ES" sz="2800" dirty="0" err="1">
                <a:latin typeface="+mn-lt"/>
              </a:rPr>
              <a:t>Asthma</a:t>
            </a:r>
            <a:r>
              <a:rPr lang="es-ES" sz="2800" dirty="0">
                <a:latin typeface="+mn-lt"/>
              </a:rPr>
              <a:t> (GINA). Global </a:t>
            </a:r>
            <a:r>
              <a:rPr lang="es-ES" sz="2800" dirty="0" err="1">
                <a:latin typeface="+mn-lt"/>
              </a:rPr>
              <a:t>Strategy</a:t>
            </a:r>
            <a:r>
              <a:rPr lang="es-ES" sz="2800" dirty="0">
                <a:latin typeface="+mn-lt"/>
              </a:rPr>
              <a:t> </a:t>
            </a:r>
            <a:r>
              <a:rPr lang="es-ES" sz="2800" dirty="0" err="1">
                <a:latin typeface="+mn-lt"/>
              </a:rPr>
              <a:t>for</a:t>
            </a:r>
            <a:r>
              <a:rPr lang="es-ES" sz="2800" dirty="0">
                <a:latin typeface="+mn-lt"/>
              </a:rPr>
              <a:t> </a:t>
            </a:r>
            <a:r>
              <a:rPr lang="es-ES" sz="2800" dirty="0" err="1">
                <a:latin typeface="+mn-lt"/>
              </a:rPr>
              <a:t>Asthma</a:t>
            </a:r>
            <a:r>
              <a:rPr lang="es-ES" sz="2800" dirty="0">
                <a:latin typeface="+mn-lt"/>
              </a:rPr>
              <a:t> Management and </a:t>
            </a:r>
            <a:r>
              <a:rPr lang="es-ES" sz="2800" dirty="0" err="1">
                <a:latin typeface="+mn-lt"/>
              </a:rPr>
              <a:t>Prevention</a:t>
            </a:r>
            <a:r>
              <a:rPr lang="es-ES" sz="2800" dirty="0">
                <a:latin typeface="+mn-lt"/>
              </a:rPr>
              <a:t>. </a:t>
            </a:r>
            <a:r>
              <a:rPr lang="es-ES" sz="2800" dirty="0" err="1">
                <a:latin typeface="+mn-lt"/>
              </a:rPr>
              <a:t>Updated</a:t>
            </a:r>
            <a:r>
              <a:rPr lang="es-ES" sz="2800" dirty="0">
                <a:latin typeface="+mn-lt"/>
              </a:rPr>
              <a:t> 2025.</a:t>
            </a:r>
          </a:p>
          <a:p>
            <a:pPr algn="l"/>
            <a:r>
              <a:rPr lang="es-ES" sz="2800" dirty="0">
                <a:latin typeface="+mn-lt"/>
              </a:rPr>
              <a:t>3. </a:t>
            </a:r>
            <a:r>
              <a:rPr lang="es-ES" sz="2800" dirty="0" err="1">
                <a:latin typeface="+mn-lt"/>
              </a:rPr>
              <a:t>Perez</a:t>
            </a:r>
            <a:r>
              <a:rPr lang="es-ES" sz="2800" dirty="0">
                <a:latin typeface="+mn-lt"/>
              </a:rPr>
              <a:t>-de-Llano L, </a:t>
            </a:r>
            <a:r>
              <a:rPr lang="es-ES" sz="2800" dirty="0" err="1">
                <a:latin typeface="+mn-lt"/>
              </a:rPr>
              <a:t>Scelo</a:t>
            </a:r>
            <a:r>
              <a:rPr lang="es-ES" sz="2800" dirty="0">
                <a:latin typeface="+mn-lt"/>
              </a:rPr>
              <a:t> G, </a:t>
            </a:r>
            <a:r>
              <a:rPr lang="es-ES" sz="2800" dirty="0" err="1">
                <a:latin typeface="+mn-lt"/>
              </a:rPr>
              <a:t>Canonica</a:t>
            </a:r>
            <a:r>
              <a:rPr lang="es-ES" sz="2800" dirty="0">
                <a:latin typeface="+mn-lt"/>
              </a:rPr>
              <a:t> GW, et al. </a:t>
            </a:r>
            <a:r>
              <a:rPr lang="es-ES" sz="2800" dirty="0" err="1">
                <a:latin typeface="+mn-lt"/>
              </a:rPr>
              <a:t>Impact</a:t>
            </a:r>
            <a:r>
              <a:rPr lang="es-ES" sz="2800" dirty="0">
                <a:latin typeface="+mn-lt"/>
              </a:rPr>
              <a:t> </a:t>
            </a:r>
            <a:r>
              <a:rPr lang="es-ES" sz="2800" dirty="0" err="1">
                <a:latin typeface="+mn-lt"/>
              </a:rPr>
              <a:t>of</a:t>
            </a:r>
            <a:r>
              <a:rPr lang="es-ES" sz="2800" dirty="0">
                <a:latin typeface="+mn-lt"/>
              </a:rPr>
              <a:t> pre-</a:t>
            </a:r>
            <a:r>
              <a:rPr lang="es-ES" sz="2800" dirty="0" err="1">
                <a:latin typeface="+mn-lt"/>
              </a:rPr>
              <a:t>biologic</a:t>
            </a:r>
            <a:r>
              <a:rPr lang="es-ES" sz="2800" dirty="0">
                <a:latin typeface="+mn-lt"/>
              </a:rPr>
              <a:t> </a:t>
            </a:r>
            <a:r>
              <a:rPr lang="es-ES" sz="2800" dirty="0" err="1">
                <a:latin typeface="+mn-lt"/>
              </a:rPr>
              <a:t>impairment</a:t>
            </a:r>
            <a:r>
              <a:rPr lang="es-ES" sz="2800" dirty="0">
                <a:latin typeface="+mn-lt"/>
              </a:rPr>
              <a:t> </a:t>
            </a:r>
            <a:r>
              <a:rPr lang="es-ES" sz="2800" dirty="0" err="1">
                <a:latin typeface="+mn-lt"/>
              </a:rPr>
              <a:t>on</a:t>
            </a:r>
            <a:r>
              <a:rPr lang="es-ES" sz="2800" dirty="0">
                <a:latin typeface="+mn-lt"/>
              </a:rPr>
              <a:t> meeting </a:t>
            </a:r>
            <a:r>
              <a:rPr lang="es-ES" sz="2800" dirty="0" err="1">
                <a:latin typeface="+mn-lt"/>
              </a:rPr>
              <a:t>domain-specific</a:t>
            </a:r>
            <a:r>
              <a:rPr lang="es-ES" sz="2800" dirty="0">
                <a:latin typeface="+mn-lt"/>
              </a:rPr>
              <a:t> </a:t>
            </a:r>
            <a:r>
              <a:rPr lang="es-ES" sz="2800" dirty="0" err="1">
                <a:latin typeface="+mn-lt"/>
              </a:rPr>
              <a:t>biologic</a:t>
            </a:r>
            <a:r>
              <a:rPr lang="es-ES" sz="2800" dirty="0">
                <a:latin typeface="+mn-lt"/>
              </a:rPr>
              <a:t> responder </a:t>
            </a:r>
            <a:r>
              <a:rPr lang="es-ES" sz="2800" dirty="0" err="1">
                <a:latin typeface="+mn-lt"/>
              </a:rPr>
              <a:t>definitions</a:t>
            </a:r>
            <a:r>
              <a:rPr lang="es-ES" sz="2800" dirty="0">
                <a:latin typeface="+mn-lt"/>
              </a:rPr>
              <a:t> in </a:t>
            </a:r>
            <a:r>
              <a:rPr lang="es-ES" sz="2800" dirty="0" err="1">
                <a:latin typeface="+mn-lt"/>
              </a:rPr>
              <a:t>patients</a:t>
            </a:r>
            <a:r>
              <a:rPr lang="es-ES" sz="2800" dirty="0">
                <a:latin typeface="+mn-lt"/>
              </a:rPr>
              <a:t> </a:t>
            </a:r>
            <a:r>
              <a:rPr lang="es-ES" sz="2800" dirty="0" err="1">
                <a:latin typeface="+mn-lt"/>
              </a:rPr>
              <a:t>with</a:t>
            </a:r>
            <a:r>
              <a:rPr lang="es-ES" sz="2800" dirty="0">
                <a:latin typeface="+mn-lt"/>
              </a:rPr>
              <a:t> severe </a:t>
            </a:r>
            <a:r>
              <a:rPr lang="es-ES" sz="2800" dirty="0" err="1">
                <a:latin typeface="+mn-lt"/>
              </a:rPr>
              <a:t>asthma</a:t>
            </a:r>
            <a:r>
              <a:rPr lang="es-ES" sz="2800" dirty="0">
                <a:latin typeface="+mn-lt"/>
              </a:rPr>
              <a:t>. Ann </a:t>
            </a:r>
            <a:r>
              <a:rPr lang="es-ES" sz="2800" dirty="0" err="1">
                <a:latin typeface="+mn-lt"/>
              </a:rPr>
              <a:t>Allergy</a:t>
            </a:r>
            <a:r>
              <a:rPr lang="es-ES" sz="2800" dirty="0">
                <a:latin typeface="+mn-lt"/>
              </a:rPr>
              <a:t> </a:t>
            </a:r>
            <a:r>
              <a:rPr lang="es-ES" sz="2800" dirty="0" err="1">
                <a:latin typeface="+mn-lt"/>
              </a:rPr>
              <a:t>Asthma</a:t>
            </a:r>
            <a:r>
              <a:rPr lang="es-ES" sz="2800" dirty="0">
                <a:latin typeface="+mn-lt"/>
              </a:rPr>
              <a:t> </a:t>
            </a:r>
            <a:r>
              <a:rPr lang="es-ES" sz="2800" dirty="0" err="1">
                <a:latin typeface="+mn-lt"/>
              </a:rPr>
              <a:t>Immunol</a:t>
            </a:r>
            <a:r>
              <a:rPr lang="es-ES" sz="2800" dirty="0">
                <a:latin typeface="+mn-lt"/>
              </a:rPr>
              <a:t>. 2024;132(5):610-622.e617.</a:t>
            </a:r>
          </a:p>
          <a:p>
            <a:pPr algn="l"/>
            <a:r>
              <a:rPr lang="es-ES" sz="2800" dirty="0">
                <a:latin typeface="+mn-lt"/>
              </a:rPr>
              <a:t>4. Cosío BG, Iglesias A, </a:t>
            </a:r>
            <a:r>
              <a:rPr lang="es-ES" sz="2800" dirty="0" err="1">
                <a:latin typeface="+mn-lt"/>
              </a:rPr>
              <a:t>Shafiek</a:t>
            </a:r>
            <a:r>
              <a:rPr lang="es-ES" sz="2800" dirty="0">
                <a:latin typeface="+mn-lt"/>
              </a:rPr>
              <a:t> H, </a:t>
            </a:r>
            <a:r>
              <a:rPr lang="es-ES" sz="2800" dirty="0" err="1">
                <a:latin typeface="+mn-lt"/>
              </a:rPr>
              <a:t>Mosteiro</a:t>
            </a:r>
            <a:r>
              <a:rPr lang="es-ES" sz="2800" dirty="0">
                <a:latin typeface="+mn-lt"/>
              </a:rPr>
              <a:t> M, Escribano I, Toledo-Pons N, et al. </a:t>
            </a:r>
            <a:r>
              <a:rPr lang="es-ES" sz="2800" dirty="0" err="1">
                <a:latin typeface="+mn-lt"/>
              </a:rPr>
              <a:t>The</a:t>
            </a:r>
            <a:r>
              <a:rPr lang="es-ES" sz="2800" dirty="0">
                <a:latin typeface="+mn-lt"/>
              </a:rPr>
              <a:t> Role </a:t>
            </a:r>
            <a:r>
              <a:rPr lang="es-ES" sz="2800" dirty="0" err="1">
                <a:latin typeface="+mn-lt"/>
              </a:rPr>
              <a:t>of</a:t>
            </a:r>
            <a:r>
              <a:rPr lang="es-ES" sz="2800" dirty="0">
                <a:latin typeface="+mn-lt"/>
              </a:rPr>
              <a:t> </a:t>
            </a:r>
            <a:r>
              <a:rPr lang="es-ES" sz="2800" dirty="0" err="1">
                <a:latin typeface="+mn-lt"/>
              </a:rPr>
              <a:t>Bronchial</a:t>
            </a:r>
            <a:r>
              <a:rPr lang="es-ES" sz="2800" dirty="0">
                <a:latin typeface="+mn-lt"/>
              </a:rPr>
              <a:t> </a:t>
            </a:r>
            <a:r>
              <a:rPr lang="es-ES" sz="2800" dirty="0" err="1">
                <a:latin typeface="+mn-lt"/>
              </a:rPr>
              <a:t>Biopsy</a:t>
            </a:r>
            <a:r>
              <a:rPr lang="es-ES" sz="2800" dirty="0">
                <a:latin typeface="+mn-lt"/>
              </a:rPr>
              <a:t> in </a:t>
            </a:r>
            <a:r>
              <a:rPr lang="es-ES" sz="2800" dirty="0" err="1">
                <a:latin typeface="+mn-lt"/>
              </a:rPr>
              <a:t>the</a:t>
            </a:r>
            <a:r>
              <a:rPr lang="es-ES" sz="2800" dirty="0">
                <a:latin typeface="+mn-lt"/>
              </a:rPr>
              <a:t> </a:t>
            </a:r>
            <a:r>
              <a:rPr lang="es-ES" sz="2800" dirty="0" err="1">
                <a:latin typeface="+mn-lt"/>
              </a:rPr>
              <a:t>Prediction</a:t>
            </a:r>
            <a:r>
              <a:rPr lang="es-ES" sz="2800" dirty="0">
                <a:latin typeface="+mn-lt"/>
              </a:rPr>
              <a:t> </a:t>
            </a:r>
            <a:r>
              <a:rPr lang="es-ES" sz="2800" dirty="0" err="1">
                <a:latin typeface="+mn-lt"/>
              </a:rPr>
              <a:t>of</a:t>
            </a:r>
            <a:r>
              <a:rPr lang="es-ES" sz="2800" dirty="0">
                <a:latin typeface="+mn-lt"/>
              </a:rPr>
              <a:t> Response </a:t>
            </a:r>
            <a:r>
              <a:rPr lang="es-ES" sz="2800" dirty="0" err="1">
                <a:latin typeface="+mn-lt"/>
              </a:rPr>
              <a:t>to</a:t>
            </a:r>
            <a:r>
              <a:rPr lang="es-ES" sz="2800" dirty="0">
                <a:latin typeface="+mn-lt"/>
              </a:rPr>
              <a:t> </a:t>
            </a:r>
            <a:r>
              <a:rPr lang="es-ES" sz="2800" dirty="0" err="1">
                <a:latin typeface="+mn-lt"/>
              </a:rPr>
              <a:t>Biologic</a:t>
            </a:r>
            <a:r>
              <a:rPr lang="es-ES" sz="2800" dirty="0">
                <a:latin typeface="+mn-lt"/>
              </a:rPr>
              <a:t> </a:t>
            </a:r>
            <a:r>
              <a:rPr lang="es-ES" sz="2800" dirty="0" err="1">
                <a:latin typeface="+mn-lt"/>
              </a:rPr>
              <a:t>Therapy</a:t>
            </a:r>
            <a:r>
              <a:rPr lang="es-ES" sz="2800" dirty="0">
                <a:latin typeface="+mn-lt"/>
              </a:rPr>
              <a:t> in Severe </a:t>
            </a:r>
            <a:r>
              <a:rPr lang="es-ES" sz="2800" dirty="0" err="1">
                <a:latin typeface="+mn-lt"/>
              </a:rPr>
              <a:t>Uncontrolled</a:t>
            </a:r>
            <a:r>
              <a:rPr lang="es-ES" sz="2800" dirty="0">
                <a:latin typeface="+mn-lt"/>
              </a:rPr>
              <a:t> </a:t>
            </a:r>
            <a:r>
              <a:rPr lang="es-ES" sz="2800" dirty="0" err="1">
                <a:latin typeface="+mn-lt"/>
              </a:rPr>
              <a:t>Asthma</a:t>
            </a:r>
            <a:r>
              <a:rPr lang="es-ES" sz="2800" dirty="0">
                <a:latin typeface="+mn-lt"/>
              </a:rPr>
              <a:t>: A Prospective </a:t>
            </a:r>
            <a:r>
              <a:rPr lang="es-ES" sz="2800" dirty="0" err="1">
                <a:latin typeface="+mn-lt"/>
              </a:rPr>
              <a:t>Study</a:t>
            </a:r>
            <a:r>
              <a:rPr lang="es-ES" sz="2800" dirty="0">
                <a:latin typeface="+mn-lt"/>
              </a:rPr>
              <a:t>. </a:t>
            </a:r>
            <a:r>
              <a:rPr lang="es-ES" sz="2800" dirty="0" err="1">
                <a:latin typeface="+mn-lt"/>
              </a:rPr>
              <a:t>Chest</a:t>
            </a:r>
            <a:r>
              <a:rPr lang="es-ES" sz="2800" dirty="0">
                <a:latin typeface="+mn-lt"/>
              </a:rPr>
              <a:t>. 2025;167(4):945-955.</a:t>
            </a:r>
          </a:p>
          <a:p>
            <a:pPr algn="l"/>
            <a:r>
              <a:rPr lang="es-ES" sz="2800" dirty="0">
                <a:latin typeface="+mn-lt"/>
              </a:rPr>
              <a:t>5. Hastie AT, Moore WC, Li H, Rector BM, Ortega VE, Pascual RM, et al. </a:t>
            </a:r>
            <a:r>
              <a:rPr lang="es-ES" sz="2800" dirty="0" err="1">
                <a:latin typeface="+mn-lt"/>
              </a:rPr>
              <a:t>Biomarker</a:t>
            </a:r>
            <a:r>
              <a:rPr lang="es-ES" sz="2800" dirty="0">
                <a:latin typeface="+mn-lt"/>
              </a:rPr>
              <a:t> </a:t>
            </a:r>
            <a:r>
              <a:rPr lang="es-ES" sz="2800" dirty="0" err="1">
                <a:latin typeface="+mn-lt"/>
              </a:rPr>
              <a:t>surrogates</a:t>
            </a:r>
            <a:r>
              <a:rPr lang="es-ES" sz="2800" dirty="0">
                <a:latin typeface="+mn-lt"/>
              </a:rPr>
              <a:t> do </a:t>
            </a:r>
            <a:r>
              <a:rPr lang="es-ES" sz="2800" dirty="0" err="1">
                <a:latin typeface="+mn-lt"/>
              </a:rPr>
              <a:t>not</a:t>
            </a:r>
            <a:r>
              <a:rPr lang="es-ES" sz="2800" dirty="0">
                <a:latin typeface="+mn-lt"/>
              </a:rPr>
              <a:t> </a:t>
            </a:r>
            <a:r>
              <a:rPr lang="es-ES" sz="2800" dirty="0" err="1">
                <a:latin typeface="+mn-lt"/>
              </a:rPr>
              <a:t>accurately</a:t>
            </a:r>
            <a:r>
              <a:rPr lang="es-ES" sz="2800" dirty="0">
                <a:latin typeface="+mn-lt"/>
              </a:rPr>
              <a:t> </a:t>
            </a:r>
            <a:r>
              <a:rPr lang="es-ES" sz="2800" dirty="0" err="1">
                <a:latin typeface="+mn-lt"/>
              </a:rPr>
              <a:t>predict</a:t>
            </a:r>
            <a:r>
              <a:rPr lang="es-ES" sz="2800" dirty="0">
                <a:latin typeface="+mn-lt"/>
              </a:rPr>
              <a:t> </a:t>
            </a:r>
            <a:r>
              <a:rPr lang="es-ES" sz="2800" dirty="0" err="1">
                <a:latin typeface="+mn-lt"/>
              </a:rPr>
              <a:t>sputum</a:t>
            </a:r>
            <a:r>
              <a:rPr lang="es-ES" sz="2800" dirty="0">
                <a:latin typeface="+mn-lt"/>
              </a:rPr>
              <a:t> </a:t>
            </a:r>
            <a:r>
              <a:rPr lang="es-ES" sz="2800" dirty="0" err="1">
                <a:latin typeface="+mn-lt"/>
              </a:rPr>
              <a:t>eosinophil</a:t>
            </a:r>
            <a:r>
              <a:rPr lang="es-ES" sz="2800" dirty="0">
                <a:latin typeface="+mn-lt"/>
              </a:rPr>
              <a:t> and </a:t>
            </a:r>
            <a:r>
              <a:rPr lang="es-ES" sz="2800" dirty="0" err="1">
                <a:latin typeface="+mn-lt"/>
              </a:rPr>
              <a:t>neutrophil</a:t>
            </a:r>
            <a:r>
              <a:rPr lang="es-ES" sz="2800" dirty="0">
                <a:latin typeface="+mn-lt"/>
              </a:rPr>
              <a:t> </a:t>
            </a:r>
            <a:r>
              <a:rPr lang="es-ES" sz="2800" dirty="0" err="1">
                <a:latin typeface="+mn-lt"/>
              </a:rPr>
              <a:t>percentages</a:t>
            </a:r>
            <a:r>
              <a:rPr lang="es-ES" sz="2800" dirty="0">
                <a:latin typeface="+mn-lt"/>
              </a:rPr>
              <a:t> in </a:t>
            </a:r>
            <a:r>
              <a:rPr lang="es-ES" sz="2800" dirty="0" err="1">
                <a:latin typeface="+mn-lt"/>
              </a:rPr>
              <a:t>asthmatic</a:t>
            </a:r>
            <a:r>
              <a:rPr lang="es-ES" sz="2800" dirty="0">
                <a:latin typeface="+mn-lt"/>
              </a:rPr>
              <a:t> </a:t>
            </a:r>
            <a:r>
              <a:rPr lang="es-ES" sz="2800" dirty="0" err="1">
                <a:latin typeface="+mn-lt"/>
              </a:rPr>
              <a:t>subjects</a:t>
            </a:r>
            <a:r>
              <a:rPr lang="es-ES" sz="2800" dirty="0">
                <a:latin typeface="+mn-lt"/>
              </a:rPr>
              <a:t>. J </a:t>
            </a:r>
            <a:r>
              <a:rPr lang="es-ES" sz="2800" dirty="0" err="1">
                <a:latin typeface="+mn-lt"/>
              </a:rPr>
              <a:t>Allergy</a:t>
            </a:r>
            <a:r>
              <a:rPr lang="es-ES" sz="2800" dirty="0">
                <a:latin typeface="+mn-lt"/>
              </a:rPr>
              <a:t> Clin </a:t>
            </a:r>
            <a:r>
              <a:rPr lang="es-ES" sz="2800" dirty="0" err="1">
                <a:latin typeface="+mn-lt"/>
              </a:rPr>
              <a:t>Immunol</a:t>
            </a:r>
            <a:r>
              <a:rPr lang="es-ES" sz="2800" dirty="0">
                <a:latin typeface="+mn-lt"/>
              </a:rPr>
              <a:t>. 2013;132(1):72-80.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60561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BCB3C0-E21C-9372-98C9-B8031F1FA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5133" y="0"/>
            <a:ext cx="15214600" cy="1459442"/>
          </a:xfrm>
        </p:spPr>
        <p:txBody>
          <a:bodyPr>
            <a:normAutofit/>
          </a:bodyPr>
          <a:lstStyle/>
          <a:p>
            <a:r>
              <a:rPr lang="es-ES" sz="4800" dirty="0"/>
              <a:t>REFERENCIAS BIBLIOGRAFICAS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9EB3CEF-9C53-7E51-0FE1-935FF412CF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1459442"/>
            <a:ext cx="17610666" cy="8446558"/>
          </a:xfrm>
        </p:spPr>
        <p:txBody>
          <a:bodyPr>
            <a:normAutofit/>
          </a:bodyPr>
          <a:lstStyle/>
          <a:p>
            <a:pPr algn="l"/>
            <a:r>
              <a:rPr lang="es-ES" dirty="0"/>
              <a:t>6. </a:t>
            </a:r>
            <a:r>
              <a:rPr lang="es-ES" dirty="0" err="1"/>
              <a:t>Cosio</a:t>
            </a:r>
            <a:r>
              <a:rPr lang="es-ES" dirty="0"/>
              <a:t> BG, </a:t>
            </a:r>
            <a:r>
              <a:rPr lang="es-ES" dirty="0" err="1"/>
              <a:t>Shafiek</a:t>
            </a:r>
            <a:r>
              <a:rPr lang="es-ES" dirty="0"/>
              <a:t> H, Iglesias A, </a:t>
            </a:r>
            <a:r>
              <a:rPr lang="es-ES" dirty="0" err="1"/>
              <a:t>Mosteiro</a:t>
            </a:r>
            <a:r>
              <a:rPr lang="es-ES" dirty="0"/>
              <a:t> M, González-Piñeiro A, Rodríguez M, et al. </a:t>
            </a:r>
            <a:r>
              <a:rPr lang="es-ES" dirty="0" err="1"/>
              <a:t>Validation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a </a:t>
            </a:r>
            <a:r>
              <a:rPr lang="es-ES" dirty="0" err="1"/>
              <a:t>Pathological</a:t>
            </a:r>
            <a:r>
              <a:rPr lang="es-ES" dirty="0"/>
              <a:t> Score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Assessment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Bronchial</a:t>
            </a:r>
            <a:r>
              <a:rPr lang="es-ES" dirty="0"/>
              <a:t> </a:t>
            </a:r>
            <a:r>
              <a:rPr lang="es-ES" dirty="0" err="1"/>
              <a:t>Biopsies</a:t>
            </a:r>
            <a:r>
              <a:rPr lang="es-ES" dirty="0"/>
              <a:t> in Severe </a:t>
            </a:r>
            <a:r>
              <a:rPr lang="es-ES" dirty="0" err="1"/>
              <a:t>Uncontrolled</a:t>
            </a:r>
            <a:r>
              <a:rPr lang="es-ES" dirty="0"/>
              <a:t> </a:t>
            </a:r>
            <a:r>
              <a:rPr lang="es-ES" dirty="0" err="1"/>
              <a:t>Asthma</a:t>
            </a:r>
            <a:r>
              <a:rPr lang="es-ES" dirty="0"/>
              <a:t>: </a:t>
            </a:r>
            <a:r>
              <a:rPr lang="es-ES" dirty="0" err="1"/>
              <a:t>Beyond</a:t>
            </a:r>
            <a:r>
              <a:rPr lang="es-ES" dirty="0"/>
              <a:t> </a:t>
            </a:r>
            <a:r>
              <a:rPr lang="es-ES" dirty="0" err="1"/>
              <a:t>Blood</a:t>
            </a:r>
            <a:r>
              <a:rPr lang="es-ES" dirty="0"/>
              <a:t> </a:t>
            </a:r>
            <a:r>
              <a:rPr lang="es-ES" dirty="0" err="1"/>
              <a:t>Eosinophils</a:t>
            </a:r>
            <a:r>
              <a:rPr lang="es-ES" dirty="0"/>
              <a:t>. </a:t>
            </a:r>
            <a:r>
              <a:rPr lang="es-ES" dirty="0" err="1"/>
              <a:t>Arch</a:t>
            </a:r>
            <a:r>
              <a:rPr lang="es-ES" dirty="0"/>
              <a:t> </a:t>
            </a:r>
            <a:r>
              <a:rPr lang="es-ES" dirty="0" err="1"/>
              <a:t>Bronconeumol</a:t>
            </a:r>
            <a:r>
              <a:rPr lang="es-ES" dirty="0"/>
              <a:t>. 2023;59(8):502-509.</a:t>
            </a:r>
          </a:p>
          <a:p>
            <a:pPr algn="l"/>
            <a:r>
              <a:rPr lang="es-ES" dirty="0"/>
              <a:t>7. Toledo-Pons N, van </a:t>
            </a:r>
            <a:r>
              <a:rPr lang="es-ES" dirty="0" err="1"/>
              <a:t>Boven</a:t>
            </a:r>
            <a:r>
              <a:rPr lang="es-ES" dirty="0"/>
              <a:t> JFM, </a:t>
            </a:r>
            <a:r>
              <a:rPr lang="es-ES" dirty="0" err="1"/>
              <a:t>Muncunill</a:t>
            </a:r>
            <a:r>
              <a:rPr lang="es-ES" dirty="0"/>
              <a:t> J, Millán A, Román-Rodríguez M, López-Andrade B, et al. </a:t>
            </a:r>
            <a:r>
              <a:rPr lang="es-ES" dirty="0" err="1"/>
              <a:t>Impact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blood</a:t>
            </a:r>
            <a:r>
              <a:rPr lang="es-ES" dirty="0"/>
              <a:t> </a:t>
            </a:r>
            <a:r>
              <a:rPr lang="es-ES" dirty="0" err="1"/>
              <a:t>eosinophil</a:t>
            </a:r>
            <a:r>
              <a:rPr lang="es-ES" dirty="0"/>
              <a:t> </a:t>
            </a:r>
            <a:r>
              <a:rPr lang="es-ES" dirty="0" err="1"/>
              <a:t>variability</a:t>
            </a:r>
            <a:r>
              <a:rPr lang="es-ES" dirty="0"/>
              <a:t> in </a:t>
            </a:r>
            <a:r>
              <a:rPr lang="es-ES" dirty="0" err="1"/>
              <a:t>asthma</a:t>
            </a:r>
            <a:r>
              <a:rPr lang="es-ES" dirty="0"/>
              <a:t>: a real-</a:t>
            </a:r>
            <a:r>
              <a:rPr lang="es-ES" dirty="0" err="1"/>
              <a:t>life</a:t>
            </a:r>
            <a:r>
              <a:rPr lang="es-ES" dirty="0"/>
              <a:t> </a:t>
            </a:r>
            <a:r>
              <a:rPr lang="es-ES" dirty="0" err="1"/>
              <a:t>population</a:t>
            </a:r>
            <a:r>
              <a:rPr lang="es-ES" dirty="0"/>
              <a:t> </a:t>
            </a:r>
            <a:r>
              <a:rPr lang="es-ES" dirty="0" err="1"/>
              <a:t>study</a:t>
            </a:r>
            <a:r>
              <a:rPr lang="es-ES" dirty="0"/>
              <a:t>. Ann Am </a:t>
            </a:r>
            <a:r>
              <a:rPr lang="es-ES" dirty="0" err="1"/>
              <a:t>Thorac</a:t>
            </a:r>
            <a:r>
              <a:rPr lang="es-ES" dirty="0"/>
              <a:t> Soc. 2022;19(3):407-414.</a:t>
            </a:r>
          </a:p>
          <a:p>
            <a:pPr algn="l"/>
            <a:r>
              <a:rPr lang="es-ES" dirty="0"/>
              <a:t>8. Cosío BG, </a:t>
            </a:r>
            <a:r>
              <a:rPr lang="es-ES" dirty="0" err="1"/>
              <a:t>Shafiek</a:t>
            </a:r>
            <a:r>
              <a:rPr lang="es-ES" dirty="0"/>
              <a:t> H, </a:t>
            </a:r>
            <a:r>
              <a:rPr lang="es-ES" dirty="0" err="1"/>
              <a:t>Mosteiro</a:t>
            </a:r>
            <a:r>
              <a:rPr lang="es-ES" dirty="0"/>
              <a:t> M, Iglesias A, Gómez C, Toledo-Pons N, et al. </a:t>
            </a:r>
            <a:r>
              <a:rPr lang="es-ES" dirty="0" err="1"/>
              <a:t>Redefining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Role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Bronchoscopy</a:t>
            </a:r>
            <a:r>
              <a:rPr lang="es-ES" dirty="0"/>
              <a:t> in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Workup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Severe </a:t>
            </a:r>
            <a:r>
              <a:rPr lang="es-ES" dirty="0" err="1"/>
              <a:t>Uncontrolled</a:t>
            </a:r>
            <a:r>
              <a:rPr lang="es-ES" dirty="0"/>
              <a:t> </a:t>
            </a:r>
            <a:r>
              <a:rPr lang="es-ES" dirty="0" err="1"/>
              <a:t>Asthma</a:t>
            </a:r>
            <a:r>
              <a:rPr lang="es-ES" dirty="0"/>
              <a:t> in </a:t>
            </a:r>
            <a:r>
              <a:rPr lang="es-ES" dirty="0" err="1"/>
              <a:t>the</a:t>
            </a:r>
            <a:r>
              <a:rPr lang="es-ES" dirty="0"/>
              <a:t> Era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Biologics</a:t>
            </a:r>
            <a:r>
              <a:rPr lang="es-ES" dirty="0"/>
              <a:t>: A Prospective </a:t>
            </a:r>
            <a:r>
              <a:rPr lang="es-ES" dirty="0" err="1"/>
              <a:t>Study</a:t>
            </a:r>
            <a:r>
              <a:rPr lang="es-ES" dirty="0"/>
              <a:t>. </a:t>
            </a:r>
            <a:r>
              <a:rPr lang="es-ES" dirty="0" err="1"/>
              <a:t>Chest</a:t>
            </a:r>
            <a:r>
              <a:rPr lang="es-ES" dirty="0"/>
              <a:t>. 2023;164(4):837-845.</a:t>
            </a:r>
          </a:p>
          <a:p>
            <a:pPr algn="l"/>
            <a:r>
              <a:rPr lang="es-ES" dirty="0"/>
              <a:t>9. Good JT </a:t>
            </a:r>
            <a:r>
              <a:rPr lang="es-ES" dirty="0" err="1"/>
              <a:t>Jr</a:t>
            </a:r>
            <a:r>
              <a:rPr lang="es-ES" dirty="0"/>
              <a:t>, </a:t>
            </a:r>
            <a:r>
              <a:rPr lang="es-ES" dirty="0" err="1"/>
              <a:t>Kolakowski</a:t>
            </a:r>
            <a:r>
              <a:rPr lang="es-ES" dirty="0"/>
              <a:t> CA, </a:t>
            </a:r>
            <a:r>
              <a:rPr lang="es-ES" dirty="0" err="1"/>
              <a:t>Groshong</a:t>
            </a:r>
            <a:r>
              <a:rPr lang="es-ES" dirty="0"/>
              <a:t> SD, Murphy JR, Martin RJ. </a:t>
            </a:r>
            <a:r>
              <a:rPr lang="es-ES" dirty="0" err="1"/>
              <a:t>Refractory</a:t>
            </a:r>
            <a:r>
              <a:rPr lang="es-ES" dirty="0"/>
              <a:t> </a:t>
            </a:r>
            <a:r>
              <a:rPr lang="es-ES" dirty="0" err="1"/>
              <a:t>asthma</a:t>
            </a:r>
            <a:r>
              <a:rPr lang="es-ES" dirty="0"/>
              <a:t>: </a:t>
            </a:r>
            <a:r>
              <a:rPr lang="es-ES" dirty="0" err="1"/>
              <a:t>importance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bronchoscopy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identify</a:t>
            </a:r>
            <a:r>
              <a:rPr lang="es-ES" dirty="0"/>
              <a:t> </a:t>
            </a:r>
            <a:r>
              <a:rPr lang="es-ES" dirty="0" err="1"/>
              <a:t>phenotypes</a:t>
            </a:r>
            <a:r>
              <a:rPr lang="es-ES" dirty="0"/>
              <a:t> and </a:t>
            </a:r>
            <a:r>
              <a:rPr lang="es-ES" dirty="0" err="1"/>
              <a:t>direct</a:t>
            </a:r>
            <a:r>
              <a:rPr lang="es-ES" dirty="0"/>
              <a:t> </a:t>
            </a:r>
            <a:r>
              <a:rPr lang="es-ES" dirty="0" err="1"/>
              <a:t>therapy</a:t>
            </a:r>
            <a:r>
              <a:rPr lang="es-ES" dirty="0"/>
              <a:t>. </a:t>
            </a:r>
            <a:r>
              <a:rPr lang="es-ES" dirty="0" err="1"/>
              <a:t>Chest</a:t>
            </a:r>
            <a:r>
              <a:rPr lang="es-ES" dirty="0"/>
              <a:t>. 2012;141(3):599-606.</a:t>
            </a:r>
          </a:p>
          <a:p>
            <a:pPr algn="l"/>
            <a:r>
              <a:rPr lang="es-ES" dirty="0"/>
              <a:t>10. Moore WC, Evans MD, </a:t>
            </a:r>
            <a:r>
              <a:rPr lang="es-ES" dirty="0" err="1"/>
              <a:t>Bleecker</a:t>
            </a:r>
            <a:r>
              <a:rPr lang="es-ES" dirty="0"/>
              <a:t> ER, </a:t>
            </a:r>
            <a:r>
              <a:rPr lang="es-ES" dirty="0" err="1"/>
              <a:t>Busse</a:t>
            </a:r>
            <a:r>
              <a:rPr lang="es-ES" dirty="0"/>
              <a:t> WW, Calhoun WJ, Castro M, et al. Safety </a:t>
            </a:r>
            <a:r>
              <a:rPr lang="es-ES" dirty="0" err="1"/>
              <a:t>of</a:t>
            </a:r>
            <a:r>
              <a:rPr lang="es-ES" dirty="0"/>
              <a:t> investigative </a:t>
            </a:r>
            <a:r>
              <a:rPr lang="es-ES" dirty="0" err="1"/>
              <a:t>bronchoscopy</a:t>
            </a:r>
            <a:r>
              <a:rPr lang="es-ES" dirty="0"/>
              <a:t> in </a:t>
            </a:r>
            <a:r>
              <a:rPr lang="es-ES" dirty="0" err="1"/>
              <a:t>the</a:t>
            </a:r>
            <a:r>
              <a:rPr lang="es-ES" dirty="0"/>
              <a:t> Severe </a:t>
            </a:r>
            <a:r>
              <a:rPr lang="es-ES" dirty="0" err="1"/>
              <a:t>Asthma</a:t>
            </a:r>
            <a:r>
              <a:rPr lang="es-ES" dirty="0"/>
              <a:t> </a:t>
            </a:r>
            <a:r>
              <a:rPr lang="es-ES" dirty="0" err="1"/>
              <a:t>Research</a:t>
            </a:r>
            <a:r>
              <a:rPr lang="es-ES" dirty="0"/>
              <a:t> </a:t>
            </a:r>
            <a:r>
              <a:rPr lang="es-ES" dirty="0" err="1"/>
              <a:t>Program</a:t>
            </a:r>
            <a:r>
              <a:rPr lang="es-ES" dirty="0"/>
              <a:t>. J </a:t>
            </a:r>
            <a:r>
              <a:rPr lang="es-ES" dirty="0" err="1"/>
              <a:t>Allergy</a:t>
            </a:r>
            <a:r>
              <a:rPr lang="es-ES" dirty="0"/>
              <a:t> Clin </a:t>
            </a:r>
            <a:r>
              <a:rPr lang="es-ES" dirty="0" err="1"/>
              <a:t>Immunol</a:t>
            </a:r>
            <a:r>
              <a:rPr lang="es-ES" dirty="0"/>
              <a:t>. 2011;128(2):328-336.</a:t>
            </a:r>
          </a:p>
          <a:p>
            <a:pPr algn="l"/>
            <a:r>
              <a:rPr lang="es-ES" dirty="0"/>
              <a:t>11. Álvarez-Gutiérrez FJ, Blanco Aparicio M, Casas Maldonado F, Plaza Moral V, Soto Campos G, González-Barcala FJ, et al. Documento de consenso de asma grave. Actualización 2025. </a:t>
            </a:r>
            <a:r>
              <a:rPr lang="es-ES" dirty="0" err="1"/>
              <a:t>Arch</a:t>
            </a:r>
            <a:r>
              <a:rPr lang="es-ES" dirty="0"/>
              <a:t> </a:t>
            </a:r>
            <a:r>
              <a:rPr lang="es-ES" dirty="0" err="1"/>
              <a:t>Bronconeumol</a:t>
            </a:r>
            <a:r>
              <a:rPr lang="es-ES" dirty="0"/>
              <a:t>. 2025;61(</a:t>
            </a:r>
            <a:r>
              <a:rPr lang="es-ES" dirty="0" err="1"/>
              <a:t>Supl</a:t>
            </a:r>
            <a:r>
              <a:rPr lang="es-ES" dirty="0"/>
              <a:t>):1–69. © Sociedad Española de Neumología y Cirugía Torácica (SEPAR).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5464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802</Words>
  <Application>Microsoft Macintosh PowerPoint</Application>
  <PresentationFormat>Personalizado</PresentationFormat>
  <Paragraphs>45</Paragraphs>
  <Slides>13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REFERENCIAS BIBLIOGRAFICAS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Alberto Alvarez Napoles</cp:lastModifiedBy>
  <cp:revision>102</cp:revision>
  <dcterms:created xsi:type="dcterms:W3CDTF">2006-08-16T00:00:00Z</dcterms:created>
  <dcterms:modified xsi:type="dcterms:W3CDTF">2026-02-28T20:14:20Z</dcterms:modified>
</cp:coreProperties>
</file>