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79" r:id="rId3"/>
    <p:sldId id="284" r:id="rId4"/>
    <p:sldId id="287" r:id="rId5"/>
    <p:sldId id="285" r:id="rId6"/>
    <p:sldId id="283" r:id="rId7"/>
    <p:sldId id="289" r:id="rId8"/>
    <p:sldId id="280" r:id="rId9"/>
    <p:sldId id="299" r:id="rId10"/>
    <p:sldId id="290" r:id="rId11"/>
    <p:sldId id="293" r:id="rId12"/>
    <p:sldId id="294" r:id="rId13"/>
    <p:sldId id="297" r:id="rId14"/>
    <p:sldId id="298" r:id="rId15"/>
    <p:sldId id="301" r:id="rId16"/>
    <p:sldId id="281" r:id="rId17"/>
    <p:sldId id="300" r:id="rId18"/>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6A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49"/>
    <p:restoredTop sz="87365"/>
  </p:normalViewPr>
  <p:slideViewPr>
    <p:cSldViewPr>
      <p:cViewPr varScale="1">
        <p:scale>
          <a:sx n="130" d="100"/>
          <a:sy n="130" d="100"/>
        </p:scale>
        <p:origin x="816" y="1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r>
              <a:rPr lang="es-ES" b="1" dirty="0"/>
              <a:t>Necesidad de oxigenoterapia</a:t>
            </a:r>
          </a:p>
          <a:p>
            <a:pPr>
              <a:defRPr b="1"/>
            </a:pPr>
            <a:r>
              <a:rPr lang="es-ES" b="1" dirty="0">
                <a:solidFill>
                  <a:srgbClr val="0070C0"/>
                </a:solidFill>
              </a:rPr>
              <a:t>antes</a:t>
            </a:r>
            <a:r>
              <a:rPr lang="es-ES" b="1" dirty="0"/>
              <a:t> y </a:t>
            </a:r>
            <a:r>
              <a:rPr lang="es-ES" b="1" dirty="0">
                <a:solidFill>
                  <a:schemeClr val="accent4"/>
                </a:solidFill>
              </a:rPr>
              <a:t>después</a:t>
            </a:r>
            <a:r>
              <a:rPr lang="es-ES" b="1" dirty="0"/>
              <a:t> del LBA</a:t>
            </a:r>
          </a:p>
          <a:p>
            <a:pPr>
              <a:defRPr b="1"/>
            </a:pPr>
            <a:r>
              <a:rPr lang="es-ES" sz="700" b="1" dirty="0"/>
              <a:t>(expresado en porcentaje)</a:t>
            </a:r>
            <a:r>
              <a:rPr lang="es-ES" b="1" dirty="0"/>
              <a:t>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endParaRPr lang="es-ES"/>
        </a:p>
      </c:txPr>
    </c:title>
    <c:autoTitleDeleted val="0"/>
    <c:plotArea>
      <c:layout/>
      <c:barChart>
        <c:barDir val="col"/>
        <c:grouping val="clustered"/>
        <c:varyColors val="0"/>
        <c:ser>
          <c:idx val="0"/>
          <c:order val="0"/>
          <c:tx>
            <c:strRef>
              <c:f>Hoja1!$F$7</c:f>
              <c:strCache>
                <c:ptCount val="1"/>
              </c:strCache>
            </c:strRef>
          </c:tx>
          <c:spPr>
            <a:solidFill>
              <a:schemeClr val="accent1"/>
            </a:solidFill>
            <a:ln w="25400" cap="flat" cmpd="sng" algn="ctr">
              <a:solidFill>
                <a:schemeClr val="accent1">
                  <a:shade val="15000"/>
                </a:schemeClr>
              </a:solidFill>
              <a:prstDash val="soli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Hoja1!$E$8:$E$13</c:f>
              <c:strCache>
                <c:ptCount val="6"/>
                <c:pt idx="0">
                  <c:v>Gafas nasales</c:v>
                </c:pt>
                <c:pt idx="1">
                  <c:v>VMK</c:v>
                </c:pt>
                <c:pt idx="2">
                  <c:v>Alto Flujo</c:v>
                </c:pt>
                <c:pt idx="3">
                  <c:v>VMNI</c:v>
                </c:pt>
                <c:pt idx="4">
                  <c:v>IOT</c:v>
                </c:pt>
                <c:pt idx="5">
                  <c:v>Sin aportes</c:v>
                </c:pt>
              </c:strCache>
            </c:strRef>
          </c:cat>
          <c:val>
            <c:numRef>
              <c:f>Hoja1!$F$8:$F$13</c:f>
              <c:numCache>
                <c:formatCode>General</c:formatCode>
                <c:ptCount val="6"/>
                <c:pt idx="0">
                  <c:v>51.3</c:v>
                </c:pt>
                <c:pt idx="1">
                  <c:v>3.5</c:v>
                </c:pt>
                <c:pt idx="2">
                  <c:v>2</c:v>
                </c:pt>
                <c:pt idx="5">
                  <c:v>43.4</c:v>
                </c:pt>
              </c:numCache>
            </c:numRef>
          </c:val>
          <c:extLst>
            <c:ext xmlns:c16="http://schemas.microsoft.com/office/drawing/2014/chart" uri="{C3380CC4-5D6E-409C-BE32-E72D297353CC}">
              <c16:uniqueId val="{00000000-ECE4-8147-B248-EDDB3601CCA4}"/>
            </c:ext>
          </c:extLst>
        </c:ser>
        <c:ser>
          <c:idx val="2"/>
          <c:order val="2"/>
          <c:tx>
            <c:strRef>
              <c:f>Hoja1!$H$7</c:f>
              <c:strCache>
                <c:ptCount val="1"/>
                <c:pt idx="0">
                  <c:v>Oxigenoterapia posterior al LBA</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ECE4-8147-B248-EDDB3601CCA4}"/>
                </c:ext>
              </c:extLst>
            </c:dLbl>
            <c:dLbl>
              <c:idx val="1"/>
              <c:delete val="1"/>
              <c:extLst>
                <c:ext xmlns:c15="http://schemas.microsoft.com/office/drawing/2012/chart" uri="{CE6537A1-D6FC-4f65-9D91-7224C49458BB}"/>
                <c:ext xmlns:c16="http://schemas.microsoft.com/office/drawing/2014/chart" uri="{C3380CC4-5D6E-409C-BE32-E72D297353CC}">
                  <c16:uniqueId val="{00000005-ECE4-8147-B248-EDDB3601CCA4}"/>
                </c:ext>
              </c:extLst>
            </c:dLbl>
            <c:dLbl>
              <c:idx val="2"/>
              <c:delete val="1"/>
              <c:extLst>
                <c:ext xmlns:c15="http://schemas.microsoft.com/office/drawing/2012/chart" uri="{CE6537A1-D6FC-4f65-9D91-7224C49458BB}"/>
                <c:ext xmlns:c16="http://schemas.microsoft.com/office/drawing/2014/chart" uri="{C3380CC4-5D6E-409C-BE32-E72D297353CC}">
                  <c16:uniqueId val="{00000006-ECE4-8147-B248-EDDB3601CCA4}"/>
                </c:ext>
              </c:extLst>
            </c:dLbl>
            <c:dLbl>
              <c:idx val="5"/>
              <c:delete val="1"/>
              <c:extLst>
                <c:ext xmlns:c15="http://schemas.microsoft.com/office/drawing/2012/chart" uri="{CE6537A1-D6FC-4f65-9D91-7224C49458BB}"/>
                <c:ext xmlns:c16="http://schemas.microsoft.com/office/drawing/2014/chart" uri="{C3380CC4-5D6E-409C-BE32-E72D297353CC}">
                  <c16:uniqueId val="{00000007-ECE4-8147-B248-EDDB3601CCA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Hoja1!$E$8:$E$13</c:f>
              <c:strCache>
                <c:ptCount val="6"/>
                <c:pt idx="0">
                  <c:v>Gafas nasales</c:v>
                </c:pt>
                <c:pt idx="1">
                  <c:v>VMK</c:v>
                </c:pt>
                <c:pt idx="2">
                  <c:v>Alto Flujo</c:v>
                </c:pt>
                <c:pt idx="3">
                  <c:v>VMNI</c:v>
                </c:pt>
                <c:pt idx="4">
                  <c:v>IOT</c:v>
                </c:pt>
                <c:pt idx="5">
                  <c:v>Sin aportes</c:v>
                </c:pt>
              </c:strCache>
            </c:strRef>
          </c:cat>
          <c:val>
            <c:numRef>
              <c:f>Hoja1!$H$8:$H$13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ECE4-8147-B248-EDDB3601CCA4}"/>
            </c:ext>
          </c:extLst>
        </c:ser>
        <c:ser>
          <c:idx val="3"/>
          <c:order val="3"/>
          <c:tx>
            <c:strRef>
              <c:f>Hoja1!$I$7</c:f>
              <c:strCache>
                <c:ptCount val="1"/>
              </c:strCache>
            </c:strRef>
          </c:tx>
          <c:spPr>
            <a:solidFill>
              <a:schemeClr val="accent4"/>
            </a:solidFill>
            <a:ln w="25400" cap="flat" cmpd="sng" algn="ctr">
              <a:solidFill>
                <a:schemeClr val="accent4">
                  <a:shade val="15000"/>
                </a:schemeClr>
              </a:solidFill>
              <a:prstDash val="soli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Hoja1!$E$8:$E$13</c:f>
              <c:strCache>
                <c:ptCount val="6"/>
                <c:pt idx="0">
                  <c:v>Gafas nasales</c:v>
                </c:pt>
                <c:pt idx="1">
                  <c:v>VMK</c:v>
                </c:pt>
                <c:pt idx="2">
                  <c:v>Alto Flujo</c:v>
                </c:pt>
                <c:pt idx="3">
                  <c:v>VMNI</c:v>
                </c:pt>
                <c:pt idx="4">
                  <c:v>IOT</c:v>
                </c:pt>
                <c:pt idx="5">
                  <c:v>Sin aportes</c:v>
                </c:pt>
              </c:strCache>
            </c:strRef>
          </c:cat>
          <c:val>
            <c:numRef>
              <c:f>Hoja1!$I$8:$I$13</c:f>
              <c:numCache>
                <c:formatCode>General</c:formatCode>
                <c:ptCount val="6"/>
                <c:pt idx="0">
                  <c:v>43.4</c:v>
                </c:pt>
                <c:pt idx="1">
                  <c:v>5.3</c:v>
                </c:pt>
                <c:pt idx="2">
                  <c:v>3.5</c:v>
                </c:pt>
                <c:pt idx="3">
                  <c:v>2</c:v>
                </c:pt>
                <c:pt idx="4">
                  <c:v>2</c:v>
                </c:pt>
                <c:pt idx="5">
                  <c:v>43.4</c:v>
                </c:pt>
              </c:numCache>
            </c:numRef>
          </c:val>
          <c:extLst>
            <c:ext xmlns:c16="http://schemas.microsoft.com/office/drawing/2014/chart" uri="{C3380CC4-5D6E-409C-BE32-E72D297353CC}">
              <c16:uniqueId val="{00000002-ECE4-8147-B248-EDDB3601CCA4}"/>
            </c:ext>
          </c:extLst>
        </c:ser>
        <c:dLbls>
          <c:dLblPos val="outEnd"/>
          <c:showLegendKey val="0"/>
          <c:showVal val="1"/>
          <c:showCatName val="0"/>
          <c:showSerName val="0"/>
          <c:showPercent val="0"/>
          <c:showBubbleSize val="0"/>
        </c:dLbls>
        <c:gapWidth val="219"/>
        <c:overlap val="-27"/>
        <c:axId val="393295888"/>
        <c:axId val="393261456"/>
        <c:extLst>
          <c:ext xmlns:c15="http://schemas.microsoft.com/office/drawing/2012/chart" uri="{02D57815-91ED-43cb-92C2-25804820EDAC}">
            <c15:filteredBarSeries>
              <c15:ser>
                <c:idx val="1"/>
                <c:order val="1"/>
                <c:tx>
                  <c:strRef>
                    <c:extLst>
                      <c:ext uri="{02D57815-91ED-43cb-92C2-25804820EDAC}">
                        <c15:formulaRef>
                          <c15:sqref>Hoja1!$G$7</c15:sqref>
                        </c15:formulaRef>
                      </c:ext>
                    </c:extLst>
                    <c:strCache>
                      <c:ptCount val="1"/>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Hoja1!$E$8:$E$13</c15:sqref>
                        </c15:formulaRef>
                      </c:ext>
                    </c:extLst>
                    <c:strCache>
                      <c:ptCount val="6"/>
                      <c:pt idx="0">
                        <c:v>Gafas nasales</c:v>
                      </c:pt>
                      <c:pt idx="1">
                        <c:v>VMK</c:v>
                      </c:pt>
                      <c:pt idx="2">
                        <c:v>Alto Flujo</c:v>
                      </c:pt>
                      <c:pt idx="3">
                        <c:v>VMNI</c:v>
                      </c:pt>
                      <c:pt idx="4">
                        <c:v>IOT</c:v>
                      </c:pt>
                      <c:pt idx="5">
                        <c:v>Sin aportes</c:v>
                      </c:pt>
                    </c:strCache>
                  </c:strRef>
                </c:cat>
                <c:val>
                  <c:numRef>
                    <c:extLst>
                      <c:ext uri="{02D57815-91ED-43cb-92C2-25804820EDAC}">
                        <c15:formulaRef>
                          <c15:sqref>Hoja1!$G$8:$G$13</c15:sqref>
                        </c15:formulaRef>
                      </c:ext>
                    </c:extLst>
                    <c:numCache>
                      <c:formatCode>General</c:formatCode>
                      <c:ptCount val="6"/>
                    </c:numCache>
                  </c:numRef>
                </c:val>
                <c:extLst>
                  <c:ext xmlns:c16="http://schemas.microsoft.com/office/drawing/2014/chart" uri="{C3380CC4-5D6E-409C-BE32-E72D297353CC}">
                    <c16:uniqueId val="{00000003-ECE4-8147-B248-EDDB3601CCA4}"/>
                  </c:ext>
                </c:extLst>
              </c15:ser>
            </c15:filteredBarSeries>
          </c:ext>
        </c:extLst>
      </c:barChart>
      <c:catAx>
        <c:axId val="39329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Helvetica" pitchFamily="2" charset="0"/>
                <a:ea typeface="+mn-ea"/>
                <a:cs typeface="+mn-cs"/>
              </a:defRPr>
            </a:pPr>
            <a:endParaRPr lang="es-ES"/>
          </a:p>
        </c:txPr>
        <c:crossAx val="393261456"/>
        <c:crosses val="autoZero"/>
        <c:auto val="1"/>
        <c:lblAlgn val="ctr"/>
        <c:lblOffset val="100"/>
        <c:noMultiLvlLbl val="0"/>
      </c:catAx>
      <c:valAx>
        <c:axId val="39326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s-ES"/>
          </a:p>
        </c:txPr>
        <c:crossAx val="39329588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Helvetica" pitchFamily="2" charset="0"/>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Helvetica" pitchFamily="2" charset="0"/>
                <a:ea typeface="+mn-ea"/>
                <a:cs typeface="+mn-cs"/>
              </a:defRPr>
            </a:pPr>
            <a:r>
              <a:rPr lang="en-US" b="1" dirty="0" err="1">
                <a:latin typeface="Helvetica" pitchFamily="2" charset="0"/>
              </a:rPr>
              <a:t>Rentabilidad</a:t>
            </a:r>
            <a:r>
              <a:rPr lang="en-US" b="1" baseline="0" dirty="0">
                <a:latin typeface="Helvetica" pitchFamily="2" charset="0"/>
              </a:rPr>
              <a:t> </a:t>
            </a:r>
            <a:r>
              <a:rPr lang="en-US" b="1" baseline="0" dirty="0" err="1">
                <a:latin typeface="Helvetica" pitchFamily="2" charset="0"/>
              </a:rPr>
              <a:t>diagnóstica</a:t>
            </a:r>
            <a:endParaRPr lang="en-US" b="1" dirty="0">
              <a:latin typeface="Helvetica" pitchFamily="2" charset="0"/>
            </a:endParaRPr>
          </a:p>
        </c:rich>
      </c:tx>
      <c:layout>
        <c:manualLayout>
          <c:xMode val="edge"/>
          <c:yMode val="edge"/>
          <c:x val="0.1435135679368959"/>
          <c:y val="4.4310883764875986E-3"/>
        </c:manualLayout>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Helvetica" pitchFamily="2" charset="0"/>
              <a:ea typeface="+mn-ea"/>
              <a:cs typeface="+mn-cs"/>
            </a:defRPr>
          </a:pPr>
          <a:endParaRPr lang="es-ES"/>
        </a:p>
      </c:txPr>
    </c:title>
    <c:autoTitleDeleted val="0"/>
    <c:plotArea>
      <c:layout/>
      <c:pieChart>
        <c:varyColors val="1"/>
        <c:ser>
          <c:idx val="0"/>
          <c:order val="0"/>
          <c:tx>
            <c:strRef>
              <c:f>Hoja1!$B$1</c:f>
              <c:strCache>
                <c:ptCount val="1"/>
                <c:pt idx="0">
                  <c:v>Columna2</c:v>
                </c:pt>
              </c:strCache>
            </c:strRef>
          </c:tx>
          <c:spPr>
            <a:solidFill>
              <a:srgbClr val="00B0F0"/>
            </a:solidFill>
          </c:spPr>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2A74-BC40-97D6-3D2723DCD95B}"/>
              </c:ext>
            </c:extLst>
          </c:dPt>
          <c:dPt>
            <c:idx val="1"/>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3-2A74-BC40-97D6-3D2723DCD95B}"/>
              </c:ext>
            </c:extLst>
          </c:dPt>
          <c:dPt>
            <c:idx val="2"/>
            <c:bubble3D val="0"/>
            <c:spPr>
              <a:solidFill>
                <a:srgbClr val="00B0F0"/>
              </a:solidFill>
              <a:ln w="19050">
                <a:solidFill>
                  <a:schemeClr val="lt1"/>
                </a:solidFill>
              </a:ln>
              <a:effectLst/>
            </c:spPr>
            <c:extLst>
              <c:ext xmlns:c16="http://schemas.microsoft.com/office/drawing/2014/chart" uri="{C3380CC4-5D6E-409C-BE32-E72D297353CC}">
                <c16:uniqueId val="{00000005-2A74-BC40-97D6-3D2723DCD95B}"/>
              </c:ext>
            </c:extLst>
          </c:dPt>
          <c:dPt>
            <c:idx val="3"/>
            <c:bubble3D val="0"/>
            <c:spPr>
              <a:solidFill>
                <a:srgbClr val="00B0F0"/>
              </a:solidFill>
              <a:ln w="19050">
                <a:solidFill>
                  <a:schemeClr val="lt1"/>
                </a:solidFill>
              </a:ln>
              <a:effectLst/>
            </c:spPr>
            <c:extLst>
              <c:ext xmlns:c16="http://schemas.microsoft.com/office/drawing/2014/chart" uri="{C3380CC4-5D6E-409C-BE32-E72D297353CC}">
                <c16:uniqueId val="{00000007-2A74-BC40-97D6-3D2723DCD95B}"/>
              </c:ext>
            </c:extLst>
          </c:dPt>
          <c:cat>
            <c:strRef>
              <c:f>Hoja1!$A$2:$A$5</c:f>
              <c:strCache>
                <c:ptCount val="2"/>
                <c:pt idx="0">
                  <c:v>SI</c:v>
                </c:pt>
                <c:pt idx="1">
                  <c:v>NO</c:v>
                </c:pt>
              </c:strCache>
            </c:strRef>
          </c:cat>
          <c:val>
            <c:numRef>
              <c:f>Hoja1!$B$2:$B$5</c:f>
              <c:numCache>
                <c:formatCode>General</c:formatCode>
                <c:ptCount val="4"/>
                <c:pt idx="0">
                  <c:v>65</c:v>
                </c:pt>
                <c:pt idx="1">
                  <c:v>48</c:v>
                </c:pt>
              </c:numCache>
            </c:numRef>
          </c:val>
          <c:extLst>
            <c:ext xmlns:c16="http://schemas.microsoft.com/office/drawing/2014/chart" uri="{C3380CC4-5D6E-409C-BE32-E72D297353CC}">
              <c16:uniqueId val="{00000008-2A74-BC40-97D6-3D2723DCD95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r>
              <a:rPr lang="es-ES" b="1" dirty="0"/>
              <a:t>Tratamiento Antimicrobiano (ATM)</a:t>
            </a:r>
          </a:p>
        </c:rich>
      </c:tx>
      <c:layout>
        <c:manualLayout>
          <c:xMode val="edge"/>
          <c:yMode val="edge"/>
          <c:x val="0.24394444444444444"/>
          <c:y val="1.388888888888888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endParaRPr lang="es-E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w="25400" cap="flat" cmpd="sng" algn="ctr">
                <a:solidFill>
                  <a:schemeClr val="accent2">
                    <a:shade val="15000"/>
                  </a:schemeClr>
                </a:solidFill>
                <a:prstDash val="solid"/>
              </a:ln>
              <a:effectLst/>
            </c:spPr>
            <c:extLst>
              <c:ext xmlns:c16="http://schemas.microsoft.com/office/drawing/2014/chart" uri="{C3380CC4-5D6E-409C-BE32-E72D297353CC}">
                <c16:uniqueId val="{00000001-3B7A-CB4F-831D-8652B7C81C63}"/>
              </c:ext>
            </c:extLst>
          </c:dPt>
          <c:dPt>
            <c:idx val="1"/>
            <c:invertIfNegative val="0"/>
            <c:bubble3D val="0"/>
            <c:spPr>
              <a:solidFill>
                <a:schemeClr val="accent5"/>
              </a:solidFill>
              <a:ln w="25400" cap="flat" cmpd="sng" algn="ctr">
                <a:solidFill>
                  <a:schemeClr val="accent5">
                    <a:shade val="15000"/>
                  </a:schemeClr>
                </a:solidFill>
                <a:prstDash val="solid"/>
              </a:ln>
              <a:effectLst/>
            </c:spPr>
            <c:extLst>
              <c:ext xmlns:c16="http://schemas.microsoft.com/office/drawing/2014/chart" uri="{C3380CC4-5D6E-409C-BE32-E72D297353CC}">
                <c16:uniqueId val="{00000002-3B7A-CB4F-831D-8652B7C81C63}"/>
              </c:ext>
            </c:extLst>
          </c:dPt>
          <c:dPt>
            <c:idx val="2"/>
            <c:invertIfNegative val="0"/>
            <c:bubble3D val="0"/>
            <c:spPr>
              <a:solidFill>
                <a:schemeClr val="accent6"/>
              </a:solidFill>
              <a:ln w="25400" cap="flat" cmpd="sng" algn="ctr">
                <a:solidFill>
                  <a:schemeClr val="accent6">
                    <a:shade val="15000"/>
                  </a:schemeClr>
                </a:solidFill>
                <a:prstDash val="solid"/>
              </a:ln>
              <a:effectLst/>
            </c:spPr>
            <c:extLst>
              <c:ext xmlns:c16="http://schemas.microsoft.com/office/drawing/2014/chart" uri="{C3380CC4-5D6E-409C-BE32-E72D297353CC}">
                <c16:uniqueId val="{00000003-3B7A-CB4F-831D-8652B7C81C63}"/>
              </c:ext>
            </c:extLst>
          </c:dPt>
          <c:dLbls>
            <c:dLbl>
              <c:idx val="0"/>
              <c:layout>
                <c:manualLayout>
                  <c:x val="-2.7777777777777523E-3"/>
                  <c:y val="5.8351560221639384E-3"/>
                </c:manualLayout>
              </c:layout>
              <c:tx>
                <c:rich>
                  <a:bodyPr/>
                  <a:lstStyle/>
                  <a:p>
                    <a:fld id="{401E7D56-684E-8843-8E3C-C89D1284D15C}" type="VALUE">
                      <a:rPr lang="en-US" smtClean="0"/>
                      <a:pPr/>
                      <a:t>[VALOR]</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B7A-CB4F-831D-8652B7C81C63}"/>
                </c:ext>
              </c:extLst>
            </c:dLbl>
            <c:dLbl>
              <c:idx val="1"/>
              <c:layout>
                <c:manualLayout>
                  <c:x val="-2.7777777777777267E-3"/>
                  <c:y val="-2.650554097404491E-3"/>
                </c:manualLayout>
              </c:layout>
              <c:tx>
                <c:rich>
                  <a:bodyPr/>
                  <a:lstStyle/>
                  <a:p>
                    <a:fld id="{D25DC279-73D1-D44D-9C26-5254A4FE5E26}" type="VALUE">
                      <a:rPr lang="en-US" smtClean="0"/>
                      <a:pPr/>
                      <a:t>[VALOR]</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B7A-CB4F-831D-8652B7C81C63}"/>
                </c:ext>
              </c:extLst>
            </c:dLbl>
            <c:dLbl>
              <c:idx val="2"/>
              <c:layout>
                <c:manualLayout>
                  <c:x val="5.5555555555555558E-3"/>
                  <c:y val="-1.0918999708369787E-2"/>
                </c:manualLayout>
              </c:layout>
              <c:tx>
                <c:rich>
                  <a:bodyPr/>
                  <a:lstStyle/>
                  <a:p>
                    <a:fld id="{8AEA0F01-E777-2844-B28D-CC31E3D6A531}" type="VALUE">
                      <a:rPr lang="en-US" smtClean="0"/>
                      <a:pPr/>
                      <a:t>[VALOR]</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B7A-CB4F-831D-8652B7C81C6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highlight>
                      <a:srgbClr val="FFFF00"/>
                    </a:highlight>
                    <a:latin typeface="Helvetica" pitchFamily="2" charset="0"/>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Hoja1!$F$11:$F$13</c:f>
              <c:strCache>
                <c:ptCount val="3"/>
                <c:pt idx="0">
                  <c:v>ESCALADA</c:v>
                </c:pt>
                <c:pt idx="1">
                  <c:v>SIMPLIFICACIÓN </c:v>
                </c:pt>
                <c:pt idx="2">
                  <c:v>SUSPENSIÓN TOTAL</c:v>
                </c:pt>
              </c:strCache>
            </c:strRef>
          </c:cat>
          <c:val>
            <c:numRef>
              <c:f>Hoja1!$G$11:$G$13</c:f>
              <c:numCache>
                <c:formatCode>General</c:formatCode>
                <c:ptCount val="3"/>
                <c:pt idx="0">
                  <c:v>31</c:v>
                </c:pt>
                <c:pt idx="1">
                  <c:v>41.1</c:v>
                </c:pt>
                <c:pt idx="2">
                  <c:v>30.1</c:v>
                </c:pt>
              </c:numCache>
            </c:numRef>
          </c:val>
          <c:extLst>
            <c:ext xmlns:c16="http://schemas.microsoft.com/office/drawing/2014/chart" uri="{C3380CC4-5D6E-409C-BE32-E72D297353CC}">
              <c16:uniqueId val="{00000000-3B7A-CB4F-831D-8652B7C81C63}"/>
            </c:ext>
          </c:extLst>
        </c:ser>
        <c:dLbls>
          <c:dLblPos val="ctr"/>
          <c:showLegendKey val="0"/>
          <c:showVal val="1"/>
          <c:showCatName val="0"/>
          <c:showSerName val="0"/>
          <c:showPercent val="0"/>
          <c:showBubbleSize val="0"/>
        </c:dLbls>
        <c:gapWidth val="219"/>
        <c:overlap val="-27"/>
        <c:axId val="68309504"/>
        <c:axId val="68311776"/>
      </c:barChart>
      <c:catAx>
        <c:axId val="6830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Helvetica" pitchFamily="2" charset="0"/>
                <a:ea typeface="+mn-ea"/>
                <a:cs typeface="+mn-cs"/>
              </a:defRPr>
            </a:pPr>
            <a:endParaRPr lang="es-ES"/>
          </a:p>
        </c:txPr>
        <c:crossAx val="68311776"/>
        <c:crosses val="autoZero"/>
        <c:auto val="1"/>
        <c:lblAlgn val="ctr"/>
        <c:lblOffset val="100"/>
        <c:noMultiLvlLbl val="0"/>
      </c:catAx>
      <c:valAx>
        <c:axId val="683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s-ES"/>
          </a:p>
        </c:txPr>
        <c:crossAx val="683095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Helvetica" pitchFamily="2" charset="0"/>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r>
              <a:rPr lang="es-ES" b="1"/>
              <a:t>Tratamiento antimicrobiano</a:t>
            </a:r>
          </a:p>
        </c:rich>
      </c:tx>
      <c:layout>
        <c:manualLayout>
          <c:xMode val="edge"/>
          <c:yMode val="edge"/>
          <c:x val="0.24394444444444444"/>
          <c:y val="1.388888888888888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endParaRPr lang="es-E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w="25400" cap="flat" cmpd="sng" algn="ctr">
                <a:solidFill>
                  <a:schemeClr val="accent2">
                    <a:shade val="15000"/>
                  </a:schemeClr>
                </a:solidFill>
                <a:prstDash val="solid"/>
              </a:ln>
              <a:effectLst/>
            </c:spPr>
            <c:extLst>
              <c:ext xmlns:c16="http://schemas.microsoft.com/office/drawing/2014/chart" uri="{C3380CC4-5D6E-409C-BE32-E72D297353CC}">
                <c16:uniqueId val="{00000001-3B7A-CB4F-831D-8652B7C81C63}"/>
              </c:ext>
            </c:extLst>
          </c:dPt>
          <c:dPt>
            <c:idx val="1"/>
            <c:invertIfNegative val="0"/>
            <c:bubble3D val="0"/>
            <c:spPr>
              <a:solidFill>
                <a:schemeClr val="accent5"/>
              </a:solidFill>
              <a:ln w="25400" cap="flat" cmpd="sng" algn="ctr">
                <a:solidFill>
                  <a:schemeClr val="accent5">
                    <a:shade val="15000"/>
                  </a:schemeClr>
                </a:solidFill>
                <a:prstDash val="solid"/>
              </a:ln>
              <a:effectLst/>
            </c:spPr>
            <c:extLst>
              <c:ext xmlns:c16="http://schemas.microsoft.com/office/drawing/2014/chart" uri="{C3380CC4-5D6E-409C-BE32-E72D297353CC}">
                <c16:uniqueId val="{00000002-3B7A-CB4F-831D-8652B7C81C63}"/>
              </c:ext>
            </c:extLst>
          </c:dPt>
          <c:dPt>
            <c:idx val="2"/>
            <c:invertIfNegative val="0"/>
            <c:bubble3D val="0"/>
            <c:spPr>
              <a:solidFill>
                <a:schemeClr val="accent6"/>
              </a:solidFill>
              <a:ln w="25400" cap="flat" cmpd="sng" algn="ctr">
                <a:solidFill>
                  <a:schemeClr val="accent6">
                    <a:shade val="15000"/>
                  </a:schemeClr>
                </a:solidFill>
                <a:prstDash val="solid"/>
              </a:ln>
              <a:effectLst/>
            </c:spPr>
            <c:extLst>
              <c:ext xmlns:c16="http://schemas.microsoft.com/office/drawing/2014/chart" uri="{C3380CC4-5D6E-409C-BE32-E72D297353CC}">
                <c16:uniqueId val="{00000003-3B7A-CB4F-831D-8652B7C81C63}"/>
              </c:ext>
            </c:extLst>
          </c:dPt>
          <c:dLbls>
            <c:dLbl>
              <c:idx val="0"/>
              <c:layout>
                <c:manualLayout>
                  <c:x val="-2.7777777777777523E-3"/>
                  <c:y val="5.8351560221639384E-3"/>
                </c:manualLayout>
              </c:layout>
              <c:tx>
                <c:rich>
                  <a:bodyPr/>
                  <a:lstStyle/>
                  <a:p>
                    <a:fld id="{401E7D56-684E-8843-8E3C-C89D1284D15C}" type="VALUE">
                      <a:rPr lang="en-US" smtClean="0"/>
                      <a:pPr/>
                      <a:t>[VALOR]</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B7A-CB4F-831D-8652B7C81C63}"/>
                </c:ext>
              </c:extLst>
            </c:dLbl>
            <c:dLbl>
              <c:idx val="1"/>
              <c:layout>
                <c:manualLayout>
                  <c:x val="-2.7777777777777267E-3"/>
                  <c:y val="-2.650554097404491E-3"/>
                </c:manualLayout>
              </c:layout>
              <c:tx>
                <c:rich>
                  <a:bodyPr/>
                  <a:lstStyle/>
                  <a:p>
                    <a:fld id="{D25DC279-73D1-D44D-9C26-5254A4FE5E26}" type="VALUE">
                      <a:rPr lang="en-US" smtClean="0"/>
                      <a:pPr/>
                      <a:t>[VALOR]</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B7A-CB4F-831D-8652B7C81C63}"/>
                </c:ext>
              </c:extLst>
            </c:dLbl>
            <c:dLbl>
              <c:idx val="2"/>
              <c:layout>
                <c:manualLayout>
                  <c:x val="5.5555555555555558E-3"/>
                  <c:y val="-1.0918999708369787E-2"/>
                </c:manualLayout>
              </c:layout>
              <c:tx>
                <c:rich>
                  <a:bodyPr/>
                  <a:lstStyle/>
                  <a:p>
                    <a:fld id="{8AEA0F01-E777-2844-B28D-CC31E3D6A531}" type="VALUE">
                      <a:rPr lang="en-US" smtClean="0"/>
                      <a:pPr/>
                      <a:t>[VALOR]</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B7A-CB4F-831D-8652B7C81C6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highlight>
                      <a:srgbClr val="FFFF00"/>
                    </a:highlight>
                    <a:latin typeface="Helvetica" pitchFamily="2" charset="0"/>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Hoja1!$F$11:$F$13</c:f>
              <c:strCache>
                <c:ptCount val="3"/>
                <c:pt idx="0">
                  <c:v>ESCALADA</c:v>
                </c:pt>
                <c:pt idx="1">
                  <c:v>SIMPLIFICACIÓN </c:v>
                </c:pt>
                <c:pt idx="2">
                  <c:v>SUSPENSIÓN TOTAL</c:v>
                </c:pt>
              </c:strCache>
            </c:strRef>
          </c:cat>
          <c:val>
            <c:numRef>
              <c:f>Hoja1!$G$11:$G$13</c:f>
              <c:numCache>
                <c:formatCode>General</c:formatCode>
                <c:ptCount val="3"/>
                <c:pt idx="0">
                  <c:v>31</c:v>
                </c:pt>
                <c:pt idx="1">
                  <c:v>41.1</c:v>
                </c:pt>
                <c:pt idx="2">
                  <c:v>30.1</c:v>
                </c:pt>
              </c:numCache>
            </c:numRef>
          </c:val>
          <c:extLst>
            <c:ext xmlns:c16="http://schemas.microsoft.com/office/drawing/2014/chart" uri="{C3380CC4-5D6E-409C-BE32-E72D297353CC}">
              <c16:uniqueId val="{00000000-3B7A-CB4F-831D-8652B7C81C63}"/>
            </c:ext>
          </c:extLst>
        </c:ser>
        <c:dLbls>
          <c:dLblPos val="ctr"/>
          <c:showLegendKey val="0"/>
          <c:showVal val="1"/>
          <c:showCatName val="0"/>
          <c:showSerName val="0"/>
          <c:showPercent val="0"/>
          <c:showBubbleSize val="0"/>
        </c:dLbls>
        <c:gapWidth val="219"/>
        <c:overlap val="-27"/>
        <c:axId val="68309504"/>
        <c:axId val="68311776"/>
      </c:barChart>
      <c:catAx>
        <c:axId val="6830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Helvetica" pitchFamily="2" charset="0"/>
                <a:ea typeface="+mn-ea"/>
                <a:cs typeface="+mn-cs"/>
              </a:defRPr>
            </a:pPr>
            <a:endParaRPr lang="es-ES"/>
          </a:p>
        </c:txPr>
        <c:crossAx val="68311776"/>
        <c:crosses val="autoZero"/>
        <c:auto val="1"/>
        <c:lblAlgn val="ctr"/>
        <c:lblOffset val="100"/>
        <c:noMultiLvlLbl val="0"/>
      </c:catAx>
      <c:valAx>
        <c:axId val="683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s-ES"/>
          </a:p>
        </c:txPr>
        <c:crossAx val="683095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Helvetica" pitchFamily="2" charset="0"/>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r>
              <a:rPr lang="es-ES" b="1"/>
              <a:t>Tratamiento antimicrobiano</a:t>
            </a:r>
          </a:p>
        </c:rich>
      </c:tx>
      <c:layout>
        <c:manualLayout>
          <c:xMode val="edge"/>
          <c:yMode val="edge"/>
          <c:x val="0.24394444444444444"/>
          <c:y val="1.388888888888888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endParaRPr lang="es-E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w="25400" cap="flat" cmpd="sng" algn="ctr">
                <a:solidFill>
                  <a:schemeClr val="accent2">
                    <a:shade val="15000"/>
                  </a:schemeClr>
                </a:solidFill>
                <a:prstDash val="solid"/>
              </a:ln>
              <a:effectLst/>
            </c:spPr>
            <c:extLst>
              <c:ext xmlns:c16="http://schemas.microsoft.com/office/drawing/2014/chart" uri="{C3380CC4-5D6E-409C-BE32-E72D297353CC}">
                <c16:uniqueId val="{00000001-3B7A-CB4F-831D-8652B7C81C63}"/>
              </c:ext>
            </c:extLst>
          </c:dPt>
          <c:dPt>
            <c:idx val="1"/>
            <c:invertIfNegative val="0"/>
            <c:bubble3D val="0"/>
            <c:spPr>
              <a:solidFill>
                <a:schemeClr val="accent5"/>
              </a:solidFill>
              <a:ln w="25400" cap="flat" cmpd="sng" algn="ctr">
                <a:solidFill>
                  <a:schemeClr val="accent5">
                    <a:shade val="15000"/>
                  </a:schemeClr>
                </a:solidFill>
                <a:prstDash val="solid"/>
              </a:ln>
              <a:effectLst/>
            </c:spPr>
            <c:extLst>
              <c:ext xmlns:c16="http://schemas.microsoft.com/office/drawing/2014/chart" uri="{C3380CC4-5D6E-409C-BE32-E72D297353CC}">
                <c16:uniqueId val="{00000002-3B7A-CB4F-831D-8652B7C81C63}"/>
              </c:ext>
            </c:extLst>
          </c:dPt>
          <c:dPt>
            <c:idx val="2"/>
            <c:invertIfNegative val="0"/>
            <c:bubble3D val="0"/>
            <c:spPr>
              <a:solidFill>
                <a:schemeClr val="accent6"/>
              </a:solidFill>
              <a:ln w="25400" cap="flat" cmpd="sng" algn="ctr">
                <a:solidFill>
                  <a:schemeClr val="accent6">
                    <a:shade val="15000"/>
                  </a:schemeClr>
                </a:solidFill>
                <a:prstDash val="solid"/>
              </a:ln>
              <a:effectLst/>
            </c:spPr>
            <c:extLst>
              <c:ext xmlns:c16="http://schemas.microsoft.com/office/drawing/2014/chart" uri="{C3380CC4-5D6E-409C-BE32-E72D297353CC}">
                <c16:uniqueId val="{00000003-3B7A-CB4F-831D-8652B7C81C63}"/>
              </c:ext>
            </c:extLst>
          </c:dPt>
          <c:dLbls>
            <c:dLbl>
              <c:idx val="0"/>
              <c:layout>
                <c:manualLayout>
                  <c:x val="-2.7777777777777523E-3"/>
                  <c:y val="5.8351560221639384E-3"/>
                </c:manualLayout>
              </c:layout>
              <c:tx>
                <c:rich>
                  <a:bodyPr/>
                  <a:lstStyle/>
                  <a:p>
                    <a:fld id="{401E7D56-684E-8843-8E3C-C89D1284D15C}" type="VALUE">
                      <a:rPr lang="en-US" smtClean="0"/>
                      <a:pPr/>
                      <a:t>[VALOR]</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B7A-CB4F-831D-8652B7C81C63}"/>
                </c:ext>
              </c:extLst>
            </c:dLbl>
            <c:dLbl>
              <c:idx val="1"/>
              <c:layout>
                <c:manualLayout>
                  <c:x val="-2.7777777777777267E-3"/>
                  <c:y val="-2.650554097404491E-3"/>
                </c:manualLayout>
              </c:layout>
              <c:tx>
                <c:rich>
                  <a:bodyPr/>
                  <a:lstStyle/>
                  <a:p>
                    <a:fld id="{D25DC279-73D1-D44D-9C26-5254A4FE5E26}" type="VALUE">
                      <a:rPr lang="en-US" smtClean="0"/>
                      <a:pPr/>
                      <a:t>[VALOR]</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B7A-CB4F-831D-8652B7C81C63}"/>
                </c:ext>
              </c:extLst>
            </c:dLbl>
            <c:dLbl>
              <c:idx val="2"/>
              <c:layout>
                <c:manualLayout>
                  <c:x val="5.5555555555555558E-3"/>
                  <c:y val="-1.0918999708369787E-2"/>
                </c:manualLayout>
              </c:layout>
              <c:tx>
                <c:rich>
                  <a:bodyPr/>
                  <a:lstStyle/>
                  <a:p>
                    <a:fld id="{8AEA0F01-E777-2844-B28D-CC31E3D6A531}" type="VALUE">
                      <a:rPr lang="en-US" smtClean="0"/>
                      <a:pPr/>
                      <a:t>[VALOR]</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B7A-CB4F-831D-8652B7C81C6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highlight>
                      <a:srgbClr val="FFFF00"/>
                    </a:highlight>
                    <a:latin typeface="Helvetica" pitchFamily="2" charset="0"/>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Hoja1!$F$11:$F$13</c:f>
              <c:strCache>
                <c:ptCount val="3"/>
                <c:pt idx="0">
                  <c:v>ESCALADA</c:v>
                </c:pt>
                <c:pt idx="1">
                  <c:v>SIMPLIFICACIÓN </c:v>
                </c:pt>
                <c:pt idx="2">
                  <c:v>SUSPENSIÓN TOTAL</c:v>
                </c:pt>
              </c:strCache>
            </c:strRef>
          </c:cat>
          <c:val>
            <c:numRef>
              <c:f>Hoja1!$G$11:$G$13</c:f>
              <c:numCache>
                <c:formatCode>General</c:formatCode>
                <c:ptCount val="3"/>
                <c:pt idx="0">
                  <c:v>31</c:v>
                </c:pt>
                <c:pt idx="1">
                  <c:v>41.1</c:v>
                </c:pt>
                <c:pt idx="2">
                  <c:v>30.1</c:v>
                </c:pt>
              </c:numCache>
            </c:numRef>
          </c:val>
          <c:extLst>
            <c:ext xmlns:c16="http://schemas.microsoft.com/office/drawing/2014/chart" uri="{C3380CC4-5D6E-409C-BE32-E72D297353CC}">
              <c16:uniqueId val="{00000000-3B7A-CB4F-831D-8652B7C81C63}"/>
            </c:ext>
          </c:extLst>
        </c:ser>
        <c:dLbls>
          <c:dLblPos val="ctr"/>
          <c:showLegendKey val="0"/>
          <c:showVal val="1"/>
          <c:showCatName val="0"/>
          <c:showSerName val="0"/>
          <c:showPercent val="0"/>
          <c:showBubbleSize val="0"/>
        </c:dLbls>
        <c:gapWidth val="219"/>
        <c:overlap val="-27"/>
        <c:axId val="68309504"/>
        <c:axId val="68311776"/>
      </c:barChart>
      <c:catAx>
        <c:axId val="6830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Helvetica" pitchFamily="2" charset="0"/>
                <a:ea typeface="+mn-ea"/>
                <a:cs typeface="+mn-cs"/>
              </a:defRPr>
            </a:pPr>
            <a:endParaRPr lang="es-ES"/>
          </a:p>
        </c:txPr>
        <c:crossAx val="68311776"/>
        <c:crosses val="autoZero"/>
        <c:auto val="1"/>
        <c:lblAlgn val="ctr"/>
        <c:lblOffset val="100"/>
        <c:noMultiLvlLbl val="0"/>
      </c:catAx>
      <c:valAx>
        <c:axId val="683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s-ES"/>
          </a:p>
        </c:txPr>
        <c:crossAx val="683095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Helvetica" pitchFamily="2" charset="0"/>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19050">
              <a:solidFill>
                <a:schemeClr val="lt1"/>
              </a:solidFill>
            </a:ln>
            <a:effectLst/>
          </c:spPr>
          <c:invertIfNegative val="0"/>
          <c:dPt>
            <c:idx val="0"/>
            <c:invertIfNegative val="0"/>
            <c:bubble3D val="0"/>
            <c:spPr>
              <a:solidFill>
                <a:schemeClr val="accent1"/>
              </a:solidFill>
              <a:ln w="25400" cap="flat" cmpd="sng" algn="ctr">
                <a:solidFill>
                  <a:schemeClr val="accent1">
                    <a:shade val="15000"/>
                  </a:schemeClr>
                </a:solidFill>
                <a:prstDash val="solid"/>
              </a:ln>
              <a:effectLst/>
            </c:spPr>
            <c:extLst>
              <c:ext xmlns:c16="http://schemas.microsoft.com/office/drawing/2014/chart" uri="{C3380CC4-5D6E-409C-BE32-E72D297353CC}">
                <c16:uniqueId val="{00000001-9A04-1347-AEBF-1FD777184371}"/>
              </c:ext>
            </c:extLst>
          </c:dPt>
          <c:dPt>
            <c:idx val="1"/>
            <c:invertIfNegative val="0"/>
            <c:bubble3D val="0"/>
            <c:spPr>
              <a:solidFill>
                <a:srgbClr val="00B050"/>
              </a:solidFill>
              <a:ln w="25400" cap="flat" cmpd="sng" algn="ctr">
                <a:solidFill>
                  <a:schemeClr val="accent3">
                    <a:shade val="15000"/>
                  </a:schemeClr>
                </a:solidFill>
                <a:prstDash val="solid"/>
              </a:ln>
              <a:effectLst/>
            </c:spPr>
            <c:extLst>
              <c:ext xmlns:c16="http://schemas.microsoft.com/office/drawing/2014/chart" uri="{C3380CC4-5D6E-409C-BE32-E72D297353CC}">
                <c16:uniqueId val="{00000003-9A04-1347-AEBF-1FD777184371}"/>
              </c:ext>
            </c:extLst>
          </c:dPt>
          <c:dLbls>
            <c:dLbl>
              <c:idx val="0"/>
              <c:tx>
                <c:rich>
                  <a:bodyPr rot="0" spcFirstLastPara="1" vertOverflow="ellipsis" vert="horz" wrap="square" anchor="ctr" anchorCtr="1"/>
                  <a:lstStyle/>
                  <a:p>
                    <a:pPr>
                      <a:defRPr sz="1100" b="0" i="0" u="none" strike="noStrike" kern="1200" baseline="0">
                        <a:solidFill>
                          <a:schemeClr val="tx1">
                            <a:lumMod val="75000"/>
                            <a:lumOff val="25000"/>
                          </a:schemeClr>
                        </a:solidFill>
                        <a:latin typeface="Helvetica" pitchFamily="2" charset="0"/>
                        <a:ea typeface="+mn-ea"/>
                        <a:cs typeface="+mn-cs"/>
                      </a:defRPr>
                    </a:pPr>
                    <a:fld id="{69CEF476-5C0D-E044-B7AB-0716FA09B0A8}" type="VALUE">
                      <a:rPr lang="en-US" sz="1100" b="0" smtClean="0"/>
                      <a:pPr>
                        <a:defRPr sz="1100"/>
                      </a:pPr>
                      <a:t>[VALOR]</a:t>
                    </a:fld>
                    <a:r>
                      <a:rPr lang="en-US" sz="1100" b="0"/>
                      <a:t> %</a:t>
                    </a:r>
                  </a:p>
                </c:rich>
              </c:tx>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A04-1347-AEBF-1FD777184371}"/>
                </c:ext>
              </c:extLst>
            </c:dLbl>
            <c:dLbl>
              <c:idx val="1"/>
              <c:layout>
                <c:manualLayout>
                  <c:x val="1.3615044951432412E-7"/>
                  <c:y val="8.8670717985762204E-2"/>
                </c:manualLayout>
              </c:layout>
              <c:tx>
                <c:rich>
                  <a:bodyPr rot="0" spcFirstLastPara="1" vertOverflow="ellipsis" vert="horz" wrap="square" anchor="ctr" anchorCtr="1"/>
                  <a:lstStyle/>
                  <a:p>
                    <a:pPr>
                      <a:defRPr sz="1800" b="1" i="0" u="none" strike="noStrike" kern="1200" baseline="0">
                        <a:solidFill>
                          <a:schemeClr val="tx1">
                            <a:lumMod val="75000"/>
                            <a:lumOff val="25000"/>
                          </a:schemeClr>
                        </a:solidFill>
                        <a:highlight>
                          <a:srgbClr val="FFFF00"/>
                        </a:highlight>
                        <a:latin typeface="Helvetica" pitchFamily="2" charset="0"/>
                        <a:ea typeface="+mn-ea"/>
                        <a:cs typeface="+mn-cs"/>
                      </a:defRPr>
                    </a:pPr>
                    <a:fld id="{A6B5A455-34EC-6A4E-A756-3E615910AA80}" type="VALUE">
                      <a:rPr lang="en-US" sz="1800" b="1" smtClean="0">
                        <a:highlight>
                          <a:srgbClr val="FFFF00"/>
                        </a:highlight>
                      </a:rPr>
                      <a:pPr>
                        <a:defRPr sz="1800" b="1">
                          <a:highlight>
                            <a:srgbClr val="FFFF00"/>
                          </a:highlight>
                        </a:defRPr>
                      </a:pPr>
                      <a:t>[VALOR]</a:t>
                    </a:fld>
                    <a:r>
                      <a:rPr lang="en-US" sz="1800" b="1">
                        <a:highlight>
                          <a:srgbClr val="FFFF00"/>
                        </a:highlight>
                      </a:rPr>
                      <a:t> %</a:t>
                    </a:r>
                  </a:p>
                </c:rich>
              </c:tx>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highlight>
                        <a:srgbClr val="FFFF00"/>
                      </a:highlight>
                      <a:latin typeface="Helvetica" pitchFamily="2" charset="0"/>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layout>
                    <c:manualLayout>
                      <c:w val="0.24565489455419984"/>
                      <c:h val="0.31375792518038931"/>
                    </c:manualLayout>
                  </c15:layout>
                  <c15:dlblFieldTable/>
                  <c15:showDataLabelsRange val="0"/>
                </c:ext>
                <c:ext xmlns:c16="http://schemas.microsoft.com/office/drawing/2014/chart" uri="{C3380CC4-5D6E-409C-BE32-E72D297353CC}">
                  <c16:uniqueId val="{00000003-9A04-1347-AEBF-1FD777184371}"/>
                </c:ext>
              </c:extLst>
            </c:dLbl>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highlight>
                      <a:srgbClr val="FFFF00"/>
                    </a:highlight>
                    <a:latin typeface="Helvetica" pitchFamily="2"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Hoja1!$K$11:$K$12</c:f>
              <c:strCache>
                <c:ptCount val="2"/>
                <c:pt idx="0">
                  <c:v>WATCH 1º ATB</c:v>
                </c:pt>
                <c:pt idx="1">
                  <c:v>WATCH tras LBA</c:v>
                </c:pt>
              </c:strCache>
            </c:strRef>
          </c:cat>
          <c:val>
            <c:numRef>
              <c:f>Hoja1!$L$11:$L$12</c:f>
              <c:numCache>
                <c:formatCode>General</c:formatCode>
                <c:ptCount val="2"/>
                <c:pt idx="0">
                  <c:v>92.1</c:v>
                </c:pt>
                <c:pt idx="1">
                  <c:v>64.599999999999994</c:v>
                </c:pt>
              </c:numCache>
            </c:numRef>
          </c:val>
          <c:extLst>
            <c:ext xmlns:c16="http://schemas.microsoft.com/office/drawing/2014/chart" uri="{C3380CC4-5D6E-409C-BE32-E72D297353CC}">
              <c16:uniqueId val="{00000004-9A04-1347-AEBF-1FD777184371}"/>
            </c:ext>
          </c:extLst>
        </c:ser>
        <c:dLbls>
          <c:showLegendKey val="0"/>
          <c:showVal val="0"/>
          <c:showCatName val="0"/>
          <c:showSerName val="0"/>
          <c:showPercent val="0"/>
          <c:showBubbleSize val="0"/>
        </c:dLbls>
        <c:gapWidth val="100"/>
        <c:axId val="778412224"/>
        <c:axId val="257435647"/>
      </c:barChart>
      <c:catAx>
        <c:axId val="778412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Helvetica" pitchFamily="2" charset="0"/>
                <a:ea typeface="+mn-ea"/>
                <a:cs typeface="+mn-cs"/>
              </a:defRPr>
            </a:pPr>
            <a:endParaRPr lang="es-ES"/>
          </a:p>
        </c:txPr>
        <c:crossAx val="257435647"/>
        <c:crosses val="autoZero"/>
        <c:auto val="1"/>
        <c:lblAlgn val="ctr"/>
        <c:lblOffset val="100"/>
        <c:noMultiLvlLbl val="0"/>
      </c:catAx>
      <c:valAx>
        <c:axId val="257435647"/>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778412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Helvetica" pitchFamily="2" charset="0"/>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w="25400" cap="flat" cmpd="sng" algn="ctr">
                <a:solidFill>
                  <a:schemeClr val="accent1">
                    <a:shade val="15000"/>
                  </a:schemeClr>
                </a:solidFill>
                <a:prstDash val="solid"/>
              </a:ln>
              <a:effectLst/>
            </c:spPr>
            <c:extLst>
              <c:ext xmlns:c16="http://schemas.microsoft.com/office/drawing/2014/chart" uri="{C3380CC4-5D6E-409C-BE32-E72D297353CC}">
                <c16:uniqueId val="{00000002-E26F-C840-91D3-3200DE2B6349}"/>
              </c:ext>
            </c:extLst>
          </c:dPt>
          <c:dPt>
            <c:idx val="1"/>
            <c:invertIfNegative val="0"/>
            <c:bubble3D val="0"/>
            <c:spPr>
              <a:solidFill>
                <a:srgbClr val="00B050"/>
              </a:solidFill>
              <a:ln w="25400" cap="flat" cmpd="sng" algn="ctr">
                <a:solidFill>
                  <a:schemeClr val="accent3">
                    <a:shade val="15000"/>
                  </a:schemeClr>
                </a:solidFill>
                <a:prstDash val="solid"/>
              </a:ln>
              <a:effectLst/>
            </c:spPr>
            <c:extLst>
              <c:ext xmlns:c16="http://schemas.microsoft.com/office/drawing/2014/chart" uri="{C3380CC4-5D6E-409C-BE32-E72D297353CC}">
                <c16:uniqueId val="{00000001-E26F-C840-91D3-3200DE2B6349}"/>
              </c:ext>
            </c:extLst>
          </c:dPt>
          <c:dLbls>
            <c:dLbl>
              <c:idx val="0"/>
              <c:tx>
                <c:rich>
                  <a:bodyPr/>
                  <a:lstStyle/>
                  <a:p>
                    <a:fld id="{BA9ECBAB-5A26-6C4F-A28F-269996F8FF6B}" type="VALUE">
                      <a:rPr lang="en-US" smtClean="0"/>
                      <a:pPr/>
                      <a:t>[VALOR]</a:t>
                    </a:fld>
                    <a:r>
                      <a:rPr lang="en-US"/>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26F-C840-91D3-3200DE2B6349}"/>
                </c:ext>
              </c:extLst>
            </c:dLbl>
            <c:dLbl>
              <c:idx val="1"/>
              <c:tx>
                <c:rich>
                  <a:bodyPr rot="0" spcFirstLastPara="1" vertOverflow="ellipsis" vert="horz" wrap="square" anchor="ctr" anchorCtr="1"/>
                  <a:lstStyle/>
                  <a:p>
                    <a:pPr>
                      <a:defRPr sz="1600" b="1" i="0" u="none" strike="noStrike" kern="1200" baseline="0">
                        <a:solidFill>
                          <a:schemeClr val="tx1">
                            <a:lumMod val="75000"/>
                            <a:lumOff val="25000"/>
                          </a:schemeClr>
                        </a:solidFill>
                        <a:highlight>
                          <a:srgbClr val="FFFF00"/>
                        </a:highlight>
                        <a:latin typeface="Helvetica" pitchFamily="2" charset="0"/>
                        <a:ea typeface="+mn-ea"/>
                        <a:cs typeface="+mn-cs"/>
                      </a:defRPr>
                    </a:pPr>
                    <a:fld id="{34118680-34AF-9A48-8A70-310A276BF108}" type="VALUE">
                      <a:rPr lang="en-US" sz="1600" smtClean="0"/>
                      <a:pPr>
                        <a:defRPr sz="1600" b="1">
                          <a:highlight>
                            <a:srgbClr val="FFFF00"/>
                          </a:highlight>
                        </a:defRPr>
                      </a:pPr>
                      <a:t>[VALOR]</a:t>
                    </a:fld>
                    <a:r>
                      <a:rPr lang="en-US" sz="1600"/>
                      <a:t> %</a:t>
                    </a:r>
                  </a:p>
                </c:rich>
              </c:tx>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highlight>
                        <a:srgbClr val="FFFF00"/>
                      </a:highlight>
                      <a:latin typeface="Helvetica" pitchFamily="2" charset="0"/>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26F-C840-91D3-3200DE2B6349}"/>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Hoja1!$N$13:$N$14</c:f>
              <c:strCache>
                <c:ptCount val="2"/>
                <c:pt idx="0">
                  <c:v>ACCESS 1º ATB</c:v>
                </c:pt>
                <c:pt idx="1">
                  <c:v>ACCESS tras LBA</c:v>
                </c:pt>
              </c:strCache>
            </c:strRef>
          </c:cat>
          <c:val>
            <c:numRef>
              <c:f>Hoja1!$O$13:$O$14</c:f>
              <c:numCache>
                <c:formatCode>General</c:formatCode>
                <c:ptCount val="2"/>
                <c:pt idx="0">
                  <c:v>6.9</c:v>
                </c:pt>
                <c:pt idx="1">
                  <c:v>15.4</c:v>
                </c:pt>
              </c:numCache>
            </c:numRef>
          </c:val>
          <c:extLst>
            <c:ext xmlns:c16="http://schemas.microsoft.com/office/drawing/2014/chart" uri="{C3380CC4-5D6E-409C-BE32-E72D297353CC}">
              <c16:uniqueId val="{00000000-E26F-C840-91D3-3200DE2B6349}"/>
            </c:ext>
          </c:extLst>
        </c:ser>
        <c:dLbls>
          <c:showLegendKey val="0"/>
          <c:showVal val="0"/>
          <c:showCatName val="0"/>
          <c:showSerName val="0"/>
          <c:showPercent val="0"/>
          <c:showBubbleSize val="0"/>
        </c:dLbls>
        <c:gapWidth val="219"/>
        <c:overlap val="-27"/>
        <c:axId val="1187353504"/>
        <c:axId val="1187396224"/>
      </c:barChart>
      <c:catAx>
        <c:axId val="118735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Helvetica" pitchFamily="2" charset="0"/>
                <a:ea typeface="+mn-ea"/>
                <a:cs typeface="+mn-cs"/>
              </a:defRPr>
            </a:pPr>
            <a:endParaRPr lang="es-ES"/>
          </a:p>
        </c:txPr>
        <c:crossAx val="1187396224"/>
        <c:crosses val="autoZero"/>
        <c:auto val="1"/>
        <c:lblAlgn val="ctr"/>
        <c:lblOffset val="100"/>
        <c:noMultiLvlLbl val="0"/>
      </c:catAx>
      <c:valAx>
        <c:axId val="118739622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8735350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Helvetica" pitchFamily="2" charset="0"/>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0A07BD-ACAC-F241-9172-4938BDC2342D}" type="datetimeFigureOut">
              <a:rPr lang="es-ES" smtClean="0"/>
              <a:t>2/3/26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70902-8179-814C-9AE6-DA7817686BF6}" type="slidenum">
              <a:rPr lang="es-ES" smtClean="0"/>
              <a:t>‹Nº›</a:t>
            </a:fld>
            <a:endParaRPr lang="es-ES"/>
          </a:p>
        </p:txBody>
      </p:sp>
    </p:spTree>
    <p:extLst>
      <p:ext uri="{BB962C8B-B14F-4D97-AF65-F5344CB8AC3E}">
        <p14:creationId xmlns:p14="http://schemas.microsoft.com/office/powerpoint/2010/main" val="1508522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a:t>
            </a:fld>
            <a:endParaRPr lang="es-ES"/>
          </a:p>
        </p:txBody>
      </p:sp>
    </p:spTree>
    <p:extLst>
      <p:ext uri="{BB962C8B-B14F-4D97-AF65-F5344CB8AC3E}">
        <p14:creationId xmlns:p14="http://schemas.microsoft.com/office/powerpoint/2010/main" val="376844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pacientes inmunodeprimidos representan un grupo de pacientes muy </a:t>
            </a:r>
            <a:r>
              <a:rPr lang="es-ES" dirty="0" err="1"/>
              <a:t>heterogeneo</a:t>
            </a:r>
            <a:r>
              <a:rPr lang="es-ES" dirty="0"/>
              <a:t> con gran complejidad tanto diagnostica como terapéutica y que por tanto presentan una elevada carga de </a:t>
            </a:r>
            <a:r>
              <a:rPr lang="es-ES" dirty="0" err="1"/>
              <a:t>morbmortalidad</a:t>
            </a:r>
            <a:r>
              <a:rPr lang="es-ES" dirty="0"/>
              <a:t> asociada. Además, estos paciente </a:t>
            </a:r>
            <a:r>
              <a:rPr lang="es-ES" dirty="0" err="1"/>
              <a:t>conon</a:t>
            </a:r>
            <a:r>
              <a:rPr lang="es-ES" dirty="0"/>
              <a:t> frecuencia desarrollan complicaciones e infiltrados pulmonares de etiología diversa y frecuentemente solapada. </a:t>
            </a:r>
          </a:p>
          <a:p>
            <a:endParaRPr lang="es-ES" dirty="0"/>
          </a:p>
          <a:p>
            <a:r>
              <a:rPr lang="es-ES" dirty="0"/>
              <a:t>UNIDAD ONCOLOGIA Y HEMATOLOGIA INFECCIOSAS DE REFERENCIA A NIVEL ANDALUZ</a:t>
            </a:r>
          </a:p>
        </p:txBody>
      </p:sp>
      <p:sp>
        <p:nvSpPr>
          <p:cNvPr id="4" name="Marcador de número de diapositiva 3"/>
          <p:cNvSpPr>
            <a:spLocks noGrp="1"/>
          </p:cNvSpPr>
          <p:nvPr>
            <p:ph type="sldNum" sz="quarter" idx="5"/>
          </p:nvPr>
        </p:nvSpPr>
        <p:spPr/>
        <p:txBody>
          <a:bodyPr/>
          <a:lstStyle/>
          <a:p>
            <a:fld id="{73E70902-8179-814C-9AE6-DA7817686BF6}" type="slidenum">
              <a:rPr lang="es-ES" smtClean="0"/>
              <a:t>2</a:t>
            </a:fld>
            <a:endParaRPr lang="es-ES"/>
          </a:p>
        </p:txBody>
      </p:sp>
    </p:spTree>
    <p:extLst>
      <p:ext uri="{BB962C8B-B14F-4D97-AF65-F5344CB8AC3E}">
        <p14:creationId xmlns:p14="http://schemas.microsoft.com/office/powerpoint/2010/main" val="2920479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Que como veis en diapositiva pueden ser de </a:t>
            </a:r>
            <a:r>
              <a:rPr lang="es-ES" dirty="0" err="1"/>
              <a:t>etiolofía</a:t>
            </a:r>
            <a:r>
              <a:rPr lang="es-ES" dirty="0"/>
              <a:t> muy diversa, abarcando tanto causas infecciosas como la no infecciosas. </a:t>
            </a:r>
          </a:p>
          <a:p>
            <a:endParaRPr lang="es-ES" dirty="0"/>
          </a:p>
          <a:p>
            <a:r>
              <a:rPr lang="es-ES" b="0" i="0" u="none" strike="noStrike" dirty="0">
                <a:solidFill>
                  <a:srgbClr val="000000"/>
                </a:solidFill>
                <a:effectLst/>
                <a:latin typeface="-webkit-standard"/>
              </a:rPr>
              <a:t>La </a:t>
            </a:r>
            <a:r>
              <a:rPr lang="es-ES" b="1" i="0" u="none" strike="noStrike" dirty="0">
                <a:solidFill>
                  <a:srgbClr val="000000"/>
                </a:solidFill>
                <a:effectLst/>
              </a:rPr>
              <a:t>clínica y la radiología son inespecíficas</a:t>
            </a:r>
            <a:r>
              <a:rPr lang="es-ES" b="0" i="0" u="none" strike="noStrike" dirty="0">
                <a:solidFill>
                  <a:srgbClr val="000000"/>
                </a:solidFill>
                <a:effectLst/>
                <a:latin typeface="-webkit-standard"/>
              </a:rPr>
              <a:t>, lo que dificulta el diagnóstico etiológico.</a:t>
            </a:r>
            <a:endParaRPr lang="es-ES" dirty="0"/>
          </a:p>
          <a:p>
            <a:endParaRPr lang="es-ES" dirty="0"/>
          </a:p>
          <a:p>
            <a:r>
              <a:rPr lang="es-ES" b="0" i="0" u="none" strike="noStrike" dirty="0">
                <a:solidFill>
                  <a:srgbClr val="000000"/>
                </a:solidFill>
                <a:effectLst/>
                <a:latin typeface="-webkit-standard"/>
              </a:rPr>
              <a:t>La incertidumbre diagnóstica con pronostico incierto cuando precisan de ingreso hospitalario lo que conduce a </a:t>
            </a:r>
            <a:r>
              <a:rPr lang="es-ES" b="1" i="0" u="none" strike="noStrike" dirty="0">
                <a:solidFill>
                  <a:srgbClr val="000000"/>
                </a:solidFill>
                <a:effectLst/>
              </a:rPr>
              <a:t>tratamientos empíricos de amplio espectro</a:t>
            </a:r>
            <a:r>
              <a:rPr lang="es-ES" b="0" i="0" u="none" strike="noStrike" dirty="0">
                <a:solidFill>
                  <a:srgbClr val="000000"/>
                </a:solidFill>
                <a:effectLst/>
                <a:latin typeface="-webkit-standard"/>
              </a:rPr>
              <a:t>, con riesgos de toxicidad, interacciones y </a:t>
            </a:r>
            <a:r>
              <a:rPr lang="es-ES" b="1" i="0" u="none" strike="noStrike" dirty="0">
                <a:solidFill>
                  <a:srgbClr val="000000"/>
                </a:solidFill>
                <a:effectLst/>
              </a:rPr>
              <a:t>resistencias antimicrobianas</a:t>
            </a:r>
            <a:r>
              <a:rPr lang="es-ES" b="0" i="0" u="none" strike="noStrike" dirty="0">
                <a:solidFill>
                  <a:srgbClr val="000000"/>
                </a:solidFill>
                <a:effectLst/>
                <a:latin typeface="-webkit-standard"/>
              </a:rPr>
              <a:t>. </a:t>
            </a:r>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3</a:t>
            </a:fld>
            <a:endParaRPr lang="es-ES"/>
          </a:p>
        </p:txBody>
      </p:sp>
    </p:spTree>
    <p:extLst>
      <p:ext uri="{BB962C8B-B14F-4D97-AF65-F5344CB8AC3E}">
        <p14:creationId xmlns:p14="http://schemas.microsoft.com/office/powerpoint/2010/main" val="668798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lavado </a:t>
            </a:r>
            <a:r>
              <a:rPr lang="es-ES" dirty="0" err="1"/>
              <a:t>broncoalveolar</a:t>
            </a:r>
            <a:r>
              <a:rPr lang="es-ES" dirty="0"/>
              <a:t> se ha consolidado como una herramienta fundamental que aporta información tanto micro como citológica, </a:t>
            </a:r>
          </a:p>
          <a:p>
            <a:endParaRPr lang="es-ES" dirty="0"/>
          </a:p>
          <a:p>
            <a:r>
              <a:rPr lang="es-ES" dirty="0"/>
              <a:t>Generando un rendimiento diagnostico significativo en este grupo de pacientes gracias al desarrollo de técnicas diagnosticas moleculares</a:t>
            </a:r>
          </a:p>
          <a:p>
            <a:endParaRPr lang="es-ES" dirty="0"/>
          </a:p>
          <a:p>
            <a:r>
              <a:rPr lang="es-ES" dirty="0"/>
              <a:t>Y que además, permite </a:t>
            </a:r>
            <a:r>
              <a:rPr lang="es-ES" dirty="0" err="1"/>
              <a:t>optimziar</a:t>
            </a:r>
            <a:r>
              <a:rPr lang="es-ES" dirty="0"/>
              <a:t> precozmente el tratamiento, en muchos casos, </a:t>
            </a:r>
            <a:r>
              <a:rPr lang="es-ES" dirty="0" err="1"/>
              <a:t>antibiotico</a:t>
            </a:r>
            <a:r>
              <a:rPr lang="es-ES" dirty="0"/>
              <a:t>, ajustándonos también a las recomendaciones del uso racional de los antimicrobianos de la Organización mundial de la salud. </a:t>
            </a:r>
          </a:p>
          <a:p>
            <a:endParaRPr lang="es-ES" dirty="0"/>
          </a:p>
          <a:p>
            <a:r>
              <a:rPr lang="es-ES" sz="1800" dirty="0">
                <a:effectLst/>
                <a:latin typeface="Times New Roman" panose="02020603050405020304" pitchFamily="18" charset="0"/>
                <a:ea typeface="Times New Roman" panose="02020603050405020304" pitchFamily="18" charset="0"/>
              </a:rPr>
              <a:t>A pesar de ello, la literatura sigue mostrando heterogeneidad en la indicación,</a:t>
            </a:r>
            <a:r>
              <a:rPr lang="es-ES" dirty="0">
                <a:effectLst/>
              </a:rPr>
              <a:t> y es por esto que nuestro objetivo fue</a:t>
            </a:r>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4</a:t>
            </a:fld>
            <a:endParaRPr lang="es-ES"/>
          </a:p>
        </p:txBody>
      </p:sp>
    </p:spTree>
    <p:extLst>
      <p:ext uri="{BB962C8B-B14F-4D97-AF65-F5344CB8AC3E}">
        <p14:creationId xmlns:p14="http://schemas.microsoft.com/office/powerpoint/2010/main" val="3363698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EVALUAR EL PAPEL DEL LBA en nuestro centro EN PACIENTES INMUNODEPRIMIDOS CON INFILTRADOS PULMONARES durante su periodo de hospitalización. </a:t>
            </a:r>
            <a:r>
              <a:rPr lang="es-ES" dirty="0" err="1"/>
              <a:t>Centrandonos</a:t>
            </a:r>
            <a:r>
              <a:rPr lang="es-ES" dirty="0"/>
              <a:t> principalmente en la rentabilidad diagnostica y seguridad del procedimiento y en segundo lugar, en el impacto en la modificación terapéutica. </a:t>
            </a:r>
          </a:p>
          <a:p>
            <a:endParaRPr lang="es-ES" dirty="0"/>
          </a:p>
          <a:p>
            <a:endParaRPr lang="es-ES" dirty="0"/>
          </a:p>
          <a:p>
            <a:r>
              <a:rPr lang="es-ES" dirty="0"/>
              <a:t>VOLUMEN DE OACIENTES</a:t>
            </a:r>
          </a:p>
        </p:txBody>
      </p:sp>
      <p:sp>
        <p:nvSpPr>
          <p:cNvPr id="4" name="Marcador de número de diapositiva 3"/>
          <p:cNvSpPr>
            <a:spLocks noGrp="1"/>
          </p:cNvSpPr>
          <p:nvPr>
            <p:ph type="sldNum" sz="quarter" idx="5"/>
          </p:nvPr>
        </p:nvSpPr>
        <p:spPr/>
        <p:txBody>
          <a:bodyPr/>
          <a:lstStyle/>
          <a:p>
            <a:fld id="{73E70902-8179-814C-9AE6-DA7817686BF6}" type="slidenum">
              <a:rPr lang="es-ES" smtClean="0"/>
              <a:t>5</a:t>
            </a:fld>
            <a:endParaRPr lang="es-ES"/>
          </a:p>
        </p:txBody>
      </p:sp>
    </p:spTree>
    <p:extLst>
      <p:ext uri="{BB962C8B-B14F-4D97-AF65-F5344CB8AC3E}">
        <p14:creationId xmlns:p14="http://schemas.microsoft.com/office/powerpoint/2010/main" val="2418792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a:effectLst/>
                <a:latin typeface="Times New Roman" panose="02020603050405020304" pitchFamily="18" charset="0"/>
                <a:ea typeface="Times New Roman" panose="02020603050405020304" pitchFamily="18" charset="0"/>
              </a:rPr>
              <a:t>Estudio observacional, descriptivo y retrospectivo desde enero hasta octubre de 2025. Se incluyeron pacientes ID hospitalizados que desarrollaron infiltrados pulmonares tanto como motivo de ingreso como durante la hospitalización por otro motivo, con indicación de broncoscopia con LBA. Se analizaron las características clínicas, pronósticas, microbiológicas y terapéuticas. Pruebas de normalidad y diferentes test paramétricos y no paramétricos fueron utilizados para establecer relación estadística entre variables.</a:t>
            </a:r>
            <a:r>
              <a:rPr lang="es-ES" dirty="0">
                <a:effectLst/>
              </a:rPr>
              <a:t> </a:t>
            </a:r>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6</a:t>
            </a:fld>
            <a:endParaRPr lang="es-ES"/>
          </a:p>
        </p:txBody>
      </p:sp>
    </p:spTree>
    <p:extLst>
      <p:ext uri="{BB962C8B-B14F-4D97-AF65-F5344CB8AC3E}">
        <p14:creationId xmlns:p14="http://schemas.microsoft.com/office/powerpoint/2010/main" val="2020638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a:effectLst/>
                <a:latin typeface="Times New Roman" panose="02020603050405020304" pitchFamily="18" charset="0"/>
                <a:ea typeface="Times New Roman" panose="02020603050405020304" pitchFamily="18" charset="0"/>
              </a:rPr>
              <a:t>Estudio observacional, descriptivo y retrospectivo desde enero hasta octubre de 2025. Se incluyeron pacientes ID POR CUALQUIER CAUSA hospitalizados que desarrollaron infiltrados pulmonares tanto como motivo de ingreso como durante la hospitalización por otro motivo, con indicación de broncoscopia con LBA. Se analizaron las características clínicas, pronósticas, microbiológicas y terapéuticas. Pruebas de normalidad y diferentes test paramétricos y no paramétricos fueron utilizados para establecer relación estadística entre variables.</a:t>
            </a:r>
            <a:r>
              <a:rPr lang="es-ES" dirty="0">
                <a:effectLst/>
              </a:rPr>
              <a:t> </a:t>
            </a:r>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7</a:t>
            </a:fld>
            <a:endParaRPr lang="es-ES"/>
          </a:p>
        </p:txBody>
      </p:sp>
    </p:spTree>
    <p:extLst>
      <p:ext uri="{BB962C8B-B14F-4D97-AF65-F5344CB8AC3E}">
        <p14:creationId xmlns:p14="http://schemas.microsoft.com/office/powerpoint/2010/main" val="3347809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Puntos clave:</a:t>
            </a:r>
          </a:p>
          <a:p>
            <a:r>
              <a:rPr lang="es-ES" dirty="0"/>
              <a:t> -- </a:t>
            </a:r>
            <a:r>
              <a:rPr lang="es-ES" dirty="0" err="1"/>
              <a:t>pACIENTE</a:t>
            </a:r>
            <a:r>
              <a:rPr lang="es-ES" dirty="0"/>
              <a:t> DE EDAD NO MUY AVANZADA incluso pacientes jóvenes</a:t>
            </a:r>
          </a:p>
          <a:p>
            <a:r>
              <a:rPr lang="es-ES" dirty="0"/>
              <a:t> -- Diferentes causas de inmunosupresión y además con un porcentaje reseñable de pacientes con mas de un motivo para estar inmunodeprimido</a:t>
            </a:r>
          </a:p>
          <a:p>
            <a:r>
              <a:rPr lang="es-ES" dirty="0"/>
              <a:t> -- Incluimos 5 pacientes con neoplasia hematológica que habían recibido además la Terapia CAR T (UN TIPO DE INMUNOTERAPIA QUE UTILIZA LOS LINFOCITOS T DEL PACIENTE MODIFICADOS GENETICAMENTE)</a:t>
            </a:r>
          </a:p>
          <a:p>
            <a:r>
              <a:rPr lang="es-ES" dirty="0"/>
              <a:t> -- </a:t>
            </a:r>
          </a:p>
        </p:txBody>
      </p:sp>
      <p:sp>
        <p:nvSpPr>
          <p:cNvPr id="4" name="Marcador de número de diapositiva 3"/>
          <p:cNvSpPr>
            <a:spLocks noGrp="1"/>
          </p:cNvSpPr>
          <p:nvPr>
            <p:ph type="sldNum" sz="quarter" idx="5"/>
          </p:nvPr>
        </p:nvSpPr>
        <p:spPr/>
        <p:txBody>
          <a:bodyPr/>
          <a:lstStyle/>
          <a:p>
            <a:fld id="{73E70902-8179-814C-9AE6-DA7817686BF6}" type="slidenum">
              <a:rPr lang="es-ES" smtClean="0"/>
              <a:t>8</a:t>
            </a:fld>
            <a:endParaRPr lang="es-ES"/>
          </a:p>
        </p:txBody>
      </p:sp>
    </p:spTree>
    <p:extLst>
      <p:ext uri="{BB962C8B-B14F-4D97-AF65-F5344CB8AC3E}">
        <p14:creationId xmlns:p14="http://schemas.microsoft.com/office/powerpoint/2010/main" val="348647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9</a:t>
            </a:fld>
            <a:endParaRPr lang="es-ES"/>
          </a:p>
        </p:txBody>
      </p:sp>
    </p:spTree>
    <p:extLst>
      <p:ext uri="{BB962C8B-B14F-4D97-AF65-F5344CB8AC3E}">
        <p14:creationId xmlns:p14="http://schemas.microsoft.com/office/powerpoint/2010/main" val="1545018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28600" indent="-228600">
              <a:buAutoNum type="arabicPeriod"/>
            </a:pPr>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10</a:t>
            </a:fld>
            <a:endParaRPr lang="es-ES"/>
          </a:p>
        </p:txBody>
      </p:sp>
    </p:spTree>
    <p:extLst>
      <p:ext uri="{BB962C8B-B14F-4D97-AF65-F5344CB8AC3E}">
        <p14:creationId xmlns:p14="http://schemas.microsoft.com/office/powerpoint/2010/main" val="1902716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Times New Roman" panose="02020603050405020304" pitchFamily="18" charset="0"/>
                <a:ea typeface="Times New Roman" panose="02020603050405020304" pitchFamily="18" charset="0"/>
              </a:rPr>
              <a:t>Se incluyeron 113 pacientes con 59,9 años de media, siendo la mayoría de ellos hombres (60,2%). La rentabilidad del procedimiento, incluyendo criterios microbiológicos y citológicos, fue del 57.5%. El LBA permitió modificar el tratamiento antimicrobiano (ATM) en el 85.8% de pacientes, lo que supuso una simplificación en 46 pacientes (40.7%) y una suspensión total de los antimicrobianos en 34 pacientes (30.1%). Una menor cantidad de pacientes tenía prescritos ATM tras el LBA (103 vs. 71, p=0.03). Además, el número de fármacos descendió de manera significativa tras el procedimiento (mediana de 2 vs. 1, p&lt;0.001). Se registró un 8.8% de complicaciones, siendo la necesidad de progresar en medidas de soporte respiratorio la más frecuente, tomando en cuenta que el 55.8% se encontraban en insuficiencia respiratoria antes del procedimiento y en más de la mitad (58.4%) se instiló un mínimo de 100 ml de suero para el LBA. Se observó que los pacientes que tenían una complicación tras el LBA presentan mayor mortalidad (50% vs. 12.6%, p=0.009).</a:t>
            </a:r>
            <a:endParaRPr lang="es-ES" sz="1800" dirty="0">
              <a:effectLst/>
              <a:latin typeface="Arial" panose="020B0604020202020204" pitchFamily="34" charset="0"/>
              <a:ea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11</a:t>
            </a:fld>
            <a:endParaRPr lang="es-ES"/>
          </a:p>
        </p:txBody>
      </p:sp>
    </p:spTree>
    <p:extLst>
      <p:ext uri="{BB962C8B-B14F-4D97-AF65-F5344CB8AC3E}">
        <p14:creationId xmlns:p14="http://schemas.microsoft.com/office/powerpoint/2010/main" val="3359991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Times New Roman" panose="02020603050405020304" pitchFamily="18" charset="0"/>
                <a:ea typeface="Times New Roman" panose="02020603050405020304" pitchFamily="18" charset="0"/>
              </a:rPr>
              <a:t>Se incluyeron 113 pacientes con 59,9 años de media, siendo la mayoría de ellos hombres (60,2%). La rentabilidad del procedimiento, incluyendo criterios microbiológicos y citológicos, fue del 57.5%. El LBA permitió modificar el tratamiento antimicrobiano (ATM) en el 85.8% de pacientes, lo que supuso una simplificación en 46 pacientes (40.7%) y una suspensión total de los antimicrobianos en 34 pacientes (30.1%). Una menor cantidad de pacientes tenía prescritos ATM tras el LBA (103 vs. 71, p=0.03). Además, el número de fármacos descendió de manera significativa tras el procedimiento (mediana de 2 vs. 1, p&lt;0.001). Se registró un 8.8% de complicaciones, siendo la necesidad de progresar en medidas de soporte respiratorio la más frecuente, tomando en cuenta que el 55.8% se encontraban en insuficiencia respiratoria antes del procedimiento y en más de la mitad (58.4%) se instiló un mínimo de 100 ml de suero para el LBA. Se observó que los pacientes que tenían una complicación tras el LBA presentan mayor mortalidad (50% vs. 12.6%, p=0.009).</a:t>
            </a:r>
            <a:endParaRPr lang="es-ES" sz="1800" dirty="0">
              <a:effectLst/>
              <a:latin typeface="Arial" panose="020B0604020202020204" pitchFamily="34" charset="0"/>
              <a:ea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12</a:t>
            </a:fld>
            <a:endParaRPr lang="es-ES"/>
          </a:p>
        </p:txBody>
      </p:sp>
    </p:spTree>
    <p:extLst>
      <p:ext uri="{BB962C8B-B14F-4D97-AF65-F5344CB8AC3E}">
        <p14:creationId xmlns:p14="http://schemas.microsoft.com/office/powerpoint/2010/main" val="4190486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Times New Roman" panose="02020603050405020304" pitchFamily="18" charset="0"/>
                <a:ea typeface="Times New Roman" panose="02020603050405020304" pitchFamily="18" charset="0"/>
              </a:rPr>
              <a:t>Se incluyeron 113 pacientes con 59,9 años de media, siendo la mayoría de ellos hombres (60,2%). La rentabilidad del procedimiento, incluyendo criterios microbiológicos y citológicos, fue del 57.5%. El LBA permitió modificar el tratamiento antimicrobiano (ATM) en el 85.8% de pacientes, lo que supuso una simplificación en 46 pacientes (40.7%) y una suspensión total de los antimicrobianos en 34 pacientes (30.1%). Una menor cantidad de pacientes tenía prescritos ATM tras el LBA (103 vs. 71, p=0.03). Además, el número de fármacos descendió de manera significativa tras el procedimiento (mediana de 2 vs. 1, p&lt;0.001). Se registró un 8.8% de complicaciones, siendo la necesidad de progresar en medidas de soporte respiratorio la más frecuente, tomando en cuenta que el 55.8% se encontraban en insuficiencia respiratoria antes del procedimiento y en más de la mitad (58.4%) se instiló un mínimo de 100 ml de suero para el LBA. Se observó que los pacientes que tenían una complicación tras el LBA presentan mayor mortalidad (50% vs. 12.6%, p=0.009).</a:t>
            </a:r>
            <a:endParaRPr lang="es-ES" sz="1800" dirty="0">
              <a:effectLst/>
              <a:latin typeface="Arial" panose="020B0604020202020204" pitchFamily="34" charset="0"/>
              <a:ea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13</a:t>
            </a:fld>
            <a:endParaRPr lang="es-ES"/>
          </a:p>
        </p:txBody>
      </p:sp>
    </p:spTree>
    <p:extLst>
      <p:ext uri="{BB962C8B-B14F-4D97-AF65-F5344CB8AC3E}">
        <p14:creationId xmlns:p14="http://schemas.microsoft.com/office/powerpoint/2010/main" val="424879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u="none" strike="noStrike" dirty="0" err="1">
                <a:effectLst/>
                <a:latin typeface="pplxSerif"/>
              </a:rPr>
              <a:t>AWaRe</a:t>
            </a:r>
            <a:r>
              <a:rPr lang="es-ES" b="0" i="0" u="none" strike="noStrike" dirty="0">
                <a:effectLst/>
                <a:latin typeface="pplxSerif"/>
              </a:rPr>
              <a:t> es una herramienta de la OMS que clasifica los antibióticos en tres grupos para orientar la prescripción y frenar la resistencia antimicrobiana.</a:t>
            </a:r>
          </a:p>
          <a:p>
            <a:endParaRPr lang="es-ES" b="0" i="0" u="none" strike="noStrike" dirty="0">
              <a:effectLst/>
              <a:latin typeface="pplxSerif"/>
            </a:endParaRPr>
          </a:p>
          <a:p>
            <a:pPr algn="l"/>
            <a:r>
              <a:rPr lang="es-ES" b="1" i="0" u="none" strike="noStrike" dirty="0">
                <a:effectLst/>
                <a:latin typeface="var(--pplx-serif)"/>
              </a:rPr>
              <a:t>Qué significa </a:t>
            </a:r>
            <a:r>
              <a:rPr lang="es-ES" b="1" i="0" u="none" strike="noStrike" dirty="0" err="1">
                <a:effectLst/>
                <a:latin typeface="var(--pplx-serif)"/>
              </a:rPr>
              <a:t>AWaRe</a:t>
            </a:r>
            <a:endParaRPr lang="es-ES" b="1" i="0" u="none" strike="noStrike" dirty="0">
              <a:effectLst/>
              <a:latin typeface="var(--pplx-serif)"/>
            </a:endParaRPr>
          </a:p>
          <a:p>
            <a:pPr algn="l"/>
            <a:r>
              <a:rPr lang="es-ES" b="0" i="0" u="none" strike="noStrike" dirty="0" err="1">
                <a:effectLst/>
                <a:latin typeface="pplxSerif"/>
              </a:rPr>
              <a:t>AWaRe</a:t>
            </a:r>
            <a:r>
              <a:rPr lang="es-ES" b="0" i="0" u="none" strike="noStrike" dirty="0">
                <a:effectLst/>
                <a:latin typeface="pplxSerif"/>
              </a:rPr>
              <a:t> son las siglas de </a:t>
            </a:r>
            <a:r>
              <a:rPr lang="es-ES" b="1" i="0" u="none" strike="noStrike" dirty="0">
                <a:effectLst/>
                <a:latin typeface="pplxSerif"/>
              </a:rPr>
              <a:t>Access</a:t>
            </a:r>
            <a:r>
              <a:rPr lang="es-ES" b="0" i="0" u="none" strike="noStrike" dirty="0">
                <a:effectLst/>
                <a:latin typeface="pplxSerif"/>
              </a:rPr>
              <a:t>, </a:t>
            </a:r>
            <a:r>
              <a:rPr lang="es-ES" b="0" i="0" u="none" strike="noStrike" dirty="0" err="1">
                <a:effectLst/>
                <a:latin typeface="pplxSerif"/>
              </a:rPr>
              <a:t>Watch</a:t>
            </a:r>
            <a:r>
              <a:rPr lang="es-ES" b="0" i="0" u="none" strike="noStrike" dirty="0">
                <a:effectLst/>
                <a:latin typeface="pplxSerif"/>
              </a:rPr>
              <a:t> (Precaución) y Reserve.</a:t>
            </a:r>
          </a:p>
          <a:p>
            <a:pPr algn="l">
              <a:buFont typeface="Arial" panose="020B0604020202020204" pitchFamily="34" charset="0"/>
              <a:buChar char="•"/>
            </a:pPr>
            <a:r>
              <a:rPr lang="es-ES" b="0" i="0" u="none" strike="noStrike" dirty="0">
                <a:effectLst/>
                <a:latin typeface="pplxSerif"/>
              </a:rPr>
              <a:t>Access (Acceso): antibióticos de primera línea, espectro relativamente reducido, recomendados para la mayoría de infecciones frecuentes y que deberían estar ampliamente disponibles.</a:t>
            </a:r>
          </a:p>
          <a:p>
            <a:pPr algn="l">
              <a:buFont typeface="Arial" panose="020B0604020202020204" pitchFamily="34" charset="0"/>
              <a:buChar char="•"/>
            </a:pPr>
            <a:r>
              <a:rPr lang="es-ES" b="0" i="0" u="none" strike="noStrike" dirty="0" err="1">
                <a:effectLst/>
                <a:latin typeface="pplxSerif"/>
              </a:rPr>
              <a:t>Watch</a:t>
            </a:r>
            <a:r>
              <a:rPr lang="es-ES" b="0" i="0" u="none" strike="noStrike" dirty="0">
                <a:effectLst/>
                <a:latin typeface="pplxSerif"/>
              </a:rPr>
              <a:t> (Precaución/Vigilancia): antibióticos con mayor potencial de seleccionar resistencias, cuyo uso debe restringirse a indicaciones específicas y monitorizarse.</a:t>
            </a:r>
          </a:p>
          <a:p>
            <a:pPr algn="l">
              <a:buFont typeface="Arial" panose="020B0604020202020204" pitchFamily="34" charset="0"/>
              <a:buChar char="•"/>
            </a:pPr>
            <a:r>
              <a:rPr lang="es-ES" b="0" i="0" u="none" strike="noStrike" dirty="0">
                <a:effectLst/>
                <a:latin typeface="pplxSerif"/>
              </a:rPr>
              <a:t>Reserve (Reserva): “último recurso”, para infecciones por patógenos multirresistentes; su uso debe ser muy limitado y supervisado.</a:t>
            </a:r>
          </a:p>
          <a:p>
            <a:endParaRPr lang="es-ES" b="0" i="0" u="none" strike="noStrike" dirty="0">
              <a:effectLst/>
              <a:latin typeface="pplxSerif"/>
            </a:endParaRPr>
          </a:p>
          <a:p>
            <a:endParaRPr lang="es-ES" b="0" i="0" u="none" strike="noStrike" dirty="0">
              <a:effectLst/>
              <a:latin typeface="pplxSerif"/>
            </a:endParaRPr>
          </a:p>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14</a:t>
            </a:fld>
            <a:endParaRPr lang="es-ES"/>
          </a:p>
        </p:txBody>
      </p:sp>
    </p:spTree>
    <p:extLst>
      <p:ext uri="{BB962C8B-B14F-4D97-AF65-F5344CB8AC3E}">
        <p14:creationId xmlns:p14="http://schemas.microsoft.com/office/powerpoint/2010/main" val="3519537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15</a:t>
            </a:fld>
            <a:endParaRPr lang="es-ES"/>
          </a:p>
        </p:txBody>
      </p:sp>
    </p:spTree>
    <p:extLst>
      <p:ext uri="{BB962C8B-B14F-4D97-AF65-F5344CB8AC3E}">
        <p14:creationId xmlns:p14="http://schemas.microsoft.com/office/powerpoint/2010/main" val="1132392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Times New Roman" panose="02020603050405020304" pitchFamily="18" charset="0"/>
                <a:ea typeface="Times New Roman" panose="02020603050405020304" pitchFamily="18" charset="0"/>
              </a:rPr>
              <a:t>El LBA es una herramienta segura en pacientes inmunodeprimidos con infiltrados pulmonares, permite alcanzar rentabilidades diagnosticas elevadas, y por tanto, optimizar y reducir el uso de antimicrobianos en la mayoría de los casos. Su aportación mejora el manejo clínico de estos pacientes, a pesar de su elevada complejidad.</a:t>
            </a:r>
            <a:endParaRPr lang="es-ES" sz="1800" dirty="0">
              <a:effectLst/>
              <a:latin typeface="Arial" panose="020B0604020202020204" pitchFamily="34" charset="0"/>
              <a:ea typeface="Arial" panose="020B0604020202020204" pitchFamily="34" charset="0"/>
            </a:endParaRPr>
          </a:p>
        </p:txBody>
      </p:sp>
      <p:sp>
        <p:nvSpPr>
          <p:cNvPr id="4" name="Marcador de número de diapositiva 3"/>
          <p:cNvSpPr>
            <a:spLocks noGrp="1"/>
          </p:cNvSpPr>
          <p:nvPr>
            <p:ph type="sldNum" sz="quarter" idx="5"/>
          </p:nvPr>
        </p:nvSpPr>
        <p:spPr/>
        <p:txBody>
          <a:bodyPr/>
          <a:lstStyle/>
          <a:p>
            <a:fld id="{73E70902-8179-814C-9AE6-DA7817686BF6}" type="slidenum">
              <a:rPr lang="es-ES" smtClean="0"/>
              <a:t>16</a:t>
            </a:fld>
            <a:endParaRPr lang="es-ES"/>
          </a:p>
        </p:txBody>
      </p:sp>
    </p:spTree>
    <p:extLst>
      <p:ext uri="{BB962C8B-B14F-4D97-AF65-F5344CB8AC3E}">
        <p14:creationId xmlns:p14="http://schemas.microsoft.com/office/powerpoint/2010/main" val="1120231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3E70902-8179-814C-9AE6-DA7817686BF6}" type="slidenum">
              <a:rPr lang="es-ES" smtClean="0"/>
              <a:t>17</a:t>
            </a:fld>
            <a:endParaRPr lang="es-ES"/>
          </a:p>
        </p:txBody>
      </p:sp>
    </p:spTree>
    <p:extLst>
      <p:ext uri="{BB962C8B-B14F-4D97-AF65-F5344CB8AC3E}">
        <p14:creationId xmlns:p14="http://schemas.microsoft.com/office/powerpoint/2010/main" val="4237605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2/3/26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3.png"/><Relationship Id="rId10" Type="http://schemas.openxmlformats.org/officeDocument/2006/relationships/image" Target="../media/image15.png"/><Relationship Id="rId4" Type="http://schemas.openxmlformats.org/officeDocument/2006/relationships/image" Target="../media/image5.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png"/><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png"/><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3.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image" Target="../media/image3.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29.png"/><Relationship Id="rId4" Type="http://schemas.openxmlformats.org/officeDocument/2006/relationships/image" Target="../media/image5.png"/><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chart" Target="../charts/chart7.xml"/><Relationship Id="rId5" Type="http://schemas.openxmlformats.org/officeDocument/2006/relationships/image" Target="../media/image3.png"/><Relationship Id="rId10" Type="http://schemas.openxmlformats.org/officeDocument/2006/relationships/image" Target="../media/image31.png"/><Relationship Id="rId4" Type="http://schemas.openxmlformats.org/officeDocument/2006/relationships/image" Target="../media/image5.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D346FA68-3FF1-0C8B-08F4-51C76A896406}"/>
              </a:ext>
            </a:extLst>
          </p:cNvPr>
          <p:cNvSpPr/>
          <p:nvPr/>
        </p:nvSpPr>
        <p:spPr>
          <a:xfrm>
            <a:off x="8028384" y="3867894"/>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t="19203" b="11498"/>
          <a:stretch/>
        </p:blipFill>
        <p:spPr>
          <a:xfrm>
            <a:off x="-36005" y="-23246"/>
            <a:ext cx="9253581" cy="5166746"/>
          </a:xfrm>
          <a:prstGeom prst="rect">
            <a:avLst/>
          </a:prstGeom>
        </p:spPr>
      </p:pic>
      <p:cxnSp>
        <p:nvCxnSpPr>
          <p:cNvPr id="12" name="Conector recto 11">
            <a:extLst>
              <a:ext uri="{FF2B5EF4-FFF2-40B4-BE49-F238E27FC236}">
                <a16:creationId xmlns:a16="http://schemas.microsoft.com/office/drawing/2014/main" id="{F9E9D855-AEAA-0E7C-02D8-25E2075500DA}"/>
              </a:ext>
            </a:extLst>
          </p:cNvPr>
          <p:cNvCxnSpPr/>
          <p:nvPr/>
        </p:nvCxnSpPr>
        <p:spPr>
          <a:xfrm>
            <a:off x="450326" y="2499742"/>
            <a:ext cx="8352928" cy="0"/>
          </a:xfrm>
          <a:prstGeom prst="line">
            <a:avLst/>
          </a:prstGeom>
        </p:spPr>
        <p:style>
          <a:lnRef idx="1">
            <a:schemeClr val="dk1"/>
          </a:lnRef>
          <a:fillRef idx="0">
            <a:schemeClr val="dk1"/>
          </a:fillRef>
          <a:effectRef idx="0">
            <a:schemeClr val="dk1"/>
          </a:effectRef>
          <a:fontRef idx="minor">
            <a:schemeClr val="tx1"/>
          </a:fontRef>
        </p:style>
      </p:cxnSp>
      <p:sp>
        <p:nvSpPr>
          <p:cNvPr id="13" name="CuadroTexto 12">
            <a:extLst>
              <a:ext uri="{FF2B5EF4-FFF2-40B4-BE49-F238E27FC236}">
                <a16:creationId xmlns:a16="http://schemas.microsoft.com/office/drawing/2014/main" id="{C5926ADB-A833-F419-9B19-77C0D36E0C85}"/>
              </a:ext>
            </a:extLst>
          </p:cNvPr>
          <p:cNvSpPr txBox="1"/>
          <p:nvPr/>
        </p:nvSpPr>
        <p:spPr>
          <a:xfrm>
            <a:off x="-324545" y="2818626"/>
            <a:ext cx="10206805" cy="6001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s-ES" sz="1100" dirty="0">
                <a:effectLst/>
                <a:latin typeface="Helvetica" pitchFamily="2" charset="0"/>
              </a:rPr>
              <a:t>M. </a:t>
            </a:r>
            <a:r>
              <a:rPr lang="es-ES" sz="1100" dirty="0" err="1">
                <a:effectLst/>
                <a:latin typeface="Helvetica" pitchFamily="2" charset="0"/>
              </a:rPr>
              <a:t>Aláez</a:t>
            </a:r>
            <a:r>
              <a:rPr lang="es-ES" sz="1100" dirty="0">
                <a:effectLst/>
                <a:latin typeface="Helvetica" pitchFamily="2" charset="0"/>
              </a:rPr>
              <a:t> </a:t>
            </a:r>
            <a:r>
              <a:rPr lang="es-ES" sz="1100" dirty="0" err="1">
                <a:effectLst/>
                <a:latin typeface="Helvetica" pitchFamily="2" charset="0"/>
              </a:rPr>
              <a:t>Gómez</a:t>
            </a:r>
            <a:r>
              <a:rPr lang="es-ES" sz="1100" dirty="0">
                <a:effectLst/>
                <a:latin typeface="Helvetica" pitchFamily="2" charset="0"/>
              </a:rPr>
              <a:t>, L. Padrón </a:t>
            </a:r>
            <a:r>
              <a:rPr lang="es-ES" sz="1100" dirty="0" err="1">
                <a:effectLst/>
                <a:latin typeface="Helvetica" pitchFamily="2" charset="0"/>
              </a:rPr>
              <a:t>Fraysse</a:t>
            </a:r>
            <a:r>
              <a:rPr lang="es-ES" sz="1100" dirty="0">
                <a:effectLst/>
                <a:latin typeface="Helvetica" pitchFamily="2" charset="0"/>
              </a:rPr>
              <a:t>, L. </a:t>
            </a:r>
            <a:r>
              <a:rPr lang="es-ES" sz="1100" dirty="0" err="1">
                <a:effectLst/>
                <a:latin typeface="Helvetica" pitchFamily="2" charset="0"/>
              </a:rPr>
              <a:t>Román</a:t>
            </a:r>
            <a:r>
              <a:rPr lang="es-ES" sz="1100" dirty="0">
                <a:effectLst/>
                <a:latin typeface="Helvetica" pitchFamily="2" charset="0"/>
              </a:rPr>
              <a:t> </a:t>
            </a:r>
            <a:r>
              <a:rPr lang="es-ES" sz="1100" dirty="0" err="1">
                <a:effectLst/>
                <a:latin typeface="Helvetica" pitchFamily="2" charset="0"/>
              </a:rPr>
              <a:t>Rodríguez</a:t>
            </a:r>
            <a:r>
              <a:rPr lang="es-ES" sz="1100" dirty="0">
                <a:effectLst/>
                <a:latin typeface="Helvetica" pitchFamily="2" charset="0"/>
              </a:rPr>
              <a:t>, C. Olmedo Rivas</a:t>
            </a:r>
            <a:r>
              <a:rPr lang="es-ES" sz="1100" baseline="30000" dirty="0">
                <a:latin typeface="Helvetica" pitchFamily="2" charset="0"/>
              </a:rPr>
              <a:t>,</a:t>
            </a:r>
            <a:r>
              <a:rPr lang="es-ES" sz="1100" dirty="0">
                <a:effectLst/>
                <a:latin typeface="Helvetica" pitchFamily="2" charset="0"/>
              </a:rPr>
              <a:t> E. </a:t>
            </a:r>
            <a:r>
              <a:rPr lang="es-ES" sz="1100" dirty="0" err="1">
                <a:effectLst/>
                <a:latin typeface="Helvetica" pitchFamily="2" charset="0"/>
              </a:rPr>
              <a:t>Márquez</a:t>
            </a:r>
            <a:r>
              <a:rPr lang="es-ES" sz="1100" dirty="0">
                <a:effectLst/>
                <a:latin typeface="Helvetica" pitchFamily="2" charset="0"/>
              </a:rPr>
              <a:t> </a:t>
            </a:r>
            <a:r>
              <a:rPr lang="es-ES" sz="1100" dirty="0" err="1">
                <a:effectLst/>
                <a:latin typeface="Helvetica" pitchFamily="2" charset="0"/>
              </a:rPr>
              <a:t>Martín</a:t>
            </a:r>
            <a:r>
              <a:rPr lang="es-ES" sz="1100" dirty="0">
                <a:effectLst/>
                <a:latin typeface="Helvetica" pitchFamily="2" charset="0"/>
              </a:rPr>
              <a:t>, B. Romero Romero</a:t>
            </a:r>
            <a:endParaRPr lang="es-ES" sz="1100" dirty="0">
              <a:latin typeface="Helvetica" pitchFamily="2" charset="0"/>
            </a:endParaRPr>
          </a:p>
          <a:p>
            <a:pPr algn="ctr"/>
            <a:endParaRPr lang="es-ES" sz="1100" dirty="0">
              <a:latin typeface="Helvetica" pitchFamily="2" charset="0"/>
              <a:cs typeface="Arial" panose="020B0604020202020204" pitchFamily="34" charset="0"/>
            </a:endParaRPr>
          </a:p>
          <a:p>
            <a:pPr algn="ctr"/>
            <a:r>
              <a:rPr lang="es-ES" sz="1100" i="1" dirty="0">
                <a:effectLst/>
                <a:latin typeface="Helvetica" pitchFamily="2" charset="0"/>
                <a:cs typeface="Arial" panose="020B0604020202020204" pitchFamily="34" charset="0"/>
              </a:rPr>
              <a:t>Servicio de </a:t>
            </a:r>
            <a:r>
              <a:rPr lang="es-ES" sz="1100" i="1" dirty="0" err="1">
                <a:effectLst/>
                <a:latin typeface="Helvetica" pitchFamily="2" charset="0"/>
                <a:cs typeface="Arial" panose="020B0604020202020204" pitchFamily="34" charset="0"/>
              </a:rPr>
              <a:t>Neumología</a:t>
            </a:r>
            <a:r>
              <a:rPr lang="es-ES" sz="1100" i="1" dirty="0">
                <a:effectLst/>
                <a:latin typeface="Helvetica" pitchFamily="2" charset="0"/>
                <a:cs typeface="Arial" panose="020B0604020202020204" pitchFamily="34" charset="0"/>
              </a:rPr>
              <a:t>, Unidad Médico Quirúrgica de Enfermedades Respiratorias, Hospital Universitario Virgen del </a:t>
            </a:r>
            <a:r>
              <a:rPr lang="es-ES" sz="1100" i="1" dirty="0" err="1">
                <a:effectLst/>
                <a:latin typeface="Helvetica" pitchFamily="2" charset="0"/>
                <a:cs typeface="Arial" panose="020B0604020202020204" pitchFamily="34" charset="0"/>
              </a:rPr>
              <a:t>Rocío</a:t>
            </a:r>
            <a:r>
              <a:rPr lang="es-ES" sz="1100" i="1" dirty="0">
                <a:effectLst/>
                <a:latin typeface="Helvetica" pitchFamily="2" charset="0"/>
                <a:cs typeface="Arial" panose="020B0604020202020204" pitchFamily="34" charset="0"/>
              </a:rPr>
              <a:t>, Sevilla</a:t>
            </a:r>
            <a:endParaRPr lang="es-ES" sz="1100" i="1" dirty="0">
              <a:latin typeface="Helvetica" pitchFamily="2" charset="0"/>
            </a:endParaRPr>
          </a:p>
        </p:txBody>
      </p:sp>
      <p:sp>
        <p:nvSpPr>
          <p:cNvPr id="14" name="CuadroTexto 13">
            <a:extLst>
              <a:ext uri="{FF2B5EF4-FFF2-40B4-BE49-F238E27FC236}">
                <a16:creationId xmlns:a16="http://schemas.microsoft.com/office/drawing/2014/main" id="{06D26F12-E4C5-DBE0-2329-1A277BEB0785}"/>
              </a:ext>
            </a:extLst>
          </p:cNvPr>
          <p:cNvSpPr txBox="1"/>
          <p:nvPr/>
        </p:nvSpPr>
        <p:spPr>
          <a:xfrm>
            <a:off x="0" y="1512239"/>
            <a:ext cx="9253581" cy="800219"/>
          </a:xfrm>
          <a:prstGeom prst="rect">
            <a:avLst/>
          </a:prstGeom>
          <a:noFill/>
        </p:spPr>
        <p:txBody>
          <a:bodyPr wrap="square" rtlCol="0">
            <a:spAutoFit/>
          </a:bodyPr>
          <a:lstStyle/>
          <a:p>
            <a:pPr algn="ctr"/>
            <a:r>
              <a:rPr lang="es-ES" sz="2800" b="1" dirty="0">
                <a:latin typeface="Helvetica" pitchFamily="2" charset="0"/>
              </a:rPr>
              <a:t>Utilidad y rentabilidad del lavado </a:t>
            </a:r>
            <a:r>
              <a:rPr lang="es-ES" sz="2800" b="1" dirty="0" err="1">
                <a:latin typeface="Helvetica" pitchFamily="2" charset="0"/>
              </a:rPr>
              <a:t>broncoalveolar</a:t>
            </a:r>
            <a:r>
              <a:rPr lang="es-ES" sz="2800" b="1" dirty="0">
                <a:latin typeface="Helvetica" pitchFamily="2" charset="0"/>
              </a:rPr>
              <a:t> </a:t>
            </a:r>
          </a:p>
          <a:p>
            <a:pPr algn="ctr"/>
            <a:r>
              <a:rPr lang="es-ES" b="1" dirty="0">
                <a:latin typeface="Helvetica" pitchFamily="2" charset="0"/>
              </a:rPr>
              <a:t>en pacientes inmunodeprimidos hospitalizados con infiltrados pulmonares</a:t>
            </a:r>
          </a:p>
        </p:txBody>
      </p:sp>
      <p:pic>
        <p:nvPicPr>
          <p:cNvPr id="15" name="Google Shape;91;p1" descr="Hospital Universitario Virgen del Rocío">
            <a:extLst>
              <a:ext uri="{FF2B5EF4-FFF2-40B4-BE49-F238E27FC236}">
                <a16:creationId xmlns:a16="http://schemas.microsoft.com/office/drawing/2014/main" id="{E8F8728D-7F15-D91A-8EA2-DA76C106E3FC}"/>
              </a:ext>
            </a:extLst>
          </p:cNvPr>
          <p:cNvPicPr preferRelativeResize="0"/>
          <p:nvPr/>
        </p:nvPicPr>
        <p:blipFill rotWithShape="1">
          <a:blip r:embed="rId4">
            <a:alphaModFix/>
          </a:blip>
          <a:srcRect/>
          <a:stretch/>
        </p:blipFill>
        <p:spPr>
          <a:xfrm>
            <a:off x="810099" y="3672798"/>
            <a:ext cx="1730655" cy="1032056"/>
          </a:xfrm>
          <a:prstGeom prst="rect">
            <a:avLst/>
          </a:prstGeom>
          <a:noFill/>
          <a:ln>
            <a:noFill/>
          </a:ln>
        </p:spPr>
      </p:pic>
      <p:pic>
        <p:nvPicPr>
          <p:cNvPr id="16" name="Imagen 15">
            <a:extLst>
              <a:ext uri="{FF2B5EF4-FFF2-40B4-BE49-F238E27FC236}">
                <a16:creationId xmlns:a16="http://schemas.microsoft.com/office/drawing/2014/main" id="{3B037AE4-8AB8-875E-0D22-38C94F94A5AD}"/>
              </a:ext>
            </a:extLst>
          </p:cNvPr>
          <p:cNvPicPr>
            <a:picLocks noChangeAspect="1"/>
          </p:cNvPicPr>
          <p:nvPr/>
        </p:nvPicPr>
        <p:blipFill rotWithShape="1">
          <a:blip r:embed="rId5"/>
          <a:srcRect l="13807" t="27833" r="16249" b="34696"/>
          <a:stretch/>
        </p:blipFill>
        <p:spPr>
          <a:xfrm>
            <a:off x="6603245" y="3984007"/>
            <a:ext cx="1804533" cy="64447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5485" y="3672798"/>
            <a:ext cx="1053029" cy="11592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1. Introducción</a:t>
            </a:r>
          </a:p>
        </p:txBody>
      </p:sp>
      <p:pic>
        <p:nvPicPr>
          <p:cNvPr id="2" name="Google Shape;91;p1" descr="Hospital Universitario Virgen del Rocío">
            <a:extLst>
              <a:ext uri="{FF2B5EF4-FFF2-40B4-BE49-F238E27FC236}">
                <a16:creationId xmlns:a16="http://schemas.microsoft.com/office/drawing/2014/main" id="{A6300E3D-1532-96B2-2E0C-069EB74EA54E}"/>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sp>
        <p:nvSpPr>
          <p:cNvPr id="8" name="CuadroTexto 7">
            <a:extLst>
              <a:ext uri="{FF2B5EF4-FFF2-40B4-BE49-F238E27FC236}">
                <a16:creationId xmlns:a16="http://schemas.microsoft.com/office/drawing/2014/main" id="{72879C2A-E4A1-D4D7-09DA-FDAAB0C499EB}"/>
              </a:ext>
            </a:extLst>
          </p:cNvPr>
          <p:cNvSpPr txBox="1"/>
          <p:nvPr/>
        </p:nvSpPr>
        <p:spPr>
          <a:xfrm>
            <a:off x="1331640" y="4865897"/>
            <a:ext cx="7276351" cy="230832"/>
          </a:xfrm>
          <a:prstGeom prst="rect">
            <a:avLst/>
          </a:prstGeom>
          <a:noFill/>
        </p:spPr>
        <p:txBody>
          <a:bodyPr wrap="none" rtlCol="0">
            <a:spAutoFit/>
          </a:bodyPr>
          <a:lstStyle/>
          <a:p>
            <a:r>
              <a:rPr lang="en-US" sz="900" dirty="0">
                <a:effectLst/>
                <a:latin typeface="Helvetica" pitchFamily="2" charset="0"/>
                <a:ea typeface="Arial" panose="020B0604020202020204" pitchFamily="34" charset="0"/>
              </a:rPr>
              <a:t>Bruyneel M, et al. Diagnostic yield of bronchoalveolar lavage in immunocompromised patients: A systematic review. </a:t>
            </a:r>
            <a:r>
              <a:rPr lang="en-US" sz="900" i="1" dirty="0">
                <a:effectLst/>
                <a:latin typeface="Helvetica" pitchFamily="2" charset="0"/>
                <a:ea typeface="Arial" panose="020B0604020202020204" pitchFamily="34" charset="0"/>
              </a:rPr>
              <a:t>BMC </a:t>
            </a:r>
            <a:r>
              <a:rPr lang="en-US" sz="900" i="1" dirty="0" err="1">
                <a:effectLst/>
                <a:latin typeface="Helvetica" pitchFamily="2" charset="0"/>
                <a:ea typeface="Arial" panose="020B0604020202020204" pitchFamily="34" charset="0"/>
              </a:rPr>
              <a:t>Pulm</a:t>
            </a:r>
            <a:r>
              <a:rPr lang="en-US" sz="900" i="1" dirty="0">
                <a:effectLst/>
                <a:latin typeface="Helvetica" pitchFamily="2" charset="0"/>
                <a:ea typeface="Arial" panose="020B0604020202020204" pitchFamily="34" charset="0"/>
              </a:rPr>
              <a:t> Med</a:t>
            </a:r>
            <a:r>
              <a:rPr lang="en-US" sz="900" dirty="0">
                <a:effectLst/>
                <a:latin typeface="Helvetica" pitchFamily="2" charset="0"/>
                <a:ea typeface="Arial" panose="020B0604020202020204" pitchFamily="34" charset="0"/>
              </a:rPr>
              <a:t>. 2019</a:t>
            </a:r>
            <a:r>
              <a:rPr lang="es-ES" sz="900" dirty="0">
                <a:effectLst/>
                <a:latin typeface="Helvetica" pitchFamily="2" charset="0"/>
              </a:rPr>
              <a:t> </a:t>
            </a:r>
            <a:endParaRPr lang="es-ES" sz="900" dirty="0">
              <a:latin typeface="Helvetica" pitchFamily="2" charset="0"/>
            </a:endParaRPr>
          </a:p>
        </p:txBody>
      </p:sp>
      <p:sp>
        <p:nvSpPr>
          <p:cNvPr id="3" name="CuadroTexto 2">
            <a:extLst>
              <a:ext uri="{FF2B5EF4-FFF2-40B4-BE49-F238E27FC236}">
                <a16:creationId xmlns:a16="http://schemas.microsoft.com/office/drawing/2014/main" id="{409B6F85-FA2E-8436-7197-BF6E2E975B9A}"/>
              </a:ext>
            </a:extLst>
          </p:cNvPr>
          <p:cNvSpPr txBox="1"/>
          <p:nvPr/>
        </p:nvSpPr>
        <p:spPr>
          <a:xfrm>
            <a:off x="1109829" y="1843229"/>
            <a:ext cx="3147015"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dirty="0">
                <a:latin typeface="Helvetica" pitchFamily="2" charset="0"/>
              </a:rPr>
              <a:t>Pacientes inmunodeprimidos</a:t>
            </a:r>
          </a:p>
        </p:txBody>
      </p:sp>
      <p:pic>
        <p:nvPicPr>
          <p:cNvPr id="1026" name="Picture 2" descr="Índice de mortalidad - Iconos gratis de">
            <a:extLst>
              <a:ext uri="{FF2B5EF4-FFF2-40B4-BE49-F238E27FC236}">
                <a16:creationId xmlns:a16="http://schemas.microsoft.com/office/drawing/2014/main" id="{17B5A5B6-D8C2-1783-AC75-E6D585D6A9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9891" y="3451679"/>
            <a:ext cx="782528" cy="7825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cono de Diagnóstico Generic color lineal-color | Freepik">
            <a:extLst>
              <a:ext uri="{FF2B5EF4-FFF2-40B4-BE49-F238E27FC236}">
                <a16:creationId xmlns:a16="http://schemas.microsoft.com/office/drawing/2014/main" id="{0F534D73-A9D6-CC88-E163-CFA9AA4991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6942" y="3462657"/>
            <a:ext cx="771550" cy="771550"/>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7B97549B-0103-CE4B-EAD1-CB09B02BA998}"/>
              </a:ext>
            </a:extLst>
          </p:cNvPr>
          <p:cNvSpPr txBox="1"/>
          <p:nvPr/>
        </p:nvSpPr>
        <p:spPr>
          <a:xfrm>
            <a:off x="547816" y="2718349"/>
            <a:ext cx="2135521" cy="523220"/>
          </a:xfrm>
          <a:prstGeom prst="rect">
            <a:avLst/>
          </a:prstGeom>
          <a:noFill/>
        </p:spPr>
        <p:txBody>
          <a:bodyPr wrap="none" rtlCol="0">
            <a:spAutoFit/>
          </a:bodyPr>
          <a:lstStyle/>
          <a:p>
            <a:pPr algn="ctr"/>
            <a:r>
              <a:rPr lang="es-ES" sz="1400" dirty="0">
                <a:latin typeface="Helvetica" pitchFamily="2" charset="0"/>
              </a:rPr>
              <a:t>Complejidad diagnóstico</a:t>
            </a:r>
          </a:p>
          <a:p>
            <a:pPr algn="ctr"/>
            <a:r>
              <a:rPr lang="es-ES" sz="1400" dirty="0">
                <a:latin typeface="Helvetica" pitchFamily="2" charset="0"/>
              </a:rPr>
              <a:t>terapéutica</a:t>
            </a:r>
          </a:p>
        </p:txBody>
      </p:sp>
      <p:pic>
        <p:nvPicPr>
          <p:cNvPr id="1032" name="Picture 8" descr="Hospital - Iconos gratis de médico">
            <a:extLst>
              <a:ext uri="{FF2B5EF4-FFF2-40B4-BE49-F238E27FC236}">
                <a16:creationId xmlns:a16="http://schemas.microsoft.com/office/drawing/2014/main" id="{42082DF5-04C8-58CD-B8F6-E254A8977E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76345" y="3455846"/>
            <a:ext cx="767383" cy="767383"/>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D23F6F97-4675-2971-DAD0-152FC01071D4}"/>
              </a:ext>
            </a:extLst>
          </p:cNvPr>
          <p:cNvSpPr txBox="1"/>
          <p:nvPr/>
        </p:nvSpPr>
        <p:spPr>
          <a:xfrm>
            <a:off x="3496515" y="2819976"/>
            <a:ext cx="2164374" cy="307777"/>
          </a:xfrm>
          <a:prstGeom prst="rect">
            <a:avLst/>
          </a:prstGeom>
          <a:noFill/>
        </p:spPr>
        <p:txBody>
          <a:bodyPr wrap="none" rtlCol="0">
            <a:spAutoFit/>
          </a:bodyPr>
          <a:lstStyle/>
          <a:p>
            <a:pPr algn="ctr"/>
            <a:r>
              <a:rPr lang="es-ES" sz="1400" dirty="0">
                <a:latin typeface="Helvetica" pitchFamily="2" charset="0"/>
              </a:rPr>
              <a:t>Elevada morbimortalidad</a:t>
            </a:r>
          </a:p>
        </p:txBody>
      </p:sp>
      <p:sp>
        <p:nvSpPr>
          <p:cNvPr id="15" name="CuadroTexto 14">
            <a:extLst>
              <a:ext uri="{FF2B5EF4-FFF2-40B4-BE49-F238E27FC236}">
                <a16:creationId xmlns:a16="http://schemas.microsoft.com/office/drawing/2014/main" id="{1DDDBC97-2788-D117-F62E-03D9283E274F}"/>
              </a:ext>
            </a:extLst>
          </p:cNvPr>
          <p:cNvSpPr txBox="1"/>
          <p:nvPr/>
        </p:nvSpPr>
        <p:spPr>
          <a:xfrm>
            <a:off x="6433667" y="2719014"/>
            <a:ext cx="1944763" cy="523220"/>
          </a:xfrm>
          <a:prstGeom prst="rect">
            <a:avLst/>
          </a:prstGeom>
          <a:noFill/>
        </p:spPr>
        <p:txBody>
          <a:bodyPr wrap="none" rtlCol="0">
            <a:spAutoFit/>
          </a:bodyPr>
          <a:lstStyle/>
          <a:p>
            <a:pPr algn="ctr"/>
            <a:r>
              <a:rPr lang="es-ES" sz="1400" dirty="0">
                <a:latin typeface="Helvetica" pitchFamily="2" charset="0"/>
              </a:rPr>
              <a:t>Complicaciones e</a:t>
            </a:r>
          </a:p>
          <a:p>
            <a:pPr algn="ctr"/>
            <a:r>
              <a:rPr lang="es-ES" sz="1400" dirty="0">
                <a:latin typeface="Helvetica" pitchFamily="2" charset="0"/>
              </a:rPr>
              <a:t>infiltrados pulmonares</a:t>
            </a:r>
          </a:p>
        </p:txBody>
      </p:sp>
      <p:pic>
        <p:nvPicPr>
          <p:cNvPr id="16" name="Picture 6" descr="Pulmones infectados - Iconos gratis de asistencia sanitaria y médica">
            <a:extLst>
              <a:ext uri="{FF2B5EF4-FFF2-40B4-BE49-F238E27FC236}">
                <a16:creationId xmlns:a16="http://schemas.microsoft.com/office/drawing/2014/main" id="{2FFA7FA9-0D5A-90AC-A503-2D3513BEBB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0272" y="3380761"/>
            <a:ext cx="771550" cy="77155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D9D6535B-D229-A6CC-52D5-C176A50E0C83}"/>
              </a:ext>
            </a:extLst>
          </p:cNvPr>
          <p:cNvSpPr txBox="1"/>
          <p:nvPr/>
        </p:nvSpPr>
        <p:spPr>
          <a:xfrm>
            <a:off x="4764587" y="1651592"/>
            <a:ext cx="3429144" cy="738664"/>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sz="1400" dirty="0">
                <a:latin typeface="Helvetica" pitchFamily="2" charset="0"/>
              </a:rPr>
              <a:t>Oncología / Hematología / E. Infecciosas</a:t>
            </a:r>
          </a:p>
          <a:p>
            <a:pPr algn="ctr"/>
            <a:endParaRPr lang="es-ES" sz="1400" dirty="0">
              <a:latin typeface="Helvetica" pitchFamily="2" charset="0"/>
            </a:endParaRPr>
          </a:p>
          <a:p>
            <a:pPr algn="ctr"/>
            <a:r>
              <a:rPr lang="es-ES" sz="1400" dirty="0">
                <a:latin typeface="Helvetica" pitchFamily="2" charset="0"/>
              </a:rPr>
              <a:t>Unidades de referencia</a:t>
            </a:r>
          </a:p>
        </p:txBody>
      </p:sp>
    </p:spTree>
    <p:extLst>
      <p:ext uri="{BB962C8B-B14F-4D97-AF65-F5344CB8AC3E}">
        <p14:creationId xmlns:p14="http://schemas.microsoft.com/office/powerpoint/2010/main" val="3528961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1. Introducción</a:t>
            </a:r>
          </a:p>
        </p:txBody>
      </p:sp>
      <p:pic>
        <p:nvPicPr>
          <p:cNvPr id="2" name="Google Shape;91;p1" descr="Hospital Universitario Virgen del Rocío">
            <a:extLst>
              <a:ext uri="{FF2B5EF4-FFF2-40B4-BE49-F238E27FC236}">
                <a16:creationId xmlns:a16="http://schemas.microsoft.com/office/drawing/2014/main" id="{A6300E3D-1532-96B2-2E0C-069EB74EA54E}"/>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sp>
        <p:nvSpPr>
          <p:cNvPr id="9" name="CuadroTexto 8">
            <a:extLst>
              <a:ext uri="{FF2B5EF4-FFF2-40B4-BE49-F238E27FC236}">
                <a16:creationId xmlns:a16="http://schemas.microsoft.com/office/drawing/2014/main" id="{ADB22FEB-ED14-D594-89BE-392B6176D6DE}"/>
              </a:ext>
            </a:extLst>
          </p:cNvPr>
          <p:cNvSpPr txBox="1"/>
          <p:nvPr/>
        </p:nvSpPr>
        <p:spPr>
          <a:xfrm>
            <a:off x="1907704" y="4865897"/>
            <a:ext cx="7920879" cy="230832"/>
          </a:xfrm>
          <a:prstGeom prst="rect">
            <a:avLst/>
          </a:prstGeom>
          <a:noFill/>
        </p:spPr>
        <p:txBody>
          <a:bodyPr wrap="square">
            <a:spAutoFit/>
          </a:bodyPr>
          <a:lstStyle/>
          <a:p>
            <a:r>
              <a:rPr lang="en-US" sz="900" dirty="0">
                <a:effectLst/>
                <a:latin typeface="Helvetica" pitchFamily="2" charset="0"/>
                <a:ea typeface="Arial" panose="020B0604020202020204" pitchFamily="34" charset="0"/>
              </a:rPr>
              <a:t>Shah S, et al. Bronchoalveolar lavage in immunocompromised adults: diagnostic performance and complications. </a:t>
            </a:r>
            <a:r>
              <a:rPr lang="en-US" sz="900" i="1" dirty="0">
                <a:effectLst/>
                <a:latin typeface="Helvetica" pitchFamily="2" charset="0"/>
                <a:ea typeface="Arial" panose="020B0604020202020204" pitchFamily="34" charset="0"/>
              </a:rPr>
              <a:t>Chest</a:t>
            </a:r>
            <a:r>
              <a:rPr lang="en-US" sz="900" dirty="0">
                <a:effectLst/>
                <a:latin typeface="Helvetica" pitchFamily="2" charset="0"/>
                <a:ea typeface="Arial" panose="020B0604020202020204" pitchFamily="34" charset="0"/>
              </a:rPr>
              <a:t>. 2024</a:t>
            </a:r>
            <a:r>
              <a:rPr lang="es-ES" sz="900" dirty="0">
                <a:effectLst/>
                <a:latin typeface="Helvetica" pitchFamily="2" charset="0"/>
              </a:rPr>
              <a:t> </a:t>
            </a:r>
            <a:endParaRPr lang="es-ES" sz="900" dirty="0">
              <a:latin typeface="Helvetica" pitchFamily="2" charset="0"/>
            </a:endParaRPr>
          </a:p>
        </p:txBody>
      </p:sp>
      <p:pic>
        <p:nvPicPr>
          <p:cNvPr id="21" name="Picture 8" descr="Notas Adhesivas PNG ,dibujos Notas Adhesivas PNG En Blanco, Vector De Notas  Adhesivas PNG ,dibujos Nota PNG y PSD para Descargar Gratis | Pngtree">
            <a:extLst>
              <a:ext uri="{FF2B5EF4-FFF2-40B4-BE49-F238E27FC236}">
                <a16:creationId xmlns:a16="http://schemas.microsoft.com/office/drawing/2014/main" id="{44C4628D-AE55-F798-0D04-7CAB022964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274" y="1690292"/>
            <a:ext cx="2880320" cy="2561623"/>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B95ACB1-7860-E5D2-DC6B-CF62C693D47E}"/>
              </a:ext>
            </a:extLst>
          </p:cNvPr>
          <p:cNvSpPr txBox="1"/>
          <p:nvPr/>
        </p:nvSpPr>
        <p:spPr>
          <a:xfrm>
            <a:off x="727851" y="2442134"/>
            <a:ext cx="2190022" cy="584775"/>
          </a:xfrm>
          <a:prstGeom prst="rect">
            <a:avLst/>
          </a:prstGeom>
          <a:noFill/>
        </p:spPr>
        <p:txBody>
          <a:bodyPr wrap="none" rtlCol="0">
            <a:spAutoFit/>
          </a:bodyPr>
          <a:lstStyle/>
          <a:p>
            <a:pPr algn="ctr"/>
            <a:r>
              <a:rPr lang="es-ES" sz="1600" dirty="0">
                <a:latin typeface="Helvetica" pitchFamily="2" charset="0"/>
              </a:rPr>
              <a:t>Complicaciones e</a:t>
            </a:r>
          </a:p>
          <a:p>
            <a:pPr algn="ctr"/>
            <a:r>
              <a:rPr lang="es-ES" sz="1600" dirty="0">
                <a:latin typeface="Helvetica" pitchFamily="2" charset="0"/>
              </a:rPr>
              <a:t>infiltrados pulmonares</a:t>
            </a:r>
          </a:p>
        </p:txBody>
      </p:sp>
      <p:pic>
        <p:nvPicPr>
          <p:cNvPr id="12" name="Picture 6" descr="Pulmones infectados - Iconos gratis de asistencia sanitaria y médica">
            <a:extLst>
              <a:ext uri="{FF2B5EF4-FFF2-40B4-BE49-F238E27FC236}">
                <a16:creationId xmlns:a16="http://schemas.microsoft.com/office/drawing/2014/main" id="{40EB8D51-5645-031A-DBD9-BE529685ED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4394" y="3099788"/>
            <a:ext cx="771550" cy="771550"/>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B25BB868-6B47-8B3B-801F-C79CBA29CE31}"/>
              </a:ext>
            </a:extLst>
          </p:cNvPr>
          <p:cNvSpPr txBox="1"/>
          <p:nvPr/>
        </p:nvSpPr>
        <p:spPr>
          <a:xfrm>
            <a:off x="3993795" y="2510424"/>
            <a:ext cx="4855965" cy="1169551"/>
          </a:xfrm>
          <a:prstGeom prst="rect">
            <a:avLst/>
          </a:prstGeom>
          <a:noFill/>
        </p:spPr>
        <p:txBody>
          <a:bodyPr wrap="square" rtlCol="0">
            <a:spAutoFit/>
          </a:bodyPr>
          <a:lstStyle/>
          <a:p>
            <a:pPr marL="285750" indent="-285750">
              <a:buFont typeface="Wingdings" pitchFamily="2" charset="2"/>
              <a:buChar char="Ø"/>
            </a:pPr>
            <a:r>
              <a:rPr lang="es-ES" sz="1400" dirty="0">
                <a:latin typeface="Helvetica" pitchFamily="2" charset="0"/>
              </a:rPr>
              <a:t>Etiología diversa</a:t>
            </a:r>
          </a:p>
          <a:p>
            <a:pPr marL="285750" indent="-285750">
              <a:buFont typeface="Wingdings" pitchFamily="2" charset="2"/>
              <a:buChar char="Ø"/>
            </a:pPr>
            <a:endParaRPr lang="es-ES" sz="1400" dirty="0">
              <a:latin typeface="Helvetica" pitchFamily="2" charset="0"/>
            </a:endParaRPr>
          </a:p>
          <a:p>
            <a:pPr marL="285750" indent="-285750">
              <a:buFont typeface="Wingdings" pitchFamily="2" charset="2"/>
              <a:buChar char="Ø"/>
            </a:pPr>
            <a:r>
              <a:rPr lang="es-ES" sz="1400" dirty="0">
                <a:latin typeface="Helvetica" pitchFamily="2" charset="0"/>
              </a:rPr>
              <a:t>Características clínicas y radiológicas inespecíficas</a:t>
            </a:r>
          </a:p>
          <a:p>
            <a:pPr marL="285750" indent="-285750">
              <a:buFont typeface="Wingdings" pitchFamily="2" charset="2"/>
              <a:buChar char="Ø"/>
            </a:pPr>
            <a:endParaRPr lang="es-ES" sz="1400" dirty="0">
              <a:latin typeface="Helvetica" pitchFamily="2" charset="0"/>
            </a:endParaRPr>
          </a:p>
          <a:p>
            <a:pPr marL="285750" indent="-285750">
              <a:buFont typeface="Wingdings" pitchFamily="2" charset="2"/>
              <a:buChar char="Ø"/>
            </a:pPr>
            <a:r>
              <a:rPr lang="es-ES" sz="1400" dirty="0">
                <a:latin typeface="Helvetica" pitchFamily="2" charset="0"/>
              </a:rPr>
              <a:t>Incertidumbre diagnóstica y pronóstica</a:t>
            </a:r>
          </a:p>
        </p:txBody>
      </p:sp>
      <p:sp>
        <p:nvSpPr>
          <p:cNvPr id="22" name="CuadroTexto 21">
            <a:extLst>
              <a:ext uri="{FF2B5EF4-FFF2-40B4-BE49-F238E27FC236}">
                <a16:creationId xmlns:a16="http://schemas.microsoft.com/office/drawing/2014/main" id="{AD4607A1-142E-44EA-3D31-E59BF01FCADF}"/>
              </a:ext>
            </a:extLst>
          </p:cNvPr>
          <p:cNvSpPr txBox="1"/>
          <p:nvPr/>
        </p:nvSpPr>
        <p:spPr>
          <a:xfrm>
            <a:off x="5315712" y="3584448"/>
            <a:ext cx="184731" cy="369332"/>
          </a:xfrm>
          <a:prstGeom prst="rect">
            <a:avLst/>
          </a:prstGeom>
          <a:noFill/>
        </p:spPr>
        <p:txBody>
          <a:bodyPr wrap="none" rtlCol="0">
            <a:spAutoFit/>
          </a:bodyPr>
          <a:lstStyle/>
          <a:p>
            <a:endParaRPr lang="es-ES" dirty="0"/>
          </a:p>
        </p:txBody>
      </p:sp>
    </p:spTree>
    <p:extLst>
      <p:ext uri="{BB962C8B-B14F-4D97-AF65-F5344CB8AC3E}">
        <p14:creationId xmlns:p14="http://schemas.microsoft.com/office/powerpoint/2010/main" val="364022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1. Introducción</a:t>
            </a:r>
          </a:p>
        </p:txBody>
      </p:sp>
      <p:pic>
        <p:nvPicPr>
          <p:cNvPr id="2" name="Google Shape;91;p1" descr="Hospital Universitario Virgen del Rocío">
            <a:extLst>
              <a:ext uri="{FF2B5EF4-FFF2-40B4-BE49-F238E27FC236}">
                <a16:creationId xmlns:a16="http://schemas.microsoft.com/office/drawing/2014/main" id="{A6300E3D-1532-96B2-2E0C-069EB74EA54E}"/>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sp>
        <p:nvSpPr>
          <p:cNvPr id="9" name="CuadroTexto 8">
            <a:extLst>
              <a:ext uri="{FF2B5EF4-FFF2-40B4-BE49-F238E27FC236}">
                <a16:creationId xmlns:a16="http://schemas.microsoft.com/office/drawing/2014/main" id="{ADB22FEB-ED14-D594-89BE-392B6176D6DE}"/>
              </a:ext>
            </a:extLst>
          </p:cNvPr>
          <p:cNvSpPr txBox="1"/>
          <p:nvPr/>
        </p:nvSpPr>
        <p:spPr>
          <a:xfrm>
            <a:off x="1907704" y="4865897"/>
            <a:ext cx="7920879" cy="230832"/>
          </a:xfrm>
          <a:prstGeom prst="rect">
            <a:avLst/>
          </a:prstGeom>
          <a:noFill/>
        </p:spPr>
        <p:txBody>
          <a:bodyPr wrap="square">
            <a:spAutoFit/>
          </a:bodyPr>
          <a:lstStyle/>
          <a:p>
            <a:r>
              <a:rPr lang="en-US" sz="900" dirty="0">
                <a:effectLst/>
                <a:latin typeface="Helvetica" pitchFamily="2" charset="0"/>
                <a:ea typeface="Arial" panose="020B0604020202020204" pitchFamily="34" charset="0"/>
              </a:rPr>
              <a:t>Shah S, et al. Bronchoalveolar lavage in immunocompromised adults: diagnostic performance and complications. </a:t>
            </a:r>
            <a:r>
              <a:rPr lang="en-US" sz="900" i="1" dirty="0">
                <a:effectLst/>
                <a:latin typeface="Helvetica" pitchFamily="2" charset="0"/>
                <a:ea typeface="Arial" panose="020B0604020202020204" pitchFamily="34" charset="0"/>
              </a:rPr>
              <a:t>Chest</a:t>
            </a:r>
            <a:r>
              <a:rPr lang="en-US" sz="900" dirty="0">
                <a:effectLst/>
                <a:latin typeface="Helvetica" pitchFamily="2" charset="0"/>
                <a:ea typeface="Arial" panose="020B0604020202020204" pitchFamily="34" charset="0"/>
              </a:rPr>
              <a:t>. 2024</a:t>
            </a:r>
            <a:r>
              <a:rPr lang="es-ES" sz="900" dirty="0">
                <a:effectLst/>
                <a:latin typeface="Helvetica" pitchFamily="2" charset="0"/>
              </a:rPr>
              <a:t> </a:t>
            </a:r>
            <a:endParaRPr lang="es-ES" sz="900" dirty="0">
              <a:latin typeface="Helvetica" pitchFamily="2" charset="0"/>
            </a:endParaRPr>
          </a:p>
        </p:txBody>
      </p:sp>
      <p:sp>
        <p:nvSpPr>
          <p:cNvPr id="22" name="CuadroTexto 21">
            <a:extLst>
              <a:ext uri="{FF2B5EF4-FFF2-40B4-BE49-F238E27FC236}">
                <a16:creationId xmlns:a16="http://schemas.microsoft.com/office/drawing/2014/main" id="{AD4607A1-142E-44EA-3D31-E59BF01FCADF}"/>
              </a:ext>
            </a:extLst>
          </p:cNvPr>
          <p:cNvSpPr txBox="1"/>
          <p:nvPr/>
        </p:nvSpPr>
        <p:spPr>
          <a:xfrm>
            <a:off x="5315712" y="3584448"/>
            <a:ext cx="184731" cy="369332"/>
          </a:xfrm>
          <a:prstGeom prst="rect">
            <a:avLst/>
          </a:prstGeom>
          <a:noFill/>
        </p:spPr>
        <p:txBody>
          <a:bodyPr wrap="none" rtlCol="0">
            <a:spAutoFit/>
          </a:bodyPr>
          <a:lstStyle/>
          <a:p>
            <a:endParaRPr lang="es-ES" dirty="0"/>
          </a:p>
        </p:txBody>
      </p:sp>
      <p:pic>
        <p:nvPicPr>
          <p:cNvPr id="7" name="Picture 2" descr="Vectores de Бронхоскопия, imágenes vectoriales | DepositPhotos">
            <a:extLst>
              <a:ext uri="{FF2B5EF4-FFF2-40B4-BE49-F238E27FC236}">
                <a16:creationId xmlns:a16="http://schemas.microsoft.com/office/drawing/2014/main" id="{1DBA1C13-B6CC-4638-CA0B-A853D21464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06" y="1978474"/>
            <a:ext cx="2556354" cy="2556354"/>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4C639C68-82FE-6682-A62B-435FED20A8AA}"/>
              </a:ext>
            </a:extLst>
          </p:cNvPr>
          <p:cNvSpPr txBox="1"/>
          <p:nvPr/>
        </p:nvSpPr>
        <p:spPr>
          <a:xfrm>
            <a:off x="234964" y="1666310"/>
            <a:ext cx="3408305" cy="523220"/>
          </a:xfrm>
          <a:prstGeom prst="rect">
            <a:avLst/>
          </a:prstGeom>
          <a:noFill/>
        </p:spPr>
        <p:txBody>
          <a:bodyPr wrap="none" rtlCol="0">
            <a:spAutoFit/>
          </a:bodyPr>
          <a:lstStyle/>
          <a:p>
            <a:pPr algn="ctr"/>
            <a:r>
              <a:rPr lang="es-ES" sz="1400" dirty="0">
                <a:latin typeface="Helvetica" pitchFamily="2" charset="0"/>
              </a:rPr>
              <a:t>Broncoscopia con lavado </a:t>
            </a:r>
            <a:r>
              <a:rPr lang="es-ES" sz="1400" dirty="0" err="1">
                <a:latin typeface="Helvetica" pitchFamily="2" charset="0"/>
              </a:rPr>
              <a:t>broncoalveolar</a:t>
            </a:r>
            <a:endParaRPr lang="es-ES" sz="1400" dirty="0">
              <a:latin typeface="Helvetica" pitchFamily="2" charset="0"/>
            </a:endParaRPr>
          </a:p>
          <a:p>
            <a:pPr algn="ctr"/>
            <a:r>
              <a:rPr lang="es-ES" sz="1400" dirty="0">
                <a:latin typeface="Helvetica" pitchFamily="2" charset="0"/>
              </a:rPr>
              <a:t> (LBA)</a:t>
            </a:r>
          </a:p>
        </p:txBody>
      </p:sp>
      <p:sp>
        <p:nvSpPr>
          <p:cNvPr id="16" name="Esquina doblada 15">
            <a:extLst>
              <a:ext uri="{FF2B5EF4-FFF2-40B4-BE49-F238E27FC236}">
                <a16:creationId xmlns:a16="http://schemas.microsoft.com/office/drawing/2014/main" id="{8190F5E3-1E00-53BD-E12D-7C789F24B23E}"/>
              </a:ext>
            </a:extLst>
          </p:cNvPr>
          <p:cNvSpPr/>
          <p:nvPr/>
        </p:nvSpPr>
        <p:spPr>
          <a:xfrm>
            <a:off x="3844488" y="2322056"/>
            <a:ext cx="2688633" cy="411130"/>
          </a:xfrm>
          <a:prstGeom prst="foldedCorner">
            <a:avLst/>
          </a:prstGeom>
          <a:noFill/>
          <a:ln w="28575"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s-ES" sz="1400" dirty="0">
                <a:solidFill>
                  <a:sysClr val="windowText" lastClr="000000"/>
                </a:solidFill>
                <a:latin typeface="Helvetica" pitchFamily="2" charset="0"/>
              </a:rPr>
              <a:t>Herramienta fundamental</a:t>
            </a:r>
          </a:p>
        </p:txBody>
      </p:sp>
      <p:sp>
        <p:nvSpPr>
          <p:cNvPr id="17" name="Esquina doblada 16">
            <a:extLst>
              <a:ext uri="{FF2B5EF4-FFF2-40B4-BE49-F238E27FC236}">
                <a16:creationId xmlns:a16="http://schemas.microsoft.com/office/drawing/2014/main" id="{75245507-BF09-F71C-DAA9-F20F6B8E9201}"/>
              </a:ext>
            </a:extLst>
          </p:cNvPr>
          <p:cNvSpPr/>
          <p:nvPr/>
        </p:nvSpPr>
        <p:spPr>
          <a:xfrm>
            <a:off x="5307156" y="2940194"/>
            <a:ext cx="3576768" cy="589608"/>
          </a:xfrm>
          <a:prstGeom prst="foldedCorner">
            <a:avLst/>
          </a:prstGeom>
          <a:noFill/>
          <a:ln w="28575"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s-ES" sz="1400" dirty="0">
                <a:solidFill>
                  <a:sysClr val="windowText" lastClr="000000"/>
                </a:solidFill>
                <a:latin typeface="Helvetica" pitchFamily="2" charset="0"/>
              </a:rPr>
              <a:t>Rendimiento diagnóstico variable</a:t>
            </a:r>
          </a:p>
          <a:p>
            <a:pPr algn="ctr"/>
            <a:r>
              <a:rPr lang="es-ES" sz="1400" dirty="0">
                <a:solidFill>
                  <a:sysClr val="windowText" lastClr="000000"/>
                </a:solidFill>
                <a:latin typeface="Helvetica" pitchFamily="2" charset="0"/>
              </a:rPr>
              <a:t>(40-70%)</a:t>
            </a:r>
          </a:p>
        </p:txBody>
      </p:sp>
      <p:sp>
        <p:nvSpPr>
          <p:cNvPr id="19" name="Esquina doblada 18">
            <a:extLst>
              <a:ext uri="{FF2B5EF4-FFF2-40B4-BE49-F238E27FC236}">
                <a16:creationId xmlns:a16="http://schemas.microsoft.com/office/drawing/2014/main" id="{98FC7A70-F007-AEFD-2357-288D2BDA5FB6}"/>
              </a:ext>
            </a:extLst>
          </p:cNvPr>
          <p:cNvSpPr/>
          <p:nvPr/>
        </p:nvSpPr>
        <p:spPr>
          <a:xfrm>
            <a:off x="3830385" y="3681295"/>
            <a:ext cx="3357586" cy="411130"/>
          </a:xfrm>
          <a:prstGeom prst="foldedCorner">
            <a:avLst/>
          </a:prstGeom>
          <a:noFill/>
          <a:ln w="28575"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s-ES" sz="1400" dirty="0">
                <a:solidFill>
                  <a:sysClr val="windowText" lastClr="000000"/>
                </a:solidFill>
                <a:latin typeface="Helvetica" pitchFamily="2" charset="0"/>
              </a:rPr>
              <a:t>Optimización terapéutica</a:t>
            </a:r>
          </a:p>
        </p:txBody>
      </p:sp>
      <p:pic>
        <p:nvPicPr>
          <p:cNvPr id="5122" name="Picture 2" descr="Bacterias - Iconos gratis de educación">
            <a:extLst>
              <a:ext uri="{FF2B5EF4-FFF2-40B4-BE49-F238E27FC236}">
                <a16:creationId xmlns:a16="http://schemas.microsoft.com/office/drawing/2014/main" id="{85BAF7FC-81FD-E393-BAD7-F1197F4422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3731" y="2322056"/>
            <a:ext cx="411130" cy="4111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eucocito - Iconos gratis de médico">
            <a:extLst>
              <a:ext uri="{FF2B5EF4-FFF2-40B4-BE49-F238E27FC236}">
                <a16:creationId xmlns:a16="http://schemas.microsoft.com/office/drawing/2014/main" id="{0A61CCF3-ECCB-AB8F-3FF5-FE830E910F5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3639" y="2322056"/>
            <a:ext cx="411131" cy="41113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Prueba pcr - Iconos gratis de asistencia sanitaria y médica">
            <a:extLst>
              <a:ext uri="{FF2B5EF4-FFF2-40B4-BE49-F238E27FC236}">
                <a16:creationId xmlns:a16="http://schemas.microsoft.com/office/drawing/2014/main" id="{BD05B0BE-9C52-B37C-BADB-3704AB981B2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8100" y="2974340"/>
            <a:ext cx="458836" cy="458836"/>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cono de Máquina rt pcr Detailed Flat Circular Flat | Freepik">
            <a:extLst>
              <a:ext uri="{FF2B5EF4-FFF2-40B4-BE49-F238E27FC236}">
                <a16:creationId xmlns:a16="http://schemas.microsoft.com/office/drawing/2014/main" id="{A52DED45-2725-2D22-B8F6-71D62E74F3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05287" y="2985852"/>
            <a:ext cx="483518" cy="483518"/>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n 23">
            <a:extLst>
              <a:ext uri="{FF2B5EF4-FFF2-40B4-BE49-F238E27FC236}">
                <a16:creationId xmlns:a16="http://schemas.microsoft.com/office/drawing/2014/main" id="{D11BAFE2-8176-FEEF-036D-52AED63994CE}"/>
              </a:ext>
            </a:extLst>
          </p:cNvPr>
          <p:cNvPicPr>
            <a:picLocks noChangeAspect="1"/>
          </p:cNvPicPr>
          <p:nvPr/>
        </p:nvPicPr>
        <p:blipFill rotWithShape="1">
          <a:blip r:embed="rId11">
            <a:extLst>
              <a:ext uri="{28A0092B-C50C-407E-A947-70E740481C1C}">
                <a14:useLocalDpi xmlns:a14="http://schemas.microsoft.com/office/drawing/2010/main" val="0"/>
              </a:ext>
            </a:extLst>
          </a:blip>
          <a:srcRect t="12060" b="10489"/>
          <a:stretch/>
        </p:blipFill>
        <p:spPr>
          <a:xfrm>
            <a:off x="7812360" y="3793474"/>
            <a:ext cx="814710" cy="160306"/>
          </a:xfrm>
          <a:prstGeom prst="rect">
            <a:avLst/>
          </a:prstGeom>
        </p:spPr>
      </p:pic>
      <p:pic>
        <p:nvPicPr>
          <p:cNvPr id="5132" name="Picture 12" descr="Logotipo">
            <a:extLst>
              <a:ext uri="{FF2B5EF4-FFF2-40B4-BE49-F238E27FC236}">
                <a16:creationId xmlns:a16="http://schemas.microsoft.com/office/drawing/2014/main" id="{29F7125C-3A15-D7C2-2EF4-2B6083F479C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24658" y="3653861"/>
            <a:ext cx="465948" cy="411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388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1. Introducción</a:t>
            </a:r>
          </a:p>
        </p:txBody>
      </p:sp>
      <p:pic>
        <p:nvPicPr>
          <p:cNvPr id="2" name="Google Shape;91;p1" descr="Hospital Universitario Virgen del Rocío">
            <a:extLst>
              <a:ext uri="{FF2B5EF4-FFF2-40B4-BE49-F238E27FC236}">
                <a16:creationId xmlns:a16="http://schemas.microsoft.com/office/drawing/2014/main" id="{A6300E3D-1532-96B2-2E0C-069EB74EA54E}"/>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cxnSp>
        <p:nvCxnSpPr>
          <p:cNvPr id="3" name="Conector recto 2">
            <a:extLst>
              <a:ext uri="{FF2B5EF4-FFF2-40B4-BE49-F238E27FC236}">
                <a16:creationId xmlns:a16="http://schemas.microsoft.com/office/drawing/2014/main" id="{2C6357CD-C70D-1FB3-DF3B-915F8781B12A}"/>
              </a:ext>
            </a:extLst>
          </p:cNvPr>
          <p:cNvCxnSpPr>
            <a:cxnSpLocks/>
          </p:cNvCxnSpPr>
          <p:nvPr/>
        </p:nvCxnSpPr>
        <p:spPr>
          <a:xfrm>
            <a:off x="2154307" y="2281055"/>
            <a:ext cx="4722494" cy="0"/>
          </a:xfrm>
          <a:prstGeom prst="line">
            <a:avLst/>
          </a:prstGeom>
          <a:ln w="28575"/>
        </p:spPr>
        <p:style>
          <a:lnRef idx="1">
            <a:schemeClr val="dk1"/>
          </a:lnRef>
          <a:fillRef idx="0">
            <a:schemeClr val="dk1"/>
          </a:fillRef>
          <a:effectRef idx="0">
            <a:schemeClr val="dk1"/>
          </a:effectRef>
          <a:fontRef idx="minor">
            <a:schemeClr val="tx1"/>
          </a:fontRef>
        </p:style>
      </p:cxnSp>
      <p:sp>
        <p:nvSpPr>
          <p:cNvPr id="7" name="CuadroTexto 6">
            <a:extLst>
              <a:ext uri="{FF2B5EF4-FFF2-40B4-BE49-F238E27FC236}">
                <a16:creationId xmlns:a16="http://schemas.microsoft.com/office/drawing/2014/main" id="{1C077948-77C0-EA46-5248-127FCD10603C}"/>
              </a:ext>
            </a:extLst>
          </p:cNvPr>
          <p:cNvSpPr txBox="1"/>
          <p:nvPr/>
        </p:nvSpPr>
        <p:spPr>
          <a:xfrm>
            <a:off x="633245" y="2557015"/>
            <a:ext cx="7395139" cy="646331"/>
          </a:xfrm>
          <a:prstGeom prst="rect">
            <a:avLst/>
          </a:prstGeom>
          <a:noFill/>
        </p:spPr>
        <p:txBody>
          <a:bodyPr wrap="square" rtlCol="0">
            <a:spAutoFit/>
          </a:bodyPr>
          <a:lstStyle/>
          <a:p>
            <a:pPr marL="285750" indent="-285750" algn="ctr">
              <a:buFont typeface="Wingdings" pitchFamily="2" charset="2"/>
              <a:buChar char="ü"/>
            </a:pPr>
            <a:r>
              <a:rPr lang="es-ES" dirty="0">
                <a:latin typeface="Helvetica" pitchFamily="2" charset="0"/>
              </a:rPr>
              <a:t>Evaluar el papel del </a:t>
            </a:r>
            <a:r>
              <a:rPr lang="es-ES" b="1" dirty="0">
                <a:latin typeface="Helvetica" pitchFamily="2" charset="0"/>
              </a:rPr>
              <a:t>LBA</a:t>
            </a:r>
            <a:r>
              <a:rPr lang="es-ES" dirty="0">
                <a:latin typeface="Helvetica" pitchFamily="2" charset="0"/>
              </a:rPr>
              <a:t> en pacientes </a:t>
            </a:r>
            <a:r>
              <a:rPr lang="es-ES" b="1" dirty="0">
                <a:latin typeface="Helvetica" pitchFamily="2" charset="0"/>
              </a:rPr>
              <a:t>inmunodeprimidos</a:t>
            </a:r>
            <a:r>
              <a:rPr lang="es-ES" dirty="0">
                <a:latin typeface="Helvetica" pitchFamily="2" charset="0"/>
              </a:rPr>
              <a:t> con infiltrados pulmonares </a:t>
            </a:r>
            <a:r>
              <a:rPr lang="es-ES" b="1" dirty="0">
                <a:latin typeface="Helvetica" pitchFamily="2" charset="0"/>
              </a:rPr>
              <a:t>hospitalizados</a:t>
            </a:r>
            <a:r>
              <a:rPr lang="es-ES" dirty="0">
                <a:latin typeface="Helvetica" pitchFamily="2" charset="0"/>
              </a:rPr>
              <a:t> en nuestro centro</a:t>
            </a:r>
          </a:p>
        </p:txBody>
      </p:sp>
      <p:pic>
        <p:nvPicPr>
          <p:cNvPr id="1026" name="Picture 2" descr="Descargar icono de objetivo objetivo. logotipo de la meta objetivo.  ilustración vectorial aislado sobre fondo blanco. trazo editable gratis">
            <a:extLst>
              <a:ext uri="{FF2B5EF4-FFF2-40B4-BE49-F238E27FC236}">
                <a16:creationId xmlns:a16="http://schemas.microsoft.com/office/drawing/2014/main" id="{8E61D916-1E45-83C9-55AF-82B53BE8B1F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995" t="10771" r="18843" b="15045"/>
          <a:stretch/>
        </p:blipFill>
        <p:spPr bwMode="auto">
          <a:xfrm>
            <a:off x="3132355" y="1381925"/>
            <a:ext cx="648072" cy="786029"/>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A5B6FAA8-B1F3-884A-1D55-ADC1B65EDD84}"/>
              </a:ext>
            </a:extLst>
          </p:cNvPr>
          <p:cNvSpPr txBox="1"/>
          <p:nvPr/>
        </p:nvSpPr>
        <p:spPr>
          <a:xfrm>
            <a:off x="3839728" y="1646824"/>
            <a:ext cx="1505540" cy="369332"/>
          </a:xfrm>
          <a:prstGeom prst="rect">
            <a:avLst/>
          </a:prstGeom>
          <a:noFill/>
        </p:spPr>
        <p:txBody>
          <a:bodyPr wrap="none" rtlCol="0">
            <a:spAutoFit/>
          </a:bodyPr>
          <a:lstStyle/>
          <a:p>
            <a:r>
              <a:rPr lang="es-ES" b="1" dirty="0">
                <a:ln w="0"/>
                <a:effectLst>
                  <a:outerShdw blurRad="38100" dist="19050" dir="2700000" algn="tl" rotWithShape="0">
                    <a:schemeClr val="dk1">
                      <a:alpha val="40000"/>
                    </a:schemeClr>
                  </a:outerShdw>
                </a:effectLst>
                <a:latin typeface="Helvetica" pitchFamily="2" charset="0"/>
              </a:rPr>
              <a:t>OBJETIVOS</a:t>
            </a:r>
            <a:endParaRPr lang="es-ES" b="1" dirty="0">
              <a:latin typeface="Helvetica" pitchFamily="2" charset="0"/>
            </a:endParaRPr>
          </a:p>
        </p:txBody>
      </p:sp>
      <p:sp>
        <p:nvSpPr>
          <p:cNvPr id="8" name="CuadroTexto 7">
            <a:extLst>
              <a:ext uri="{FF2B5EF4-FFF2-40B4-BE49-F238E27FC236}">
                <a16:creationId xmlns:a16="http://schemas.microsoft.com/office/drawing/2014/main" id="{9278CFF3-C019-A6FD-A61C-A2C4433FA76B}"/>
              </a:ext>
            </a:extLst>
          </p:cNvPr>
          <p:cNvSpPr txBox="1"/>
          <p:nvPr/>
        </p:nvSpPr>
        <p:spPr>
          <a:xfrm>
            <a:off x="1314854" y="3853967"/>
            <a:ext cx="2438488" cy="338554"/>
          </a:xfrm>
          <a:prstGeom prst="rect">
            <a:avLst/>
          </a:prstGeom>
          <a:noFill/>
        </p:spPr>
        <p:txBody>
          <a:bodyPr wrap="none" rtlCol="0">
            <a:spAutoFit/>
          </a:bodyPr>
          <a:lstStyle/>
          <a:p>
            <a:r>
              <a:rPr lang="es-ES" sz="1600" u="sng" dirty="0">
                <a:latin typeface="Helvetica" pitchFamily="2" charset="0"/>
              </a:rPr>
              <a:t>Rentabilidad y seguridad</a:t>
            </a:r>
          </a:p>
        </p:txBody>
      </p:sp>
      <p:sp>
        <p:nvSpPr>
          <p:cNvPr id="9" name="CuadroTexto 8">
            <a:extLst>
              <a:ext uri="{FF2B5EF4-FFF2-40B4-BE49-F238E27FC236}">
                <a16:creationId xmlns:a16="http://schemas.microsoft.com/office/drawing/2014/main" id="{D1B8A1E2-7D85-CC5C-9B30-881494B06A0B}"/>
              </a:ext>
            </a:extLst>
          </p:cNvPr>
          <p:cNvSpPr txBox="1"/>
          <p:nvPr/>
        </p:nvSpPr>
        <p:spPr>
          <a:xfrm>
            <a:off x="4342760" y="3853967"/>
            <a:ext cx="3685624" cy="338554"/>
          </a:xfrm>
          <a:prstGeom prst="rect">
            <a:avLst/>
          </a:prstGeom>
          <a:noFill/>
        </p:spPr>
        <p:txBody>
          <a:bodyPr wrap="none" rtlCol="0">
            <a:spAutoFit/>
          </a:bodyPr>
          <a:lstStyle/>
          <a:p>
            <a:r>
              <a:rPr lang="es-ES" sz="1600" u="sng" dirty="0">
                <a:latin typeface="Helvetica" pitchFamily="2" charset="0"/>
              </a:rPr>
              <a:t>Impacto en la modificación terapéutica</a:t>
            </a:r>
          </a:p>
        </p:txBody>
      </p:sp>
    </p:spTree>
    <p:extLst>
      <p:ext uri="{BB962C8B-B14F-4D97-AF65-F5344CB8AC3E}">
        <p14:creationId xmlns:p14="http://schemas.microsoft.com/office/powerpoint/2010/main" val="2336587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3" name="CuadroTexto 2">
            <a:extLst>
              <a:ext uri="{FF2B5EF4-FFF2-40B4-BE49-F238E27FC236}">
                <a16:creationId xmlns:a16="http://schemas.microsoft.com/office/drawing/2014/main" id="{795C16C9-9EB1-D23E-FEF3-9D84F59985A0}"/>
              </a:ext>
            </a:extLst>
          </p:cNvPr>
          <p:cNvSpPr txBox="1"/>
          <p:nvPr/>
        </p:nvSpPr>
        <p:spPr>
          <a:xfrm>
            <a:off x="972273" y="1713053"/>
            <a:ext cx="184731" cy="369332"/>
          </a:xfrm>
          <a:prstGeom prst="rect">
            <a:avLst/>
          </a:prstGeom>
          <a:noFill/>
        </p:spPr>
        <p:txBody>
          <a:bodyPr wrap="none" rtlCol="0">
            <a:spAutoFit/>
          </a:bodyPr>
          <a:lstStyle/>
          <a:p>
            <a:endParaRPr lang="es-ES" dirty="0"/>
          </a:p>
        </p:txBody>
      </p:sp>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2. Material y métodos</a:t>
            </a:r>
          </a:p>
        </p:txBody>
      </p:sp>
      <p:pic>
        <p:nvPicPr>
          <p:cNvPr id="8" name="Google Shape;91;p1" descr="Hospital Universitario Virgen del Rocío">
            <a:extLst>
              <a:ext uri="{FF2B5EF4-FFF2-40B4-BE49-F238E27FC236}">
                <a16:creationId xmlns:a16="http://schemas.microsoft.com/office/drawing/2014/main" id="{F9D86335-2E61-4B79-463E-4ACFBA90205D}"/>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sp>
        <p:nvSpPr>
          <p:cNvPr id="2" name="CuadroTexto 1">
            <a:extLst>
              <a:ext uri="{FF2B5EF4-FFF2-40B4-BE49-F238E27FC236}">
                <a16:creationId xmlns:a16="http://schemas.microsoft.com/office/drawing/2014/main" id="{E6E8532E-86BF-E57A-7BE7-223526198457}"/>
              </a:ext>
            </a:extLst>
          </p:cNvPr>
          <p:cNvSpPr txBox="1"/>
          <p:nvPr/>
        </p:nvSpPr>
        <p:spPr>
          <a:xfrm>
            <a:off x="1835700" y="1761267"/>
            <a:ext cx="5724645" cy="369332"/>
          </a:xfrm>
          <a:prstGeom prst="rect">
            <a:avLst/>
          </a:prstGeom>
          <a:ln>
            <a:solidFill>
              <a:schemeClr val="accent5">
                <a:lumMod val="75000"/>
              </a:schemeClr>
            </a:solidFill>
            <a:prstDash val="dash"/>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b="1" dirty="0">
                <a:latin typeface="Helvetica" pitchFamily="2" charset="0"/>
              </a:rPr>
              <a:t>Estudio observacional, descriptivo y retrospectivo</a:t>
            </a:r>
          </a:p>
        </p:txBody>
      </p:sp>
      <p:sp>
        <p:nvSpPr>
          <p:cNvPr id="7" name="CuadroTexto 6">
            <a:extLst>
              <a:ext uri="{FF2B5EF4-FFF2-40B4-BE49-F238E27FC236}">
                <a16:creationId xmlns:a16="http://schemas.microsoft.com/office/drawing/2014/main" id="{D3CF6C52-B5E8-794A-1527-4CE7F90955BE}"/>
              </a:ext>
            </a:extLst>
          </p:cNvPr>
          <p:cNvSpPr txBox="1"/>
          <p:nvPr/>
        </p:nvSpPr>
        <p:spPr>
          <a:xfrm>
            <a:off x="4249602" y="2211233"/>
            <a:ext cx="2291012" cy="338554"/>
          </a:xfrm>
          <a:prstGeom prst="rect">
            <a:avLst/>
          </a:prstGeom>
          <a:noFill/>
        </p:spPr>
        <p:txBody>
          <a:bodyPr wrap="none" rtlCol="0">
            <a:spAutoFit/>
          </a:bodyPr>
          <a:lstStyle/>
          <a:p>
            <a:r>
              <a:rPr lang="es-ES" sz="1600" dirty="0">
                <a:latin typeface="Helvetica" pitchFamily="2" charset="0"/>
              </a:rPr>
              <a:t>Enero </a:t>
            </a:r>
            <a:r>
              <a:rPr lang="es-ES" sz="1600" dirty="0">
                <a:latin typeface="Helvetica" pitchFamily="2" charset="0"/>
                <a:sym typeface="Wingdings" pitchFamily="2" charset="2"/>
              </a:rPr>
              <a:t> Octubre 2025</a:t>
            </a:r>
            <a:endParaRPr lang="es-ES" sz="1600" dirty="0">
              <a:latin typeface="Helvetica" pitchFamily="2" charset="0"/>
            </a:endParaRPr>
          </a:p>
        </p:txBody>
      </p:sp>
      <p:sp>
        <p:nvSpPr>
          <p:cNvPr id="9" name="CuadroTexto 8">
            <a:extLst>
              <a:ext uri="{FF2B5EF4-FFF2-40B4-BE49-F238E27FC236}">
                <a16:creationId xmlns:a16="http://schemas.microsoft.com/office/drawing/2014/main" id="{43ACC935-5140-53D5-9B03-5F8EE8E7D49F}"/>
              </a:ext>
            </a:extLst>
          </p:cNvPr>
          <p:cNvSpPr txBox="1"/>
          <p:nvPr/>
        </p:nvSpPr>
        <p:spPr>
          <a:xfrm>
            <a:off x="2840990" y="2175368"/>
            <a:ext cx="973343" cy="369332"/>
          </a:xfrm>
          <a:prstGeom prst="rect">
            <a:avLst/>
          </a:prstGeom>
          <a:noFill/>
        </p:spPr>
        <p:txBody>
          <a:bodyPr wrap="none" rtlCol="0">
            <a:spAutoFit/>
          </a:bodyPr>
          <a:lstStyle/>
          <a:p>
            <a:r>
              <a:rPr lang="es-ES" b="1" dirty="0">
                <a:latin typeface="Helvetica" pitchFamily="2" charset="0"/>
              </a:rPr>
              <a:t>n = 113</a:t>
            </a:r>
            <a:endParaRPr lang="es-ES" dirty="0"/>
          </a:p>
        </p:txBody>
      </p:sp>
      <p:cxnSp>
        <p:nvCxnSpPr>
          <p:cNvPr id="10" name="Conector recto 9">
            <a:extLst>
              <a:ext uri="{FF2B5EF4-FFF2-40B4-BE49-F238E27FC236}">
                <a16:creationId xmlns:a16="http://schemas.microsoft.com/office/drawing/2014/main" id="{83F3D3F3-4517-7DCA-7053-EBFD2145B437}"/>
              </a:ext>
            </a:extLst>
          </p:cNvPr>
          <p:cNvCxnSpPr>
            <a:cxnSpLocks/>
          </p:cNvCxnSpPr>
          <p:nvPr/>
        </p:nvCxnSpPr>
        <p:spPr>
          <a:xfrm>
            <a:off x="4012917" y="2221555"/>
            <a:ext cx="0" cy="355020"/>
          </a:xfrm>
          <a:prstGeom prst="line">
            <a:avLst/>
          </a:prstGeom>
        </p:spPr>
        <p:style>
          <a:lnRef idx="1">
            <a:schemeClr val="accent1"/>
          </a:lnRef>
          <a:fillRef idx="0">
            <a:schemeClr val="accent1"/>
          </a:fillRef>
          <a:effectRef idx="0">
            <a:schemeClr val="accent1"/>
          </a:effectRef>
          <a:fontRef idx="minor">
            <a:schemeClr val="tx1"/>
          </a:fontRef>
        </p:style>
      </p:cxnSp>
      <p:pic>
        <p:nvPicPr>
          <p:cNvPr id="6146" name="Picture 2" descr="Icono de Sistema inmunitario Generic Outline Color | Freepik">
            <a:extLst>
              <a:ext uri="{FF2B5EF4-FFF2-40B4-BE49-F238E27FC236}">
                <a16:creationId xmlns:a16="http://schemas.microsoft.com/office/drawing/2014/main" id="{59D821E3-97E1-FD1D-4FB7-167FBE0799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0811" y="3707721"/>
            <a:ext cx="572386" cy="57238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51E82A55-32D0-E537-7E33-65D3CF9B72E7}"/>
              </a:ext>
            </a:extLst>
          </p:cNvPr>
          <p:cNvSpPr txBox="1"/>
          <p:nvPr/>
        </p:nvSpPr>
        <p:spPr>
          <a:xfrm>
            <a:off x="288632" y="3094589"/>
            <a:ext cx="2552358" cy="523220"/>
          </a:xfrm>
          <a:prstGeom prst="rect">
            <a:avLst/>
          </a:prstGeom>
          <a:noFill/>
        </p:spPr>
        <p:txBody>
          <a:bodyPr wrap="square" rtlCol="0">
            <a:spAutoFit/>
          </a:bodyPr>
          <a:lstStyle/>
          <a:p>
            <a:pPr algn="ctr"/>
            <a:r>
              <a:rPr lang="es-ES" sz="1400" dirty="0">
                <a:latin typeface="Helvetica" pitchFamily="2" charset="0"/>
              </a:rPr>
              <a:t>Pacientes inmunodeprimidos hospitalizados</a:t>
            </a:r>
          </a:p>
        </p:txBody>
      </p:sp>
      <p:pic>
        <p:nvPicPr>
          <p:cNvPr id="12" name="Picture 8" descr="Hospital - Iconos gratis de médico">
            <a:extLst>
              <a:ext uri="{FF2B5EF4-FFF2-40B4-BE49-F238E27FC236}">
                <a16:creationId xmlns:a16="http://schemas.microsoft.com/office/drawing/2014/main" id="{E7E56769-F60C-2A54-23CC-E99602E45E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9507" y="3707721"/>
            <a:ext cx="572386" cy="5723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Pulmones infectados - Iconos gratis de asistencia sanitaria y médica">
            <a:extLst>
              <a:ext uri="{FF2B5EF4-FFF2-40B4-BE49-F238E27FC236}">
                <a16:creationId xmlns:a16="http://schemas.microsoft.com/office/drawing/2014/main" id="{8BB4A17C-DE4B-DEDD-75BD-01E26A8A16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8057" y="3707721"/>
            <a:ext cx="572386" cy="572386"/>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F5F2B980-9985-DEBF-9D04-9428A4855074}"/>
              </a:ext>
            </a:extLst>
          </p:cNvPr>
          <p:cNvSpPr txBox="1"/>
          <p:nvPr/>
        </p:nvSpPr>
        <p:spPr>
          <a:xfrm>
            <a:off x="3486752" y="2879145"/>
            <a:ext cx="2377137" cy="738664"/>
          </a:xfrm>
          <a:prstGeom prst="rect">
            <a:avLst/>
          </a:prstGeom>
          <a:noFill/>
        </p:spPr>
        <p:txBody>
          <a:bodyPr wrap="square" rtlCol="0">
            <a:spAutoFit/>
          </a:bodyPr>
          <a:lstStyle/>
          <a:p>
            <a:pPr algn="ctr"/>
            <a:r>
              <a:rPr lang="es-ES" sz="1400" dirty="0">
                <a:latin typeface="Helvetica" pitchFamily="2" charset="0"/>
              </a:rPr>
              <a:t>Infiltrados pulmonares como motivo de ingreso o durante el mismo</a:t>
            </a:r>
          </a:p>
        </p:txBody>
      </p:sp>
      <p:pic>
        <p:nvPicPr>
          <p:cNvPr id="6150" name="Picture 6" descr="negro vector flechas flecha icono. flecha vector icono. flecha. flechas  vector colección 25670818 Vector en Vecteezy">
            <a:extLst>
              <a:ext uri="{FF2B5EF4-FFF2-40B4-BE49-F238E27FC236}">
                <a16:creationId xmlns:a16="http://schemas.microsoft.com/office/drawing/2014/main" id="{4F7F7CAE-2830-1A3A-EFF7-3FFE4DB1CA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71483" y="3450976"/>
            <a:ext cx="552791" cy="5134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negro vector flechas flecha icono. flecha vector icono. flecha. flechas  vector colección 25670818 Vector en Vecteezy">
            <a:extLst>
              <a:ext uri="{FF2B5EF4-FFF2-40B4-BE49-F238E27FC236}">
                <a16:creationId xmlns:a16="http://schemas.microsoft.com/office/drawing/2014/main" id="{E4F81A0E-6FD7-DD43-F66B-17A83C4451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26368" y="3450976"/>
            <a:ext cx="552791" cy="51348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Broncoscopia De Ilustración Médica Para Examen De Riesgo De Cáncer De  Pulmón Vector PNG ,dibujos Ilustración, Dispositivo, Medicamento Imagen de  ilustración en Pngtree, Libres de Derechos">
            <a:extLst>
              <a:ext uri="{FF2B5EF4-FFF2-40B4-BE49-F238E27FC236}">
                <a16:creationId xmlns:a16="http://schemas.microsoft.com/office/drawing/2014/main" id="{C596819D-EF0C-BD55-2780-FEB943DC9AC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59145" y="3707719"/>
            <a:ext cx="632182" cy="627533"/>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id="{20CACFE5-812A-2EB1-7E83-FEEE5FD2AA2B}"/>
              </a:ext>
            </a:extLst>
          </p:cNvPr>
          <p:cNvSpPr txBox="1"/>
          <p:nvPr/>
        </p:nvSpPr>
        <p:spPr>
          <a:xfrm>
            <a:off x="6372200" y="3202310"/>
            <a:ext cx="2377137" cy="307777"/>
          </a:xfrm>
          <a:prstGeom prst="rect">
            <a:avLst/>
          </a:prstGeom>
          <a:noFill/>
        </p:spPr>
        <p:txBody>
          <a:bodyPr wrap="square" rtlCol="0">
            <a:spAutoFit/>
          </a:bodyPr>
          <a:lstStyle/>
          <a:p>
            <a:pPr algn="ctr"/>
            <a:r>
              <a:rPr lang="es-ES" sz="1400" dirty="0">
                <a:latin typeface="Helvetica" pitchFamily="2" charset="0"/>
              </a:rPr>
              <a:t>Broncoscopia con LBA</a:t>
            </a:r>
          </a:p>
        </p:txBody>
      </p:sp>
    </p:spTree>
    <p:extLst>
      <p:ext uri="{BB962C8B-B14F-4D97-AF65-F5344CB8AC3E}">
        <p14:creationId xmlns:p14="http://schemas.microsoft.com/office/powerpoint/2010/main" val="811044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3" name="CuadroTexto 2">
            <a:extLst>
              <a:ext uri="{FF2B5EF4-FFF2-40B4-BE49-F238E27FC236}">
                <a16:creationId xmlns:a16="http://schemas.microsoft.com/office/drawing/2014/main" id="{795C16C9-9EB1-D23E-FEF3-9D84F59985A0}"/>
              </a:ext>
            </a:extLst>
          </p:cNvPr>
          <p:cNvSpPr txBox="1"/>
          <p:nvPr/>
        </p:nvSpPr>
        <p:spPr>
          <a:xfrm>
            <a:off x="972273" y="1713053"/>
            <a:ext cx="184731" cy="369332"/>
          </a:xfrm>
          <a:prstGeom prst="rect">
            <a:avLst/>
          </a:prstGeom>
          <a:noFill/>
        </p:spPr>
        <p:txBody>
          <a:bodyPr wrap="none" rtlCol="0">
            <a:spAutoFit/>
          </a:bodyPr>
          <a:lstStyle/>
          <a:p>
            <a:endParaRPr lang="es-ES" dirty="0"/>
          </a:p>
        </p:txBody>
      </p:sp>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2. Material y métodos</a:t>
            </a:r>
          </a:p>
        </p:txBody>
      </p:sp>
      <p:pic>
        <p:nvPicPr>
          <p:cNvPr id="8" name="Google Shape;91;p1" descr="Hospital Universitario Virgen del Rocío">
            <a:extLst>
              <a:ext uri="{FF2B5EF4-FFF2-40B4-BE49-F238E27FC236}">
                <a16:creationId xmlns:a16="http://schemas.microsoft.com/office/drawing/2014/main" id="{F9D86335-2E61-4B79-463E-4ACFBA90205D}"/>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sp>
        <p:nvSpPr>
          <p:cNvPr id="2" name="CuadroTexto 1">
            <a:extLst>
              <a:ext uri="{FF2B5EF4-FFF2-40B4-BE49-F238E27FC236}">
                <a16:creationId xmlns:a16="http://schemas.microsoft.com/office/drawing/2014/main" id="{E6E8532E-86BF-E57A-7BE7-223526198457}"/>
              </a:ext>
            </a:extLst>
          </p:cNvPr>
          <p:cNvSpPr txBox="1"/>
          <p:nvPr/>
        </p:nvSpPr>
        <p:spPr>
          <a:xfrm>
            <a:off x="1835700" y="1761267"/>
            <a:ext cx="5724645" cy="369332"/>
          </a:xfrm>
          <a:prstGeom prst="rect">
            <a:avLst/>
          </a:prstGeom>
          <a:ln>
            <a:solidFill>
              <a:schemeClr val="accent5">
                <a:lumMod val="75000"/>
              </a:schemeClr>
            </a:solidFill>
            <a:prstDash val="dash"/>
          </a:ln>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s-ES" b="1" dirty="0">
                <a:latin typeface="Helvetica" pitchFamily="2" charset="0"/>
              </a:rPr>
              <a:t>Estudio observacional, descriptivo y retrospectivo</a:t>
            </a:r>
          </a:p>
        </p:txBody>
      </p:sp>
      <p:sp>
        <p:nvSpPr>
          <p:cNvPr id="7" name="CuadroTexto 6">
            <a:extLst>
              <a:ext uri="{FF2B5EF4-FFF2-40B4-BE49-F238E27FC236}">
                <a16:creationId xmlns:a16="http://schemas.microsoft.com/office/drawing/2014/main" id="{D3CF6C52-B5E8-794A-1527-4CE7F90955BE}"/>
              </a:ext>
            </a:extLst>
          </p:cNvPr>
          <p:cNvSpPr txBox="1"/>
          <p:nvPr/>
        </p:nvSpPr>
        <p:spPr>
          <a:xfrm>
            <a:off x="4249602" y="2211233"/>
            <a:ext cx="2291012" cy="338554"/>
          </a:xfrm>
          <a:prstGeom prst="rect">
            <a:avLst/>
          </a:prstGeom>
          <a:noFill/>
        </p:spPr>
        <p:txBody>
          <a:bodyPr wrap="none" rtlCol="0">
            <a:spAutoFit/>
          </a:bodyPr>
          <a:lstStyle/>
          <a:p>
            <a:r>
              <a:rPr lang="es-ES" sz="1600" dirty="0">
                <a:latin typeface="Helvetica" pitchFamily="2" charset="0"/>
              </a:rPr>
              <a:t>Enero </a:t>
            </a:r>
            <a:r>
              <a:rPr lang="es-ES" sz="1600" dirty="0">
                <a:latin typeface="Helvetica" pitchFamily="2" charset="0"/>
                <a:sym typeface="Wingdings" pitchFamily="2" charset="2"/>
              </a:rPr>
              <a:t> Octubre 2025</a:t>
            </a:r>
            <a:endParaRPr lang="es-ES" sz="1600" dirty="0">
              <a:latin typeface="Helvetica" pitchFamily="2" charset="0"/>
            </a:endParaRPr>
          </a:p>
        </p:txBody>
      </p:sp>
      <p:sp>
        <p:nvSpPr>
          <p:cNvPr id="9" name="CuadroTexto 8">
            <a:extLst>
              <a:ext uri="{FF2B5EF4-FFF2-40B4-BE49-F238E27FC236}">
                <a16:creationId xmlns:a16="http://schemas.microsoft.com/office/drawing/2014/main" id="{43ACC935-5140-53D5-9B03-5F8EE8E7D49F}"/>
              </a:ext>
            </a:extLst>
          </p:cNvPr>
          <p:cNvSpPr txBox="1"/>
          <p:nvPr/>
        </p:nvSpPr>
        <p:spPr>
          <a:xfrm>
            <a:off x="2840990" y="2175368"/>
            <a:ext cx="973343" cy="369332"/>
          </a:xfrm>
          <a:prstGeom prst="rect">
            <a:avLst/>
          </a:prstGeom>
          <a:noFill/>
        </p:spPr>
        <p:txBody>
          <a:bodyPr wrap="none" rtlCol="0">
            <a:spAutoFit/>
          </a:bodyPr>
          <a:lstStyle/>
          <a:p>
            <a:r>
              <a:rPr lang="es-ES" b="1" dirty="0">
                <a:latin typeface="Helvetica" pitchFamily="2" charset="0"/>
              </a:rPr>
              <a:t>n = 113</a:t>
            </a:r>
            <a:endParaRPr lang="es-ES" dirty="0"/>
          </a:p>
        </p:txBody>
      </p:sp>
      <p:cxnSp>
        <p:nvCxnSpPr>
          <p:cNvPr id="10" name="Conector recto 9">
            <a:extLst>
              <a:ext uri="{FF2B5EF4-FFF2-40B4-BE49-F238E27FC236}">
                <a16:creationId xmlns:a16="http://schemas.microsoft.com/office/drawing/2014/main" id="{83F3D3F3-4517-7DCA-7053-EBFD2145B437}"/>
              </a:ext>
            </a:extLst>
          </p:cNvPr>
          <p:cNvCxnSpPr>
            <a:cxnSpLocks/>
          </p:cNvCxnSpPr>
          <p:nvPr/>
        </p:nvCxnSpPr>
        <p:spPr>
          <a:xfrm>
            <a:off x="4012917" y="2221555"/>
            <a:ext cx="0" cy="355020"/>
          </a:xfrm>
          <a:prstGeom prst="line">
            <a:avLst/>
          </a:prstGeom>
        </p:spPr>
        <p:style>
          <a:lnRef idx="1">
            <a:schemeClr val="accent1"/>
          </a:lnRef>
          <a:fillRef idx="0">
            <a:schemeClr val="accent1"/>
          </a:fillRef>
          <a:effectRef idx="0">
            <a:schemeClr val="accent1"/>
          </a:effectRef>
          <a:fontRef idx="minor">
            <a:schemeClr val="tx1"/>
          </a:fontRef>
        </p:style>
      </p:cxnSp>
      <p:pic>
        <p:nvPicPr>
          <p:cNvPr id="6146" name="Picture 2" descr="Icono de Sistema inmunitario Generic Outline Color | Freepik">
            <a:extLst>
              <a:ext uri="{FF2B5EF4-FFF2-40B4-BE49-F238E27FC236}">
                <a16:creationId xmlns:a16="http://schemas.microsoft.com/office/drawing/2014/main" id="{59D821E3-97E1-FD1D-4FB7-167FBE0799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0811" y="3340483"/>
            <a:ext cx="572386" cy="57238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51E82A55-32D0-E537-7E33-65D3CF9B72E7}"/>
              </a:ext>
            </a:extLst>
          </p:cNvPr>
          <p:cNvSpPr txBox="1"/>
          <p:nvPr/>
        </p:nvSpPr>
        <p:spPr>
          <a:xfrm>
            <a:off x="288632" y="2727351"/>
            <a:ext cx="2552358" cy="523220"/>
          </a:xfrm>
          <a:prstGeom prst="rect">
            <a:avLst/>
          </a:prstGeom>
          <a:noFill/>
        </p:spPr>
        <p:txBody>
          <a:bodyPr wrap="square" rtlCol="0">
            <a:spAutoFit/>
          </a:bodyPr>
          <a:lstStyle/>
          <a:p>
            <a:pPr algn="ctr"/>
            <a:r>
              <a:rPr lang="es-ES" sz="1400" dirty="0">
                <a:latin typeface="Helvetica" pitchFamily="2" charset="0"/>
              </a:rPr>
              <a:t>Pacientes inmunodeprimidos hospitalizados</a:t>
            </a:r>
          </a:p>
        </p:txBody>
      </p:sp>
      <p:pic>
        <p:nvPicPr>
          <p:cNvPr id="12" name="Picture 8" descr="Hospital - Iconos gratis de médico">
            <a:extLst>
              <a:ext uri="{FF2B5EF4-FFF2-40B4-BE49-F238E27FC236}">
                <a16:creationId xmlns:a16="http://schemas.microsoft.com/office/drawing/2014/main" id="{E7E56769-F60C-2A54-23CC-E99602E45E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9507" y="3340483"/>
            <a:ext cx="572386" cy="57238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Pulmones infectados - Iconos gratis de asistencia sanitaria y médica">
            <a:extLst>
              <a:ext uri="{FF2B5EF4-FFF2-40B4-BE49-F238E27FC236}">
                <a16:creationId xmlns:a16="http://schemas.microsoft.com/office/drawing/2014/main" id="{8BB4A17C-DE4B-DEDD-75BD-01E26A8A16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8057" y="3340483"/>
            <a:ext cx="572386" cy="57238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negro vector flechas flecha icono. flecha vector icono. flecha. flechas  vector colección 25670818 Vector en Vecteezy">
            <a:extLst>
              <a:ext uri="{FF2B5EF4-FFF2-40B4-BE49-F238E27FC236}">
                <a16:creationId xmlns:a16="http://schemas.microsoft.com/office/drawing/2014/main" id="{4F7F7CAE-2830-1A3A-EFF7-3FFE4DB1CA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71483" y="3083738"/>
            <a:ext cx="552791" cy="5134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negro vector flechas flecha icono. flecha vector icono. flecha. flechas  vector colección 25670818 Vector en Vecteezy">
            <a:extLst>
              <a:ext uri="{FF2B5EF4-FFF2-40B4-BE49-F238E27FC236}">
                <a16:creationId xmlns:a16="http://schemas.microsoft.com/office/drawing/2014/main" id="{E4F81A0E-6FD7-DD43-F66B-17A83C4451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26368" y="3083738"/>
            <a:ext cx="552791" cy="51348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Broncoscopia De Ilustración Médica Para Examen De Riesgo De Cáncer De  Pulmón Vector PNG ,dibujos Ilustración, Dispositivo, Medicamento Imagen de  ilustración en Pngtree, Libres de Derechos">
            <a:extLst>
              <a:ext uri="{FF2B5EF4-FFF2-40B4-BE49-F238E27FC236}">
                <a16:creationId xmlns:a16="http://schemas.microsoft.com/office/drawing/2014/main" id="{C596819D-EF0C-BD55-2780-FEB943DC9AC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59145" y="3340481"/>
            <a:ext cx="632182" cy="627533"/>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id="{20CACFE5-812A-2EB1-7E83-FEEE5FD2AA2B}"/>
              </a:ext>
            </a:extLst>
          </p:cNvPr>
          <p:cNvSpPr txBox="1"/>
          <p:nvPr/>
        </p:nvSpPr>
        <p:spPr>
          <a:xfrm>
            <a:off x="6372200" y="2835072"/>
            <a:ext cx="2377137" cy="307777"/>
          </a:xfrm>
          <a:prstGeom prst="rect">
            <a:avLst/>
          </a:prstGeom>
          <a:noFill/>
        </p:spPr>
        <p:txBody>
          <a:bodyPr wrap="square" rtlCol="0">
            <a:spAutoFit/>
          </a:bodyPr>
          <a:lstStyle/>
          <a:p>
            <a:pPr algn="ctr"/>
            <a:r>
              <a:rPr lang="es-ES" sz="1400" dirty="0">
                <a:latin typeface="Helvetica" pitchFamily="2" charset="0"/>
              </a:rPr>
              <a:t>Broncoscopia con LBA</a:t>
            </a:r>
          </a:p>
        </p:txBody>
      </p:sp>
      <p:sp>
        <p:nvSpPr>
          <p:cNvPr id="13" name="Esquina doblada 12">
            <a:extLst>
              <a:ext uri="{FF2B5EF4-FFF2-40B4-BE49-F238E27FC236}">
                <a16:creationId xmlns:a16="http://schemas.microsoft.com/office/drawing/2014/main" id="{C32C040C-BDEF-32DF-1862-0CBBB4998FD5}"/>
              </a:ext>
            </a:extLst>
          </p:cNvPr>
          <p:cNvSpPr/>
          <p:nvPr/>
        </p:nvSpPr>
        <p:spPr>
          <a:xfrm>
            <a:off x="854985" y="4291186"/>
            <a:ext cx="2240547" cy="411130"/>
          </a:xfrm>
          <a:prstGeom prst="foldedCorner">
            <a:avLst/>
          </a:prstGeom>
          <a:noFill/>
          <a:ln w="28575"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s-ES" sz="1400" dirty="0">
                <a:solidFill>
                  <a:sysClr val="windowText" lastClr="000000"/>
                </a:solidFill>
                <a:latin typeface="Helvetica" pitchFamily="2" charset="0"/>
              </a:rPr>
              <a:t>Clínicas y pronósticas</a:t>
            </a:r>
          </a:p>
        </p:txBody>
      </p:sp>
      <p:sp>
        <p:nvSpPr>
          <p:cNvPr id="21" name="Esquina doblada 20">
            <a:extLst>
              <a:ext uri="{FF2B5EF4-FFF2-40B4-BE49-F238E27FC236}">
                <a16:creationId xmlns:a16="http://schemas.microsoft.com/office/drawing/2014/main" id="{F4AFB789-9EC7-A7B5-1468-8D32D5294F78}"/>
              </a:ext>
            </a:extLst>
          </p:cNvPr>
          <p:cNvSpPr/>
          <p:nvPr/>
        </p:nvSpPr>
        <p:spPr>
          <a:xfrm>
            <a:off x="3350302" y="4291186"/>
            <a:ext cx="2240547" cy="411130"/>
          </a:xfrm>
          <a:prstGeom prst="foldedCorner">
            <a:avLst/>
          </a:prstGeom>
          <a:noFill/>
          <a:ln w="28575"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s-ES" sz="1400" dirty="0">
                <a:solidFill>
                  <a:sysClr val="windowText" lastClr="000000"/>
                </a:solidFill>
                <a:latin typeface="Helvetica" pitchFamily="2" charset="0"/>
              </a:rPr>
              <a:t>Diagnósticas</a:t>
            </a:r>
          </a:p>
        </p:txBody>
      </p:sp>
      <p:sp>
        <p:nvSpPr>
          <p:cNvPr id="22" name="Esquina doblada 21">
            <a:extLst>
              <a:ext uri="{FF2B5EF4-FFF2-40B4-BE49-F238E27FC236}">
                <a16:creationId xmlns:a16="http://schemas.microsoft.com/office/drawing/2014/main" id="{7A3DA369-1148-885B-9A28-307D602D525F}"/>
              </a:ext>
            </a:extLst>
          </p:cNvPr>
          <p:cNvSpPr/>
          <p:nvPr/>
        </p:nvSpPr>
        <p:spPr>
          <a:xfrm>
            <a:off x="5817019" y="4291186"/>
            <a:ext cx="2240547" cy="411130"/>
          </a:xfrm>
          <a:prstGeom prst="foldedCorner">
            <a:avLst/>
          </a:prstGeom>
          <a:noFill/>
          <a:ln w="28575"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s-ES" sz="1400" dirty="0">
                <a:solidFill>
                  <a:sysClr val="windowText" lastClr="000000"/>
                </a:solidFill>
                <a:latin typeface="Helvetica" pitchFamily="2" charset="0"/>
              </a:rPr>
              <a:t>Terapéuticas</a:t>
            </a:r>
          </a:p>
        </p:txBody>
      </p:sp>
      <p:sp>
        <p:nvSpPr>
          <p:cNvPr id="16" name="CuadroTexto 15">
            <a:extLst>
              <a:ext uri="{FF2B5EF4-FFF2-40B4-BE49-F238E27FC236}">
                <a16:creationId xmlns:a16="http://schemas.microsoft.com/office/drawing/2014/main" id="{A65F0801-D6A8-0164-E31A-18FC3D77E5F1}"/>
              </a:ext>
            </a:extLst>
          </p:cNvPr>
          <p:cNvSpPr txBox="1"/>
          <p:nvPr/>
        </p:nvSpPr>
        <p:spPr>
          <a:xfrm>
            <a:off x="3499303" y="2643570"/>
            <a:ext cx="2377137" cy="738664"/>
          </a:xfrm>
          <a:prstGeom prst="rect">
            <a:avLst/>
          </a:prstGeom>
          <a:noFill/>
        </p:spPr>
        <p:txBody>
          <a:bodyPr wrap="square" rtlCol="0">
            <a:spAutoFit/>
          </a:bodyPr>
          <a:lstStyle/>
          <a:p>
            <a:pPr algn="ctr"/>
            <a:r>
              <a:rPr lang="es-ES" sz="1400" dirty="0">
                <a:latin typeface="Helvetica" pitchFamily="2" charset="0"/>
              </a:rPr>
              <a:t>Infiltrados pulmonares como motivo de ingreso o durante el mismo</a:t>
            </a:r>
          </a:p>
        </p:txBody>
      </p:sp>
    </p:spTree>
    <p:extLst>
      <p:ext uri="{BB962C8B-B14F-4D97-AF65-F5344CB8AC3E}">
        <p14:creationId xmlns:p14="http://schemas.microsoft.com/office/powerpoint/2010/main" val="201492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3" name="CuadroTexto 2">
            <a:extLst>
              <a:ext uri="{FF2B5EF4-FFF2-40B4-BE49-F238E27FC236}">
                <a16:creationId xmlns:a16="http://schemas.microsoft.com/office/drawing/2014/main" id="{795C16C9-9EB1-D23E-FEF3-9D84F59985A0}"/>
              </a:ext>
            </a:extLst>
          </p:cNvPr>
          <p:cNvSpPr txBox="1"/>
          <p:nvPr/>
        </p:nvSpPr>
        <p:spPr>
          <a:xfrm>
            <a:off x="972273" y="1713053"/>
            <a:ext cx="184731" cy="369332"/>
          </a:xfrm>
          <a:prstGeom prst="rect">
            <a:avLst/>
          </a:prstGeom>
          <a:noFill/>
        </p:spPr>
        <p:txBody>
          <a:bodyPr wrap="none" rtlCol="0">
            <a:spAutoFit/>
          </a:bodyPr>
          <a:lstStyle/>
          <a:p>
            <a:endParaRPr lang="es-ES" dirty="0"/>
          </a:p>
        </p:txBody>
      </p:sp>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graphicFrame>
        <p:nvGraphicFramePr>
          <p:cNvPr id="11" name="Tabla 10">
            <a:extLst>
              <a:ext uri="{FF2B5EF4-FFF2-40B4-BE49-F238E27FC236}">
                <a16:creationId xmlns:a16="http://schemas.microsoft.com/office/drawing/2014/main" id="{00ECA8A8-93B1-1269-5C3D-EDC8C4C9EACE}"/>
              </a:ext>
            </a:extLst>
          </p:cNvPr>
          <p:cNvGraphicFramePr>
            <a:graphicFrameLocks noGrp="1"/>
          </p:cNvGraphicFramePr>
          <p:nvPr>
            <p:extLst>
              <p:ext uri="{D42A27DB-BD31-4B8C-83A1-F6EECF244321}">
                <p14:modId xmlns:p14="http://schemas.microsoft.com/office/powerpoint/2010/main" val="2452851392"/>
              </p:ext>
            </p:extLst>
          </p:nvPr>
        </p:nvGraphicFramePr>
        <p:xfrm>
          <a:off x="395536" y="1491375"/>
          <a:ext cx="4040900" cy="2971800"/>
        </p:xfrm>
        <a:graphic>
          <a:graphicData uri="http://schemas.openxmlformats.org/drawingml/2006/table">
            <a:tbl>
              <a:tblPr firstRow="1" bandRow="1">
                <a:tableStyleId>{5A111915-BE36-4E01-A7E5-04B1672EAD32}</a:tableStyleId>
              </a:tblPr>
              <a:tblGrid>
                <a:gridCol w="2692562">
                  <a:extLst>
                    <a:ext uri="{9D8B030D-6E8A-4147-A177-3AD203B41FA5}">
                      <a16:colId xmlns:a16="http://schemas.microsoft.com/office/drawing/2014/main" val="1445590030"/>
                    </a:ext>
                  </a:extLst>
                </a:gridCol>
                <a:gridCol w="1348338">
                  <a:extLst>
                    <a:ext uri="{9D8B030D-6E8A-4147-A177-3AD203B41FA5}">
                      <a16:colId xmlns:a16="http://schemas.microsoft.com/office/drawing/2014/main" val="3874577894"/>
                    </a:ext>
                  </a:extLst>
                </a:gridCol>
              </a:tblGrid>
              <a:tr h="317261">
                <a:tc gridSpan="2">
                  <a:txBody>
                    <a:bodyPr/>
                    <a:lstStyle/>
                    <a:p>
                      <a:pPr algn="ctr"/>
                      <a:r>
                        <a:rPr lang="es-ES" sz="1400" b="0" dirty="0">
                          <a:latin typeface="Helvetica" pitchFamily="2" charset="0"/>
                        </a:rPr>
                        <a:t>Características de la muestra </a:t>
                      </a:r>
                    </a:p>
                    <a:p>
                      <a:pPr algn="ctr"/>
                      <a:r>
                        <a:rPr lang="es-ES" sz="1400" b="0" dirty="0">
                          <a:latin typeface="Helvetica" pitchFamily="2" charset="0"/>
                        </a:rPr>
                        <a:t>(n = 113)</a:t>
                      </a:r>
                    </a:p>
                  </a:txBody>
                  <a:tcPr anchor="ctr"/>
                </a:tc>
                <a:tc hMerge="1">
                  <a:txBody>
                    <a:bodyPr/>
                    <a:lstStyle/>
                    <a:p>
                      <a:endParaRPr lang="es-ES" dirty="0"/>
                    </a:p>
                  </a:txBody>
                  <a:tcPr/>
                </a:tc>
                <a:extLst>
                  <a:ext uri="{0D108BD9-81ED-4DB2-BD59-A6C34878D82A}">
                    <a16:rowId xmlns:a16="http://schemas.microsoft.com/office/drawing/2014/main" val="460907872"/>
                  </a:ext>
                </a:extLst>
              </a:tr>
              <a:tr h="396576">
                <a:tc>
                  <a:txBody>
                    <a:bodyPr/>
                    <a:lstStyle/>
                    <a:p>
                      <a:pPr algn="just"/>
                      <a:r>
                        <a:rPr lang="es-ES" sz="1300" b="1" dirty="0">
                          <a:latin typeface="Helvetica" pitchFamily="2" charset="0"/>
                        </a:rPr>
                        <a:t>Sexo</a:t>
                      </a:r>
                      <a:r>
                        <a:rPr lang="es-ES" sz="1300" dirty="0">
                          <a:latin typeface="Helvetica" pitchFamily="2" charset="0"/>
                        </a:rPr>
                        <a:t>, n (%)</a:t>
                      </a:r>
                    </a:p>
                    <a:p>
                      <a:pPr marL="171450" indent="-171450" algn="just">
                        <a:buFont typeface="Arial" panose="020B0604020202020204" pitchFamily="34" charset="0"/>
                        <a:buChar char="•"/>
                      </a:pPr>
                      <a:r>
                        <a:rPr lang="es-ES" sz="1300" dirty="0">
                          <a:latin typeface="Helvetica" pitchFamily="2" charset="0"/>
                        </a:rPr>
                        <a:t>Mujer</a:t>
                      </a:r>
                    </a:p>
                    <a:p>
                      <a:pPr marL="171450" indent="-171450" algn="l">
                        <a:buFont typeface="Arial" panose="020B0604020202020204" pitchFamily="34" charset="0"/>
                        <a:buChar char="•"/>
                      </a:pPr>
                      <a:r>
                        <a:rPr lang="es-ES" sz="1300" dirty="0">
                          <a:latin typeface="Helvetica" pitchFamily="2" charset="0"/>
                        </a:rPr>
                        <a:t>Hombre</a:t>
                      </a:r>
                    </a:p>
                  </a:txBody>
                  <a:tcPr anchor="ctr">
                    <a:lnB w="12700" cap="flat" cmpd="sng" algn="ctr">
                      <a:noFill/>
                      <a:prstDash val="solid"/>
                      <a:round/>
                      <a:headEnd type="none" w="med" len="med"/>
                      <a:tailEnd type="none" w="med" len="med"/>
                    </a:lnB>
                  </a:tcPr>
                </a:tc>
                <a:tc>
                  <a:txBody>
                    <a:bodyPr/>
                    <a:lstStyle/>
                    <a:p>
                      <a:pPr algn="ctr"/>
                      <a:endParaRPr lang="es-ES" sz="1300" dirty="0">
                        <a:latin typeface="Helvetica" pitchFamily="2"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45 (39.8) </a:t>
                      </a:r>
                    </a:p>
                    <a:p>
                      <a:pPr algn="ctr"/>
                      <a:r>
                        <a:rPr lang="es-ES" sz="1300" b="1" dirty="0">
                          <a:latin typeface="Helvetica" pitchFamily="2" charset="0"/>
                        </a:rPr>
                        <a:t>68 (60.2)</a:t>
                      </a:r>
                    </a:p>
                  </a:txBody>
                  <a:tcPr anchor="ctr">
                    <a:lnB w="12700" cap="flat" cmpd="sng" algn="ctr">
                      <a:noFill/>
                      <a:prstDash val="solid"/>
                      <a:round/>
                      <a:headEnd type="none" w="med" len="med"/>
                      <a:tailEnd type="none" w="med" len="med"/>
                    </a:lnB>
                  </a:tcPr>
                </a:tc>
                <a:extLst>
                  <a:ext uri="{0D108BD9-81ED-4DB2-BD59-A6C34878D82A}">
                    <a16:rowId xmlns:a16="http://schemas.microsoft.com/office/drawing/2014/main" val="3927594052"/>
                  </a:ext>
                </a:extLst>
              </a:tr>
              <a:tr h="167443">
                <a:tc>
                  <a:txBody>
                    <a:bodyPr/>
                    <a:lstStyle/>
                    <a:p>
                      <a:pPr algn="l"/>
                      <a:r>
                        <a:rPr lang="es-ES" sz="1300" b="1" dirty="0">
                          <a:latin typeface="Helvetica" pitchFamily="2" charset="0"/>
                        </a:rPr>
                        <a:t>Edad</a:t>
                      </a:r>
                      <a:r>
                        <a:rPr lang="es-ES" sz="1300" dirty="0">
                          <a:latin typeface="Helvetica" pitchFamily="2" charset="0"/>
                        </a:rPr>
                        <a:t> años, mediana (mín.-máx.)</a:t>
                      </a: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s-ES" sz="1300" dirty="0">
                          <a:latin typeface="Helvetica" pitchFamily="2" charset="0"/>
                        </a:rPr>
                        <a:t>62 (17-69) </a:t>
                      </a:r>
                    </a:p>
                  </a:txBody>
                  <a:tcPr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381787377"/>
                  </a:ext>
                </a:extLst>
              </a:tr>
              <a:tr h="660873">
                <a:tc>
                  <a:txBody>
                    <a:bodyPr/>
                    <a:lstStyle/>
                    <a:p>
                      <a:pPr algn="l"/>
                      <a:r>
                        <a:rPr lang="es-ES" sz="1300" b="1" dirty="0">
                          <a:latin typeface="Helvetica" pitchFamily="2" charset="0"/>
                        </a:rPr>
                        <a:t>Inmunosupresión</a:t>
                      </a:r>
                      <a:r>
                        <a:rPr lang="es-ES" sz="1300" dirty="0">
                          <a:latin typeface="Helvetica" pitchFamily="2" charset="0"/>
                        </a:rPr>
                        <a:t>, n (%)</a:t>
                      </a:r>
                    </a:p>
                    <a:p>
                      <a:pPr marL="171450" indent="-171450" algn="l">
                        <a:buFont typeface="Arial" panose="020B0604020202020204" pitchFamily="34" charset="0"/>
                        <a:buChar char="•"/>
                      </a:pPr>
                      <a:r>
                        <a:rPr lang="es-ES" sz="1300" dirty="0">
                          <a:latin typeface="Helvetica" pitchFamily="2" charset="0"/>
                        </a:rPr>
                        <a:t>VIH</a:t>
                      </a:r>
                    </a:p>
                    <a:p>
                      <a:pPr marL="171450" indent="-171450" algn="l">
                        <a:buFont typeface="Arial" panose="020B0604020202020204" pitchFamily="34" charset="0"/>
                        <a:buChar char="•"/>
                      </a:pPr>
                      <a:r>
                        <a:rPr lang="es-ES" sz="1300" dirty="0">
                          <a:latin typeface="Helvetica" pitchFamily="2" charset="0"/>
                        </a:rPr>
                        <a:t>Neoplasia Sólida</a:t>
                      </a:r>
                    </a:p>
                    <a:p>
                      <a:pPr marL="171450" indent="-171450" algn="l">
                        <a:buFont typeface="Arial" panose="020B0604020202020204" pitchFamily="34" charset="0"/>
                        <a:buChar char="•"/>
                      </a:pPr>
                      <a:r>
                        <a:rPr lang="es-ES" sz="1300" dirty="0">
                          <a:latin typeface="Helvetica" pitchFamily="2" charset="0"/>
                        </a:rPr>
                        <a:t>N. Hematológica</a:t>
                      </a:r>
                    </a:p>
                    <a:p>
                      <a:pPr marL="171450" indent="-171450" algn="l">
                        <a:buFont typeface="Arial" panose="020B0604020202020204" pitchFamily="34" charset="0"/>
                        <a:buChar char="•"/>
                      </a:pPr>
                      <a:r>
                        <a:rPr lang="es-ES" sz="1300" dirty="0">
                          <a:latin typeface="Helvetica" pitchFamily="2" charset="0"/>
                        </a:rPr>
                        <a:t>T. Biológico</a:t>
                      </a:r>
                    </a:p>
                    <a:p>
                      <a:pPr marL="171450" indent="-171450" algn="l">
                        <a:buFont typeface="Arial" panose="020B0604020202020204" pitchFamily="34" charset="0"/>
                        <a:buChar char="•"/>
                      </a:pPr>
                      <a:r>
                        <a:rPr lang="es-ES" sz="1300" dirty="0">
                          <a:latin typeface="Helvetica" pitchFamily="2" charset="0"/>
                        </a:rPr>
                        <a:t>T. Órgano Sólido</a:t>
                      </a:r>
                    </a:p>
                    <a:p>
                      <a:pPr marL="171450" indent="-171450" algn="l">
                        <a:buFont typeface="Arial" panose="020B0604020202020204" pitchFamily="34" charset="0"/>
                        <a:buChar char="•"/>
                      </a:pPr>
                      <a:r>
                        <a:rPr lang="es-ES" sz="1300" dirty="0">
                          <a:latin typeface="Helvetica" pitchFamily="2" charset="0"/>
                        </a:rPr>
                        <a:t>T. </a:t>
                      </a:r>
                      <a:r>
                        <a:rPr lang="es-ES" sz="1300" dirty="0" err="1">
                          <a:latin typeface="Helvetica" pitchFamily="2" charset="0"/>
                        </a:rPr>
                        <a:t>Corticoideo</a:t>
                      </a:r>
                      <a:r>
                        <a:rPr lang="es-ES" sz="1300" dirty="0">
                          <a:latin typeface="Helvetica" pitchFamily="2" charset="0"/>
                        </a:rPr>
                        <a:t> crónico</a:t>
                      </a:r>
                    </a:p>
                  </a:txBody>
                  <a:tcPr anchor="ctr">
                    <a:lnT w="12700" cap="flat" cmpd="sng" algn="ctr">
                      <a:no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sz="1300" dirty="0">
                        <a:latin typeface="Helvetica" pitchFamily="2"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5 (4.4)</a:t>
                      </a:r>
                    </a:p>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37 (32.7)</a:t>
                      </a:r>
                    </a:p>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52 (46)</a:t>
                      </a:r>
                    </a:p>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4 (3.5)</a:t>
                      </a:r>
                    </a:p>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10 (8.8)</a:t>
                      </a:r>
                    </a:p>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5 (4.4) </a:t>
                      </a:r>
                    </a:p>
                  </a:txBody>
                  <a:tcPr anchor="ctr">
                    <a:lnT w="12700" cap="flat" cmpd="sng" algn="ctr">
                      <a:noFill/>
                      <a:prstDash val="solid"/>
                      <a:round/>
                      <a:headEnd type="none" w="med" len="med"/>
                      <a:tailEnd type="none" w="med" len="med"/>
                    </a:lnT>
                  </a:tcPr>
                </a:tc>
                <a:extLst>
                  <a:ext uri="{0D108BD9-81ED-4DB2-BD59-A6C34878D82A}">
                    <a16:rowId xmlns:a16="http://schemas.microsoft.com/office/drawing/2014/main" val="1334478763"/>
                  </a:ext>
                </a:extLst>
              </a:tr>
            </a:tbl>
          </a:graphicData>
        </a:graphic>
      </p:graphicFrame>
      <p:sp>
        <p:nvSpPr>
          <p:cNvPr id="12" name="CuadroTexto 11">
            <a:extLst>
              <a:ext uri="{FF2B5EF4-FFF2-40B4-BE49-F238E27FC236}">
                <a16:creationId xmlns:a16="http://schemas.microsoft.com/office/drawing/2014/main" id="{EF2151DF-63CF-C976-CBFB-503C4CACB7BF}"/>
              </a:ext>
            </a:extLst>
          </p:cNvPr>
          <p:cNvSpPr txBox="1"/>
          <p:nvPr/>
        </p:nvSpPr>
        <p:spPr>
          <a:xfrm>
            <a:off x="1076335" y="4678944"/>
            <a:ext cx="7103901" cy="415498"/>
          </a:xfrm>
          <a:prstGeom prst="rect">
            <a:avLst/>
          </a:prstGeom>
          <a:noFill/>
        </p:spPr>
        <p:txBody>
          <a:bodyPr wrap="square" rtlCol="0">
            <a:spAutoFit/>
          </a:bodyPr>
          <a:lstStyle/>
          <a:p>
            <a:pPr algn="just"/>
            <a:r>
              <a:rPr lang="es-ES" sz="700" dirty="0">
                <a:solidFill>
                  <a:srgbClr val="222222"/>
                </a:solidFill>
                <a:effectLst/>
                <a:latin typeface="Helvetica" pitchFamily="2" charset="0"/>
                <a:ea typeface="Times New Roman" panose="02020603050405020304" pitchFamily="18" charset="0"/>
                <a:cs typeface="Helvetica" pitchFamily="2" charset="0"/>
              </a:rPr>
              <a:t>Frecuencias y porcentajes de las principales variables cualitativas del estudio. También se incluye media y desviación típica de la variable cuantitativa: edad. Rentabilidad es resultado de aislamientos microbiológicos y/o citología alterada. Datos obtenidos de los pacientes inmunodeprimidos hospitalizados con infiltrados pulmonares sometidos a broncoscopia con LBA. (%: porcentaje, DE: desviación típica, n= número). </a:t>
            </a:r>
            <a:endParaRPr lang="es-ES" sz="700" dirty="0">
              <a:latin typeface="Helvetica" pitchFamily="2" charset="0"/>
            </a:endParaRPr>
          </a:p>
        </p:txBody>
      </p:sp>
      <p:graphicFrame>
        <p:nvGraphicFramePr>
          <p:cNvPr id="7" name="Tabla 6">
            <a:extLst>
              <a:ext uri="{FF2B5EF4-FFF2-40B4-BE49-F238E27FC236}">
                <a16:creationId xmlns:a16="http://schemas.microsoft.com/office/drawing/2014/main" id="{3D976001-F51B-1C7B-D532-F3F92AF64914}"/>
              </a:ext>
            </a:extLst>
          </p:cNvPr>
          <p:cNvGraphicFramePr>
            <a:graphicFrameLocks noGrp="1"/>
          </p:cNvGraphicFramePr>
          <p:nvPr>
            <p:extLst>
              <p:ext uri="{D42A27DB-BD31-4B8C-83A1-F6EECF244321}">
                <p14:modId xmlns:p14="http://schemas.microsoft.com/office/powerpoint/2010/main" val="3722491379"/>
              </p:ext>
            </p:extLst>
          </p:nvPr>
        </p:nvGraphicFramePr>
        <p:xfrm>
          <a:off x="4707566" y="2075322"/>
          <a:ext cx="4040900" cy="1887317"/>
        </p:xfrm>
        <a:graphic>
          <a:graphicData uri="http://schemas.openxmlformats.org/drawingml/2006/table">
            <a:tbl>
              <a:tblPr firstRow="1" bandRow="1">
                <a:tableStyleId>{5A111915-BE36-4E01-A7E5-04B1672EAD32}</a:tableStyleId>
              </a:tblPr>
              <a:tblGrid>
                <a:gridCol w="3104794">
                  <a:extLst>
                    <a:ext uri="{9D8B030D-6E8A-4147-A177-3AD203B41FA5}">
                      <a16:colId xmlns:a16="http://schemas.microsoft.com/office/drawing/2014/main" val="1445590030"/>
                    </a:ext>
                  </a:extLst>
                </a:gridCol>
                <a:gridCol w="936106">
                  <a:extLst>
                    <a:ext uri="{9D8B030D-6E8A-4147-A177-3AD203B41FA5}">
                      <a16:colId xmlns:a16="http://schemas.microsoft.com/office/drawing/2014/main" val="3874577894"/>
                    </a:ext>
                  </a:extLst>
                </a:gridCol>
              </a:tblGrid>
              <a:tr h="317261">
                <a:tc gridSpan="2">
                  <a:txBody>
                    <a:bodyPr/>
                    <a:lstStyle/>
                    <a:p>
                      <a:pPr algn="ctr"/>
                      <a:r>
                        <a:rPr lang="es-ES" sz="1400" b="0" dirty="0">
                          <a:latin typeface="Helvetica" pitchFamily="2" charset="0"/>
                        </a:rPr>
                        <a:t>Otras características (n = 113)</a:t>
                      </a:r>
                    </a:p>
                  </a:txBody>
                  <a:tcPr anchor="ctr"/>
                </a:tc>
                <a:tc hMerge="1">
                  <a:txBody>
                    <a:bodyPr/>
                    <a:lstStyle/>
                    <a:p>
                      <a:endParaRPr lang="es-ES" dirty="0"/>
                    </a:p>
                  </a:txBody>
                  <a:tcPr/>
                </a:tc>
                <a:extLst>
                  <a:ext uri="{0D108BD9-81ED-4DB2-BD59-A6C34878D82A}">
                    <a16:rowId xmlns:a16="http://schemas.microsoft.com/office/drawing/2014/main" val="460907872"/>
                  </a:ext>
                </a:extLst>
              </a:tr>
              <a:tr h="396576">
                <a:tc>
                  <a:txBody>
                    <a:bodyPr/>
                    <a:lstStyle/>
                    <a:p>
                      <a:pPr algn="just"/>
                      <a:r>
                        <a:rPr lang="es-ES" sz="1300" b="1" dirty="0">
                          <a:latin typeface="Helvetica" pitchFamily="2" charset="0"/>
                        </a:rPr>
                        <a:t>Comorbilidad</a:t>
                      </a:r>
                      <a:r>
                        <a:rPr lang="es-ES" sz="1300" b="0" dirty="0">
                          <a:latin typeface="Helvetica" pitchFamily="2" charset="0"/>
                        </a:rPr>
                        <a:t>, n (%)</a:t>
                      </a:r>
                    </a:p>
                    <a:p>
                      <a:pPr marL="285750" indent="-285750" algn="just">
                        <a:buFont typeface="Arial" panose="020B0604020202020204" pitchFamily="34" charset="0"/>
                        <a:buChar char="•"/>
                      </a:pPr>
                      <a:r>
                        <a:rPr lang="es-ES" sz="1300" b="0" dirty="0">
                          <a:latin typeface="Helvetica" pitchFamily="2" charset="0"/>
                        </a:rPr>
                        <a:t>Respiratoria</a:t>
                      </a:r>
                    </a:p>
                    <a:p>
                      <a:pPr marL="285750" indent="-285750" algn="just">
                        <a:buFont typeface="Arial" panose="020B0604020202020204" pitchFamily="34" charset="0"/>
                        <a:buChar char="•"/>
                      </a:pPr>
                      <a:r>
                        <a:rPr lang="es-ES" sz="1300" b="0" dirty="0">
                          <a:latin typeface="Helvetica" pitchFamily="2" charset="0"/>
                        </a:rPr>
                        <a:t>Cardiaca</a:t>
                      </a:r>
                    </a:p>
                  </a:txBody>
                  <a:tcPr anchor="ctr"/>
                </a:tc>
                <a:tc>
                  <a:txBody>
                    <a:bodyPr/>
                    <a:lstStyle/>
                    <a:p>
                      <a:pPr algn="ctr"/>
                      <a:r>
                        <a:rPr lang="es-ES" sz="1300" b="0" dirty="0">
                          <a:latin typeface="Helvetica" pitchFamily="2" charset="0"/>
                        </a:rPr>
                        <a:t>44 (38.9)</a:t>
                      </a:r>
                    </a:p>
                    <a:p>
                      <a:pPr algn="ctr"/>
                      <a:r>
                        <a:rPr lang="es-ES" sz="1300" b="0" dirty="0">
                          <a:latin typeface="Helvetica" pitchFamily="2" charset="0"/>
                        </a:rPr>
                        <a:t>19 (16.8)</a:t>
                      </a:r>
                    </a:p>
                    <a:p>
                      <a:pPr algn="ctr"/>
                      <a:r>
                        <a:rPr lang="es-ES" sz="1300" b="0" dirty="0">
                          <a:latin typeface="Helvetica" pitchFamily="2" charset="0"/>
                        </a:rPr>
                        <a:t>11 (9.7)</a:t>
                      </a:r>
                    </a:p>
                  </a:txBody>
                  <a:tcPr anchor="ctr"/>
                </a:tc>
                <a:extLst>
                  <a:ext uri="{0D108BD9-81ED-4DB2-BD59-A6C34878D82A}">
                    <a16:rowId xmlns:a16="http://schemas.microsoft.com/office/drawing/2014/main" val="3927594052"/>
                  </a:ext>
                </a:extLst>
              </a:tr>
              <a:tr h="396576">
                <a:tc>
                  <a:txBody>
                    <a:bodyPr/>
                    <a:lstStyle/>
                    <a:p>
                      <a:pPr marL="0" indent="0" algn="l">
                        <a:lnSpc>
                          <a:spcPct val="100000"/>
                        </a:lnSpc>
                        <a:buFont typeface="Arial" panose="020B0604020202020204" pitchFamily="34" charset="0"/>
                        <a:buNone/>
                      </a:pPr>
                      <a:r>
                        <a:rPr lang="es-ES" sz="1300" b="1" dirty="0">
                          <a:latin typeface="Helvetica" pitchFamily="2" charset="0"/>
                        </a:rPr>
                        <a:t>Otra inmunosupresión</a:t>
                      </a:r>
                      <a:r>
                        <a:rPr lang="es-ES" sz="1300" dirty="0">
                          <a:latin typeface="Helvetica" pitchFamily="2" charset="0"/>
                        </a:rPr>
                        <a:t>, 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300" dirty="0">
                          <a:latin typeface="Helvetica" pitchFamily="2" charset="0"/>
                        </a:rPr>
                        <a:t>Terapia CART,  n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300" dirty="0">
                          <a:latin typeface="Helvetica" pitchFamily="2" charset="0"/>
                        </a:rPr>
                        <a:t>50 (44.2)</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300" b="0" dirty="0">
                          <a:latin typeface="Helvetica" pitchFamily="2" charset="0"/>
                        </a:rPr>
                        <a:t>5 (4.4)</a:t>
                      </a:r>
                    </a:p>
                  </a:txBody>
                  <a:tcPr anchor="ctr"/>
                </a:tc>
                <a:extLst>
                  <a:ext uri="{0D108BD9-81ED-4DB2-BD59-A6C34878D82A}">
                    <a16:rowId xmlns:a16="http://schemas.microsoft.com/office/drawing/2014/main" val="1481788256"/>
                  </a:ext>
                </a:extLst>
              </a:tr>
              <a:tr h="396576">
                <a:tc>
                  <a:txBody>
                    <a:bodyPr/>
                    <a:lstStyle/>
                    <a:p>
                      <a:pPr algn="just"/>
                      <a:r>
                        <a:rPr lang="es-ES" sz="1300" dirty="0">
                          <a:latin typeface="Helvetica" pitchFamily="2" charset="0"/>
                        </a:rPr>
                        <a:t>Toma previa de antibiótico (ATB), n (%)</a:t>
                      </a:r>
                    </a:p>
                  </a:txBody>
                  <a:tcPr anchor="ctr"/>
                </a:tc>
                <a:tc>
                  <a:txBody>
                    <a:bodyPr/>
                    <a:lstStyle/>
                    <a:p>
                      <a:pPr algn="ctr"/>
                      <a:r>
                        <a:rPr lang="es-ES" sz="1300" b="0" dirty="0">
                          <a:latin typeface="Helvetica" pitchFamily="2" charset="0"/>
                        </a:rPr>
                        <a:t>34 (30.1)</a:t>
                      </a:r>
                    </a:p>
                  </a:txBody>
                  <a:tcPr anchor="ctr"/>
                </a:tc>
                <a:extLst>
                  <a:ext uri="{0D108BD9-81ED-4DB2-BD59-A6C34878D82A}">
                    <a16:rowId xmlns:a16="http://schemas.microsoft.com/office/drawing/2014/main" val="3478462780"/>
                  </a:ext>
                </a:extLst>
              </a:tr>
            </a:tbl>
          </a:graphicData>
        </a:graphic>
      </p:graphicFrame>
    </p:spTree>
    <p:extLst>
      <p:ext uri="{BB962C8B-B14F-4D97-AF65-F5344CB8AC3E}">
        <p14:creationId xmlns:p14="http://schemas.microsoft.com/office/powerpoint/2010/main" val="3359184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graphicFrame>
        <p:nvGraphicFramePr>
          <p:cNvPr id="8" name="Tabla 7">
            <a:extLst>
              <a:ext uri="{FF2B5EF4-FFF2-40B4-BE49-F238E27FC236}">
                <a16:creationId xmlns:a16="http://schemas.microsoft.com/office/drawing/2014/main" id="{FC65906E-FF13-0E77-273F-FA3700AB0FCD}"/>
              </a:ext>
            </a:extLst>
          </p:cNvPr>
          <p:cNvGraphicFramePr>
            <a:graphicFrameLocks noGrp="1"/>
          </p:cNvGraphicFramePr>
          <p:nvPr>
            <p:extLst>
              <p:ext uri="{D42A27DB-BD31-4B8C-83A1-F6EECF244321}">
                <p14:modId xmlns:p14="http://schemas.microsoft.com/office/powerpoint/2010/main" val="3718660965"/>
              </p:ext>
            </p:extLst>
          </p:nvPr>
        </p:nvGraphicFramePr>
        <p:xfrm>
          <a:off x="143507" y="1368152"/>
          <a:ext cx="3486313" cy="2283020"/>
        </p:xfrm>
        <a:graphic>
          <a:graphicData uri="http://schemas.openxmlformats.org/drawingml/2006/table">
            <a:tbl>
              <a:tblPr firstRow="1" bandRow="1">
                <a:tableStyleId>{72833802-FEF1-4C79-8D5D-14CF1EAF98D9}</a:tableStyleId>
              </a:tblPr>
              <a:tblGrid>
                <a:gridCol w="2479155">
                  <a:extLst>
                    <a:ext uri="{9D8B030D-6E8A-4147-A177-3AD203B41FA5}">
                      <a16:colId xmlns:a16="http://schemas.microsoft.com/office/drawing/2014/main" val="1445590030"/>
                    </a:ext>
                  </a:extLst>
                </a:gridCol>
                <a:gridCol w="1007158">
                  <a:extLst>
                    <a:ext uri="{9D8B030D-6E8A-4147-A177-3AD203B41FA5}">
                      <a16:colId xmlns:a16="http://schemas.microsoft.com/office/drawing/2014/main" val="3874577894"/>
                    </a:ext>
                  </a:extLst>
                </a:gridCol>
              </a:tblGrid>
              <a:tr h="382647">
                <a:tc gridSpan="2">
                  <a:txBody>
                    <a:bodyPr/>
                    <a:lstStyle/>
                    <a:p>
                      <a:pPr algn="ctr"/>
                      <a:r>
                        <a:rPr lang="es-ES" sz="1200" b="0" dirty="0">
                          <a:latin typeface="Helvetica" pitchFamily="2" charset="0"/>
                        </a:rPr>
                        <a:t>Características del procedimiento</a:t>
                      </a:r>
                      <a:endParaRPr lang="es-ES" sz="1200" b="0" i="1" dirty="0">
                        <a:latin typeface="Helvetica" pitchFamily="2" charset="0"/>
                      </a:endParaRPr>
                    </a:p>
                  </a:txBody>
                  <a:tcPr anchor="ctr"/>
                </a:tc>
                <a:tc hMerge="1">
                  <a:txBody>
                    <a:bodyPr/>
                    <a:lstStyle/>
                    <a:p>
                      <a:endParaRPr lang="es-ES" dirty="0"/>
                    </a:p>
                  </a:txBody>
                  <a:tcPr/>
                </a:tc>
                <a:extLst>
                  <a:ext uri="{0D108BD9-81ED-4DB2-BD59-A6C34878D82A}">
                    <a16:rowId xmlns:a16="http://schemas.microsoft.com/office/drawing/2014/main" val="460907872"/>
                  </a:ext>
                </a:extLst>
              </a:tr>
              <a:tr h="323536">
                <a:tc>
                  <a:txBody>
                    <a:bodyPr/>
                    <a:lstStyle/>
                    <a:p>
                      <a:pPr algn="l"/>
                      <a:r>
                        <a:rPr lang="es-ES" sz="1200" b="1" dirty="0">
                          <a:latin typeface="Helvetica" pitchFamily="2" charset="0"/>
                        </a:rPr>
                        <a:t>TC tórax realizado</a:t>
                      </a:r>
                      <a:r>
                        <a:rPr lang="es-ES" sz="1200" dirty="0">
                          <a:latin typeface="Helvetica" pitchFamily="2" charset="0"/>
                        </a:rPr>
                        <a:t>, n (%)</a:t>
                      </a:r>
                    </a:p>
                  </a:txBody>
                  <a:tcPr anchor="ctr"/>
                </a:tc>
                <a:tc>
                  <a:txBody>
                    <a:bodyPr/>
                    <a:lstStyle/>
                    <a:p>
                      <a:pPr algn="ctr"/>
                      <a:r>
                        <a:rPr lang="es-ES" sz="1200" b="0" dirty="0">
                          <a:latin typeface="Helvetica" pitchFamily="2" charset="0"/>
                        </a:rPr>
                        <a:t>97 (85.5)</a:t>
                      </a:r>
                    </a:p>
                  </a:txBody>
                  <a:tcPr anchor="ctr"/>
                </a:tc>
                <a:extLst>
                  <a:ext uri="{0D108BD9-81ED-4DB2-BD59-A6C34878D82A}">
                    <a16:rowId xmlns:a16="http://schemas.microsoft.com/office/drawing/2014/main" val="3927594052"/>
                  </a:ext>
                </a:extLst>
              </a:tr>
              <a:tr h="460481">
                <a:tc>
                  <a:txBody>
                    <a:bodyPr/>
                    <a:lstStyle/>
                    <a:p>
                      <a:pPr algn="l"/>
                      <a:r>
                        <a:rPr lang="es-ES" sz="1200" b="1" dirty="0">
                          <a:latin typeface="Helvetica" pitchFamily="2" charset="0"/>
                        </a:rPr>
                        <a:t>Programa detección. Temprana (PDT)</a:t>
                      </a:r>
                      <a:r>
                        <a:rPr lang="es-ES" sz="1200" dirty="0">
                          <a:latin typeface="Helvetica" pitchFamily="2" charset="0"/>
                        </a:rPr>
                        <a:t>, n (%)</a:t>
                      </a:r>
                    </a:p>
                  </a:txBody>
                  <a:tcPr anchor="ctr"/>
                </a:tc>
                <a:tc>
                  <a:txBody>
                    <a:bodyPr/>
                    <a:lstStyle/>
                    <a:p>
                      <a:pPr algn="ctr"/>
                      <a:r>
                        <a:rPr lang="es-ES" sz="1200" dirty="0">
                          <a:latin typeface="Helvetica" pitchFamily="2" charset="0"/>
                        </a:rPr>
                        <a:t>55 (48.7)</a:t>
                      </a:r>
                    </a:p>
                  </a:txBody>
                  <a:tcPr anchor="ctr"/>
                </a:tc>
                <a:extLst>
                  <a:ext uri="{0D108BD9-81ED-4DB2-BD59-A6C34878D82A}">
                    <a16:rowId xmlns:a16="http://schemas.microsoft.com/office/drawing/2014/main" val="1381787377"/>
                  </a:ext>
                </a:extLst>
              </a:tr>
              <a:tr h="293396">
                <a:tc>
                  <a:txBody>
                    <a:bodyPr/>
                    <a:lstStyle/>
                    <a:p>
                      <a:pPr algn="l"/>
                      <a:r>
                        <a:rPr lang="es-ES" sz="1200" b="1" dirty="0">
                          <a:latin typeface="Helvetica" pitchFamily="2" charset="0"/>
                        </a:rPr>
                        <a:t>Complicaciones</a:t>
                      </a:r>
                      <a:r>
                        <a:rPr lang="es-ES" sz="1200" dirty="0">
                          <a:latin typeface="Helvetica" pitchFamily="2" charset="0"/>
                        </a:rPr>
                        <a:t>, n (%)</a:t>
                      </a:r>
                    </a:p>
                  </a:txBody>
                  <a:tcPr anchor="ctr"/>
                </a:tc>
                <a:tc>
                  <a:txBody>
                    <a:bodyPr/>
                    <a:lstStyle/>
                    <a:p>
                      <a:pPr algn="ctr"/>
                      <a:r>
                        <a:rPr lang="es-ES" sz="1200" b="1" dirty="0">
                          <a:highlight>
                            <a:srgbClr val="FFFF00"/>
                          </a:highlight>
                          <a:latin typeface="Helvetica" pitchFamily="2" charset="0"/>
                        </a:rPr>
                        <a:t>10 (8.8)</a:t>
                      </a:r>
                    </a:p>
                  </a:txBody>
                  <a:tcPr anchor="ctr"/>
                </a:tc>
                <a:extLst>
                  <a:ext uri="{0D108BD9-81ED-4DB2-BD59-A6C34878D82A}">
                    <a16:rowId xmlns:a16="http://schemas.microsoft.com/office/drawing/2014/main" val="2557059577"/>
                  </a:ext>
                </a:extLst>
              </a:tr>
              <a:tr h="293396">
                <a:tc>
                  <a:txBody>
                    <a:bodyPr/>
                    <a:lstStyle/>
                    <a:p>
                      <a:pPr algn="l"/>
                      <a:r>
                        <a:rPr lang="es-ES" sz="1200" b="1" dirty="0">
                          <a:latin typeface="Helvetica" pitchFamily="2" charset="0"/>
                        </a:rPr>
                        <a:t>Cantidad suero instilado</a:t>
                      </a:r>
                      <a:r>
                        <a:rPr lang="es-ES" sz="1200" dirty="0">
                          <a:latin typeface="Helvetica" pitchFamily="2" charset="0"/>
                        </a:rPr>
                        <a:t>, n (%)</a:t>
                      </a:r>
                    </a:p>
                    <a:p>
                      <a:pPr marL="171450" lvl="0" indent="-171450" algn="l">
                        <a:buFont typeface="Arial" panose="020B0604020202020204" pitchFamily="34" charset="0"/>
                        <a:buChar char="•"/>
                      </a:pPr>
                      <a:r>
                        <a:rPr lang="es-ES" sz="1200" dirty="0">
                          <a:latin typeface="Helvetica" pitchFamily="2" charset="0"/>
                        </a:rPr>
                        <a:t>0-49 ml</a:t>
                      </a:r>
                    </a:p>
                    <a:p>
                      <a:pPr marL="171450" lvl="0" indent="-171450" algn="l">
                        <a:buFont typeface="Arial" panose="020B0604020202020204" pitchFamily="34" charset="0"/>
                        <a:buChar char="•"/>
                      </a:pPr>
                      <a:r>
                        <a:rPr lang="es-ES" sz="1200" dirty="0">
                          <a:latin typeface="Helvetica" pitchFamily="2" charset="0"/>
                        </a:rPr>
                        <a:t>50-99 ml</a:t>
                      </a:r>
                    </a:p>
                    <a:p>
                      <a:pPr marL="171450" lvl="0" indent="-171450" algn="l">
                        <a:buFont typeface="Arial" panose="020B0604020202020204" pitchFamily="34" charset="0"/>
                        <a:buChar char="•"/>
                      </a:pPr>
                      <a:r>
                        <a:rPr lang="es-ES" sz="1200" b="1" dirty="0">
                          <a:latin typeface="Helvetica" pitchFamily="2" charset="0"/>
                        </a:rPr>
                        <a:t>≧100 ml</a:t>
                      </a:r>
                    </a:p>
                  </a:txBody>
                  <a:tcPr anchor="ctr"/>
                </a:tc>
                <a:tc>
                  <a:txBody>
                    <a:bodyPr/>
                    <a:lstStyle/>
                    <a:p>
                      <a:pPr algn="ctr"/>
                      <a:endParaRPr lang="es-ES" sz="1200" b="1" dirty="0">
                        <a:highlight>
                          <a:srgbClr val="FFFF00"/>
                        </a:highlight>
                        <a:latin typeface="Helvetica" pitchFamily="2" charset="0"/>
                      </a:endParaRPr>
                    </a:p>
                    <a:p>
                      <a:pPr algn="ctr"/>
                      <a:r>
                        <a:rPr lang="es-ES" sz="1200" b="0" dirty="0">
                          <a:latin typeface="Helvetica" pitchFamily="2" charset="0"/>
                        </a:rPr>
                        <a:t>10 (8.8)</a:t>
                      </a:r>
                    </a:p>
                    <a:p>
                      <a:pPr algn="ctr"/>
                      <a:r>
                        <a:rPr lang="es-ES" sz="1200" b="0" dirty="0">
                          <a:latin typeface="Helvetica" pitchFamily="2" charset="0"/>
                        </a:rPr>
                        <a:t>37 (32.7)</a:t>
                      </a:r>
                    </a:p>
                    <a:p>
                      <a:pPr algn="ctr"/>
                      <a:r>
                        <a:rPr lang="es-ES" sz="1200" b="1" dirty="0">
                          <a:highlight>
                            <a:srgbClr val="FFFF00"/>
                          </a:highlight>
                          <a:latin typeface="Helvetica" pitchFamily="2" charset="0"/>
                        </a:rPr>
                        <a:t>66 (58.4)</a:t>
                      </a:r>
                    </a:p>
                  </a:txBody>
                  <a:tcPr anchor="ctr"/>
                </a:tc>
                <a:extLst>
                  <a:ext uri="{0D108BD9-81ED-4DB2-BD59-A6C34878D82A}">
                    <a16:rowId xmlns:a16="http://schemas.microsoft.com/office/drawing/2014/main" val="3046611905"/>
                  </a:ext>
                </a:extLst>
              </a:tr>
            </a:tbl>
          </a:graphicData>
        </a:graphic>
      </p:graphicFrame>
      <p:graphicFrame>
        <p:nvGraphicFramePr>
          <p:cNvPr id="10" name="Tabla 9">
            <a:extLst>
              <a:ext uri="{FF2B5EF4-FFF2-40B4-BE49-F238E27FC236}">
                <a16:creationId xmlns:a16="http://schemas.microsoft.com/office/drawing/2014/main" id="{DFB9F996-9686-A2B1-AB7A-A81D33113980}"/>
              </a:ext>
            </a:extLst>
          </p:cNvPr>
          <p:cNvGraphicFramePr>
            <a:graphicFrameLocks noGrp="1"/>
          </p:cNvGraphicFramePr>
          <p:nvPr>
            <p:extLst>
              <p:ext uri="{D42A27DB-BD31-4B8C-83A1-F6EECF244321}">
                <p14:modId xmlns:p14="http://schemas.microsoft.com/office/powerpoint/2010/main" val="2345227444"/>
              </p:ext>
            </p:extLst>
          </p:nvPr>
        </p:nvGraphicFramePr>
        <p:xfrm>
          <a:off x="266483" y="3826730"/>
          <a:ext cx="3240360" cy="992458"/>
        </p:xfrm>
        <a:graphic>
          <a:graphicData uri="http://schemas.openxmlformats.org/drawingml/2006/table">
            <a:tbl>
              <a:tblPr firstRow="1" bandRow="1">
                <a:tableStyleId>{72833802-FEF1-4C79-8D5D-14CF1EAF98D9}</a:tableStyleId>
              </a:tblPr>
              <a:tblGrid>
                <a:gridCol w="2304256">
                  <a:extLst>
                    <a:ext uri="{9D8B030D-6E8A-4147-A177-3AD203B41FA5}">
                      <a16:colId xmlns:a16="http://schemas.microsoft.com/office/drawing/2014/main" val="1445590030"/>
                    </a:ext>
                  </a:extLst>
                </a:gridCol>
                <a:gridCol w="936104">
                  <a:extLst>
                    <a:ext uri="{9D8B030D-6E8A-4147-A177-3AD203B41FA5}">
                      <a16:colId xmlns:a16="http://schemas.microsoft.com/office/drawing/2014/main" val="3874577894"/>
                    </a:ext>
                  </a:extLst>
                </a:gridCol>
              </a:tblGrid>
              <a:tr h="379921">
                <a:tc gridSpan="2">
                  <a:txBody>
                    <a:bodyPr/>
                    <a:lstStyle/>
                    <a:p>
                      <a:pPr algn="ctr"/>
                      <a:r>
                        <a:rPr lang="es-ES" sz="1200" b="0" i="1" dirty="0">
                          <a:latin typeface="Helvetica" pitchFamily="2" charset="0"/>
                        </a:rPr>
                        <a:t>Situación respiratoria del paciente</a:t>
                      </a:r>
                    </a:p>
                  </a:txBody>
                  <a:tcPr anchor="ctr">
                    <a:solidFill>
                      <a:schemeClr val="accent2"/>
                    </a:solidFill>
                  </a:tcPr>
                </a:tc>
                <a:tc hMerge="1">
                  <a:txBody>
                    <a:bodyPr/>
                    <a:lstStyle/>
                    <a:p>
                      <a:endParaRPr lang="es-ES" dirty="0"/>
                    </a:p>
                  </a:txBody>
                  <a:tcPr/>
                </a:tc>
                <a:extLst>
                  <a:ext uri="{0D108BD9-81ED-4DB2-BD59-A6C34878D82A}">
                    <a16:rowId xmlns:a16="http://schemas.microsoft.com/office/drawing/2014/main" val="460907872"/>
                  </a:ext>
                </a:extLst>
              </a:tr>
              <a:tr h="321231">
                <a:tc>
                  <a:txBody>
                    <a:bodyPr/>
                    <a:lstStyle/>
                    <a:p>
                      <a:pPr algn="l"/>
                      <a:r>
                        <a:rPr lang="es-ES" sz="1200" dirty="0">
                          <a:latin typeface="Helvetica" pitchFamily="2" charset="0"/>
                        </a:rPr>
                        <a:t>IRA previa al LBA, n (%)</a:t>
                      </a:r>
                    </a:p>
                  </a:txBody>
                  <a:tcPr anchor="ctr">
                    <a:noFill/>
                  </a:tcPr>
                </a:tc>
                <a:tc>
                  <a:txBody>
                    <a:bodyPr/>
                    <a:lstStyle/>
                    <a:p>
                      <a:pPr algn="ctr"/>
                      <a:r>
                        <a:rPr lang="es-ES" sz="1200" b="1" dirty="0">
                          <a:highlight>
                            <a:srgbClr val="FFFF00"/>
                          </a:highlight>
                          <a:latin typeface="Helvetica" pitchFamily="2" charset="0"/>
                        </a:rPr>
                        <a:t>63 (55.8)</a:t>
                      </a:r>
                    </a:p>
                  </a:txBody>
                  <a:tcPr anchor="ctr">
                    <a:noFill/>
                  </a:tcPr>
                </a:tc>
                <a:extLst>
                  <a:ext uri="{0D108BD9-81ED-4DB2-BD59-A6C34878D82A}">
                    <a16:rowId xmlns:a16="http://schemas.microsoft.com/office/drawing/2014/main" val="3927594052"/>
                  </a:ext>
                </a:extLst>
              </a:tr>
              <a:tr h="291306">
                <a:tc>
                  <a:txBody>
                    <a:bodyPr/>
                    <a:lstStyle/>
                    <a:p>
                      <a:pPr algn="l"/>
                      <a:r>
                        <a:rPr lang="es-ES" sz="1200" dirty="0">
                          <a:latin typeface="Helvetica" pitchFamily="2" charset="0"/>
                        </a:rPr>
                        <a:t>IRA posterior al LBA, n (%)</a:t>
                      </a:r>
                    </a:p>
                  </a:txBody>
                  <a:tcPr anchor="ctr">
                    <a:noFill/>
                  </a:tcPr>
                </a:tc>
                <a:tc>
                  <a:txBody>
                    <a:bodyPr/>
                    <a:lstStyle/>
                    <a:p>
                      <a:pPr algn="ctr"/>
                      <a:r>
                        <a:rPr lang="es-ES" sz="1200" b="1" dirty="0">
                          <a:highlight>
                            <a:srgbClr val="FFFF00"/>
                          </a:highlight>
                          <a:latin typeface="Helvetica" pitchFamily="2" charset="0"/>
                        </a:rPr>
                        <a:t>64 (56.6)</a:t>
                      </a:r>
                    </a:p>
                  </a:txBody>
                  <a:tcPr anchor="ctr">
                    <a:noFill/>
                  </a:tcPr>
                </a:tc>
                <a:extLst>
                  <a:ext uri="{0D108BD9-81ED-4DB2-BD59-A6C34878D82A}">
                    <a16:rowId xmlns:a16="http://schemas.microsoft.com/office/drawing/2014/main" val="1381787377"/>
                  </a:ext>
                </a:extLst>
              </a:tr>
            </a:tbl>
          </a:graphicData>
        </a:graphic>
      </p:graphicFrame>
      <p:graphicFrame>
        <p:nvGraphicFramePr>
          <p:cNvPr id="13" name="Gráfico 12">
            <a:extLst>
              <a:ext uri="{FF2B5EF4-FFF2-40B4-BE49-F238E27FC236}">
                <a16:creationId xmlns:a16="http://schemas.microsoft.com/office/drawing/2014/main" id="{BC2230F4-C1B9-ECE9-4FBF-CBF966B64945}"/>
              </a:ext>
            </a:extLst>
          </p:cNvPr>
          <p:cNvGraphicFramePr>
            <a:graphicFrameLocks/>
          </p:cNvGraphicFramePr>
          <p:nvPr>
            <p:extLst>
              <p:ext uri="{D42A27DB-BD31-4B8C-83A1-F6EECF244321}">
                <p14:modId xmlns:p14="http://schemas.microsoft.com/office/powerpoint/2010/main" val="3518154931"/>
              </p:ext>
            </p:extLst>
          </p:nvPr>
        </p:nvGraphicFramePr>
        <p:xfrm>
          <a:off x="3851920" y="1657646"/>
          <a:ext cx="5112568" cy="2324741"/>
        </p:xfrm>
        <a:graphic>
          <a:graphicData uri="http://schemas.openxmlformats.org/drawingml/2006/chart">
            <c:chart xmlns:c="http://schemas.openxmlformats.org/drawingml/2006/chart" xmlns:r="http://schemas.openxmlformats.org/officeDocument/2006/relationships" r:id="rId6"/>
          </a:graphicData>
        </a:graphic>
      </p:graphicFrame>
      <p:sp>
        <p:nvSpPr>
          <p:cNvPr id="14" name="Esquina doblada 13">
            <a:extLst>
              <a:ext uri="{FF2B5EF4-FFF2-40B4-BE49-F238E27FC236}">
                <a16:creationId xmlns:a16="http://schemas.microsoft.com/office/drawing/2014/main" id="{84D1E402-21D6-B598-78E4-230C79DD171C}"/>
              </a:ext>
            </a:extLst>
          </p:cNvPr>
          <p:cNvSpPr/>
          <p:nvPr/>
        </p:nvSpPr>
        <p:spPr>
          <a:xfrm>
            <a:off x="5221583" y="4081842"/>
            <a:ext cx="2940179" cy="415498"/>
          </a:xfrm>
          <a:prstGeom prst="foldedCorner">
            <a:avLst/>
          </a:prstGeom>
        </p:spPr>
        <p:style>
          <a:lnRef idx="2">
            <a:schemeClr val="accent1"/>
          </a:lnRef>
          <a:fillRef idx="1">
            <a:schemeClr val="lt1"/>
          </a:fillRef>
          <a:effectRef idx="0">
            <a:schemeClr val="accent1"/>
          </a:effectRef>
          <a:fontRef idx="minor">
            <a:schemeClr val="dk1"/>
          </a:fontRef>
        </p:style>
        <p:txBody>
          <a:bodyPr rtlCol="0" anchor="b"/>
          <a:lstStyle/>
          <a:p>
            <a:pPr algn="ctr"/>
            <a:r>
              <a:rPr lang="es-ES" sz="1400" dirty="0">
                <a:latin typeface="Helvetica" pitchFamily="2" charset="0"/>
              </a:rPr>
              <a:t>Sin cambios tras el procedimiento</a:t>
            </a:r>
          </a:p>
        </p:txBody>
      </p:sp>
      <p:pic>
        <p:nvPicPr>
          <p:cNvPr id="1030" name="Picture 6" descr="Paciente - Iconos gratis de médico">
            <a:extLst>
              <a:ext uri="{FF2B5EF4-FFF2-40B4-BE49-F238E27FC236}">
                <a16:creationId xmlns:a16="http://schemas.microsoft.com/office/drawing/2014/main" id="{2E039DB6-FA30-3734-9244-61D4B91174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3511" y="3977279"/>
            <a:ext cx="565499" cy="565499"/>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Conector recto 15">
            <a:extLst>
              <a:ext uri="{FF2B5EF4-FFF2-40B4-BE49-F238E27FC236}">
                <a16:creationId xmlns:a16="http://schemas.microsoft.com/office/drawing/2014/main" id="{4A681363-9166-2A58-23BB-A89B019AB30D}"/>
              </a:ext>
            </a:extLst>
          </p:cNvPr>
          <p:cNvCxnSpPr/>
          <p:nvPr/>
        </p:nvCxnSpPr>
        <p:spPr>
          <a:xfrm>
            <a:off x="7991327" y="2127692"/>
            <a:ext cx="0" cy="1728192"/>
          </a:xfrm>
          <a:prstGeom prst="line">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36395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3" name="CuadroTexto 2">
            <a:extLst>
              <a:ext uri="{FF2B5EF4-FFF2-40B4-BE49-F238E27FC236}">
                <a16:creationId xmlns:a16="http://schemas.microsoft.com/office/drawing/2014/main" id="{795C16C9-9EB1-D23E-FEF3-9D84F59985A0}"/>
              </a:ext>
            </a:extLst>
          </p:cNvPr>
          <p:cNvSpPr txBox="1"/>
          <p:nvPr/>
        </p:nvSpPr>
        <p:spPr>
          <a:xfrm>
            <a:off x="920396" y="2080143"/>
            <a:ext cx="184731" cy="400110"/>
          </a:xfrm>
          <a:prstGeom prst="rect">
            <a:avLst/>
          </a:prstGeom>
          <a:noFill/>
        </p:spPr>
        <p:txBody>
          <a:bodyPr wrap="none" rtlCol="0">
            <a:spAutoFit/>
          </a:bodyPr>
          <a:lstStyle/>
          <a:p>
            <a:endParaRPr lang="es-ES" sz="2000" dirty="0"/>
          </a:p>
        </p:txBody>
      </p:sp>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graphicFrame>
        <p:nvGraphicFramePr>
          <p:cNvPr id="7" name="Gráfico 6">
            <a:extLst>
              <a:ext uri="{FF2B5EF4-FFF2-40B4-BE49-F238E27FC236}">
                <a16:creationId xmlns:a16="http://schemas.microsoft.com/office/drawing/2014/main" id="{2CDB18DA-EAE8-3E6C-0016-4FB0E458AC0F}"/>
              </a:ext>
            </a:extLst>
          </p:cNvPr>
          <p:cNvGraphicFramePr/>
          <p:nvPr>
            <p:extLst>
              <p:ext uri="{D42A27DB-BD31-4B8C-83A1-F6EECF244321}">
                <p14:modId xmlns:p14="http://schemas.microsoft.com/office/powerpoint/2010/main" val="282896477"/>
              </p:ext>
            </p:extLst>
          </p:nvPr>
        </p:nvGraphicFramePr>
        <p:xfrm>
          <a:off x="-110489" y="1753532"/>
          <a:ext cx="4032448" cy="2866113"/>
        </p:xfrm>
        <a:graphic>
          <a:graphicData uri="http://schemas.openxmlformats.org/drawingml/2006/chart">
            <c:chart xmlns:c="http://schemas.openxmlformats.org/drawingml/2006/chart" xmlns:r="http://schemas.openxmlformats.org/officeDocument/2006/relationships" r:id="rId6"/>
          </a:graphicData>
        </a:graphic>
      </p:graphicFrame>
      <p:sp>
        <p:nvSpPr>
          <p:cNvPr id="8" name="CuadroTexto 7">
            <a:extLst>
              <a:ext uri="{FF2B5EF4-FFF2-40B4-BE49-F238E27FC236}">
                <a16:creationId xmlns:a16="http://schemas.microsoft.com/office/drawing/2014/main" id="{EFB53623-D25F-E56F-C3C3-9DAEE54AB6C8}"/>
              </a:ext>
            </a:extLst>
          </p:cNvPr>
          <p:cNvSpPr txBox="1"/>
          <p:nvPr/>
        </p:nvSpPr>
        <p:spPr>
          <a:xfrm>
            <a:off x="2982278" y="3811371"/>
            <a:ext cx="939681" cy="400110"/>
          </a:xfrm>
          <a:prstGeom prst="rect">
            <a:avLst/>
          </a:prstGeom>
          <a:ln w="38100">
            <a:solidFill>
              <a:schemeClr val="accent5">
                <a:lumMod val="75000"/>
              </a:schemeClr>
            </a:solidFill>
          </a:ln>
        </p:spPr>
        <p:style>
          <a:lnRef idx="2">
            <a:schemeClr val="accent1"/>
          </a:lnRef>
          <a:fillRef idx="1">
            <a:schemeClr val="lt1"/>
          </a:fillRef>
          <a:effectRef idx="0">
            <a:schemeClr val="accent1"/>
          </a:effectRef>
          <a:fontRef idx="minor">
            <a:schemeClr val="dk1"/>
          </a:fontRef>
        </p:style>
        <p:txBody>
          <a:bodyPr wrap="none" rtlCol="0">
            <a:spAutoFit/>
          </a:bodyPr>
          <a:lstStyle/>
          <a:p>
            <a:r>
              <a:rPr lang="es-ES" sz="2000" b="1" dirty="0">
                <a:latin typeface="Helvetica" pitchFamily="2" charset="0"/>
              </a:rPr>
              <a:t>57.</a:t>
            </a:r>
            <a:r>
              <a:rPr lang="es-ES" sz="1600" b="1" dirty="0">
                <a:latin typeface="Helvetica" pitchFamily="2" charset="0"/>
              </a:rPr>
              <a:t>5 </a:t>
            </a:r>
            <a:r>
              <a:rPr lang="es-ES" sz="2000" b="1" dirty="0">
                <a:latin typeface="Helvetica" pitchFamily="2" charset="0"/>
              </a:rPr>
              <a:t>%</a:t>
            </a:r>
          </a:p>
        </p:txBody>
      </p:sp>
      <p:sp>
        <p:nvSpPr>
          <p:cNvPr id="9" name="CuadroTexto 8">
            <a:extLst>
              <a:ext uri="{FF2B5EF4-FFF2-40B4-BE49-F238E27FC236}">
                <a16:creationId xmlns:a16="http://schemas.microsoft.com/office/drawing/2014/main" id="{8B0EA7AF-2A8F-D5C3-4584-3193D6B8CD6A}"/>
              </a:ext>
            </a:extLst>
          </p:cNvPr>
          <p:cNvSpPr txBox="1"/>
          <p:nvPr/>
        </p:nvSpPr>
        <p:spPr>
          <a:xfrm>
            <a:off x="123352" y="2772755"/>
            <a:ext cx="742511" cy="307777"/>
          </a:xfrm>
          <a:prstGeom prst="rect">
            <a:avLst/>
          </a:prstGeom>
          <a:noFill/>
        </p:spPr>
        <p:txBody>
          <a:bodyPr wrap="none" rtlCol="0">
            <a:spAutoFit/>
          </a:bodyPr>
          <a:lstStyle/>
          <a:p>
            <a:r>
              <a:rPr lang="es-ES" sz="1400" dirty="0">
                <a:latin typeface="Helvetica" pitchFamily="2" charset="0"/>
              </a:rPr>
              <a:t>42.5 %</a:t>
            </a:r>
          </a:p>
        </p:txBody>
      </p:sp>
      <p:sp>
        <p:nvSpPr>
          <p:cNvPr id="10" name="CuadroTexto 9">
            <a:extLst>
              <a:ext uri="{FF2B5EF4-FFF2-40B4-BE49-F238E27FC236}">
                <a16:creationId xmlns:a16="http://schemas.microsoft.com/office/drawing/2014/main" id="{097230E1-3AEC-9C83-9A70-CBF6F1FD92FF}"/>
              </a:ext>
            </a:extLst>
          </p:cNvPr>
          <p:cNvSpPr txBox="1"/>
          <p:nvPr/>
        </p:nvSpPr>
        <p:spPr>
          <a:xfrm>
            <a:off x="4052625" y="2506172"/>
            <a:ext cx="2331664" cy="292388"/>
          </a:xfrm>
          <a:prstGeom prst="rect">
            <a:avLst/>
          </a:prstGeom>
          <a:noFill/>
        </p:spPr>
        <p:txBody>
          <a:bodyPr wrap="none" rtlCol="0">
            <a:spAutoFit/>
          </a:bodyPr>
          <a:lstStyle/>
          <a:p>
            <a:r>
              <a:rPr lang="es-ES" sz="1300" dirty="0">
                <a:latin typeface="Helvetica" pitchFamily="2" charset="0"/>
              </a:rPr>
              <a:t>      Tipo de inmunosupresión</a:t>
            </a:r>
          </a:p>
        </p:txBody>
      </p:sp>
      <p:sp>
        <p:nvSpPr>
          <p:cNvPr id="13" name="CuadroTexto 12">
            <a:extLst>
              <a:ext uri="{FF2B5EF4-FFF2-40B4-BE49-F238E27FC236}">
                <a16:creationId xmlns:a16="http://schemas.microsoft.com/office/drawing/2014/main" id="{C0DDE532-C3B1-F130-2206-E8540F16D8A4}"/>
              </a:ext>
            </a:extLst>
          </p:cNvPr>
          <p:cNvSpPr txBox="1"/>
          <p:nvPr/>
        </p:nvSpPr>
        <p:spPr>
          <a:xfrm>
            <a:off x="4374993" y="1670093"/>
            <a:ext cx="4198585" cy="369332"/>
          </a:xfrm>
          <a:prstGeom prst="rect">
            <a:avLst/>
          </a:prstGeom>
          <a:noFill/>
        </p:spPr>
        <p:txBody>
          <a:bodyPr wrap="none" rtlCol="0">
            <a:spAutoFit/>
          </a:bodyPr>
          <a:lstStyle/>
          <a:p>
            <a:r>
              <a:rPr lang="es-ES" u="sng" dirty="0">
                <a:latin typeface="Helvetica" pitchFamily="2" charset="0"/>
              </a:rPr>
              <a:t>Sin significación estadística, aunque …</a:t>
            </a:r>
          </a:p>
        </p:txBody>
      </p:sp>
      <p:sp>
        <p:nvSpPr>
          <p:cNvPr id="15" name="CuadroTexto 14">
            <a:extLst>
              <a:ext uri="{FF2B5EF4-FFF2-40B4-BE49-F238E27FC236}">
                <a16:creationId xmlns:a16="http://schemas.microsoft.com/office/drawing/2014/main" id="{1DF169C4-6E99-7BB1-B58E-2E1D2E895A8C}"/>
              </a:ext>
            </a:extLst>
          </p:cNvPr>
          <p:cNvSpPr txBox="1"/>
          <p:nvPr/>
        </p:nvSpPr>
        <p:spPr>
          <a:xfrm>
            <a:off x="6707723" y="3212145"/>
            <a:ext cx="2126024" cy="276999"/>
          </a:xfrm>
          <a:prstGeom prst="rect">
            <a:avLst/>
          </a:prstGeom>
          <a:ln w="38100">
            <a:solidFill>
              <a:schemeClr val="accent5">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1200" dirty="0">
                <a:latin typeface="Helvetica" pitchFamily="2" charset="0"/>
              </a:rPr>
              <a:t>43.3 % vs 56.7 %, </a:t>
            </a:r>
            <a:r>
              <a:rPr lang="es-ES" sz="1200" i="1" dirty="0">
                <a:latin typeface="Helvetica" pitchFamily="2" charset="0"/>
              </a:rPr>
              <a:t>p =</a:t>
            </a:r>
            <a:r>
              <a:rPr lang="es-ES" sz="1200" dirty="0">
                <a:latin typeface="Helvetica" pitchFamily="2" charset="0"/>
              </a:rPr>
              <a:t> </a:t>
            </a:r>
            <a:r>
              <a:rPr lang="es-ES" sz="1100" dirty="0">
                <a:latin typeface="Helvetica" pitchFamily="2" charset="0"/>
              </a:rPr>
              <a:t>0.788</a:t>
            </a:r>
            <a:endParaRPr lang="es-ES" sz="1200" dirty="0">
              <a:latin typeface="Helvetica" pitchFamily="2" charset="0"/>
            </a:endParaRPr>
          </a:p>
        </p:txBody>
      </p:sp>
      <p:sp>
        <p:nvSpPr>
          <p:cNvPr id="17" name="CuadroTexto 16">
            <a:extLst>
              <a:ext uri="{FF2B5EF4-FFF2-40B4-BE49-F238E27FC236}">
                <a16:creationId xmlns:a16="http://schemas.microsoft.com/office/drawing/2014/main" id="{E22B1F4F-D0F4-EDFA-97E8-04A613D2951D}"/>
              </a:ext>
            </a:extLst>
          </p:cNvPr>
          <p:cNvSpPr txBox="1"/>
          <p:nvPr/>
        </p:nvSpPr>
        <p:spPr>
          <a:xfrm>
            <a:off x="6433720" y="2506172"/>
            <a:ext cx="2623589" cy="276999"/>
          </a:xfrm>
          <a:prstGeom prst="rect">
            <a:avLst/>
          </a:prstGeom>
          <a:ln w="38100">
            <a:solidFill>
              <a:schemeClr val="accent5">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200" dirty="0">
                <a:latin typeface="Helvetica" pitchFamily="2" charset="0"/>
              </a:rPr>
              <a:t>Sucesivas comparaciones, </a:t>
            </a:r>
            <a:r>
              <a:rPr lang="es-ES" sz="1200" i="1" dirty="0">
                <a:latin typeface="Helvetica" pitchFamily="2" charset="0"/>
              </a:rPr>
              <a:t>p &gt; </a:t>
            </a:r>
            <a:r>
              <a:rPr lang="es-ES" sz="1200" dirty="0">
                <a:latin typeface="Helvetica" pitchFamily="2" charset="0"/>
              </a:rPr>
              <a:t>0.05</a:t>
            </a:r>
          </a:p>
        </p:txBody>
      </p:sp>
      <p:sp>
        <p:nvSpPr>
          <p:cNvPr id="12" name="CuadroTexto 11">
            <a:extLst>
              <a:ext uri="{FF2B5EF4-FFF2-40B4-BE49-F238E27FC236}">
                <a16:creationId xmlns:a16="http://schemas.microsoft.com/office/drawing/2014/main" id="{FF29C62F-C957-051D-A0EF-788DE3204ED1}"/>
              </a:ext>
            </a:extLst>
          </p:cNvPr>
          <p:cNvSpPr txBox="1"/>
          <p:nvPr/>
        </p:nvSpPr>
        <p:spPr>
          <a:xfrm>
            <a:off x="4644059" y="3957216"/>
            <a:ext cx="1677254" cy="292388"/>
          </a:xfrm>
          <a:prstGeom prst="rect">
            <a:avLst/>
          </a:prstGeom>
          <a:noFill/>
        </p:spPr>
        <p:txBody>
          <a:bodyPr wrap="none" rtlCol="0">
            <a:spAutoFit/>
          </a:bodyPr>
          <a:lstStyle/>
          <a:p>
            <a:r>
              <a:rPr lang="es-ES" sz="1300" dirty="0">
                <a:latin typeface="Helvetica" pitchFamily="2" charset="0"/>
              </a:rPr>
              <a:t>Toma previa de ATB</a:t>
            </a:r>
          </a:p>
        </p:txBody>
      </p:sp>
      <p:sp>
        <p:nvSpPr>
          <p:cNvPr id="16" name="CuadroTexto 15">
            <a:extLst>
              <a:ext uri="{FF2B5EF4-FFF2-40B4-BE49-F238E27FC236}">
                <a16:creationId xmlns:a16="http://schemas.microsoft.com/office/drawing/2014/main" id="{674888A0-9FCE-D0C9-1772-5125A5AA0642}"/>
              </a:ext>
            </a:extLst>
          </p:cNvPr>
          <p:cNvSpPr txBox="1"/>
          <p:nvPr/>
        </p:nvSpPr>
        <p:spPr>
          <a:xfrm>
            <a:off x="6707723" y="3964911"/>
            <a:ext cx="2126025" cy="276999"/>
          </a:xfrm>
          <a:prstGeom prst="rect">
            <a:avLst/>
          </a:prstGeom>
          <a:ln w="38100">
            <a:solidFill>
              <a:schemeClr val="accent5">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1200" b="1" dirty="0">
                <a:highlight>
                  <a:srgbClr val="FFFF00"/>
                </a:highlight>
                <a:latin typeface="Helvetica" pitchFamily="2" charset="0"/>
              </a:rPr>
              <a:t>73.8 %</a:t>
            </a:r>
            <a:r>
              <a:rPr lang="es-ES" sz="1200" dirty="0">
                <a:latin typeface="Helvetica" pitchFamily="2" charset="0"/>
              </a:rPr>
              <a:t> vs 26.2 %, </a:t>
            </a:r>
            <a:r>
              <a:rPr lang="es-ES" sz="1200" i="1" dirty="0">
                <a:latin typeface="Helvetica" pitchFamily="2" charset="0"/>
              </a:rPr>
              <a:t>p =</a:t>
            </a:r>
            <a:r>
              <a:rPr lang="es-ES" sz="1200" dirty="0">
                <a:latin typeface="Helvetica" pitchFamily="2" charset="0"/>
              </a:rPr>
              <a:t> </a:t>
            </a:r>
            <a:r>
              <a:rPr lang="es-ES" sz="1100" dirty="0">
                <a:latin typeface="Helvetica" pitchFamily="2" charset="0"/>
              </a:rPr>
              <a:t>0.407</a:t>
            </a:r>
            <a:endParaRPr lang="es-ES" sz="1200" dirty="0">
              <a:latin typeface="Helvetica" pitchFamily="2" charset="0"/>
            </a:endParaRPr>
          </a:p>
        </p:txBody>
      </p:sp>
      <p:pic>
        <p:nvPicPr>
          <p:cNvPr id="20" name="Picture 2" descr="Icono de Sistema inmunitario Generic Outline Color | Freepik">
            <a:extLst>
              <a:ext uri="{FF2B5EF4-FFF2-40B4-BE49-F238E27FC236}">
                <a16:creationId xmlns:a16="http://schemas.microsoft.com/office/drawing/2014/main" id="{8A615E2A-7389-82FC-6CF5-80D7C54FFF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5374" y="2506172"/>
            <a:ext cx="335834" cy="3358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omografía computarizada - Iconos gratis de médico">
            <a:extLst>
              <a:ext uri="{FF2B5EF4-FFF2-40B4-BE49-F238E27FC236}">
                <a16:creationId xmlns:a16="http://schemas.microsoft.com/office/drawing/2014/main" id="{A564DB4F-BAB8-9B29-031E-F8BC1A1FDAD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1294" y="3167103"/>
            <a:ext cx="343699" cy="343699"/>
          </a:xfrm>
          <a:prstGeom prst="rect">
            <a:avLst/>
          </a:prstGeom>
          <a:noFill/>
          <a:extLst>
            <a:ext uri="{909E8E84-426E-40DD-AFC4-6F175D3DCCD1}">
              <a14:hiddenFill xmlns:a14="http://schemas.microsoft.com/office/drawing/2010/main">
                <a:solidFill>
                  <a:srgbClr val="FFFFFF"/>
                </a:solidFill>
              </a14:hiddenFill>
            </a:ext>
          </a:extLst>
        </p:spPr>
      </p:pic>
      <p:sp>
        <p:nvSpPr>
          <p:cNvPr id="21" name="CuadroTexto 20">
            <a:extLst>
              <a:ext uri="{FF2B5EF4-FFF2-40B4-BE49-F238E27FC236}">
                <a16:creationId xmlns:a16="http://schemas.microsoft.com/office/drawing/2014/main" id="{670795B8-A0D5-9F1A-10A3-E3B724B41DCE}"/>
              </a:ext>
            </a:extLst>
          </p:cNvPr>
          <p:cNvSpPr txBox="1"/>
          <p:nvPr/>
        </p:nvSpPr>
        <p:spPr>
          <a:xfrm>
            <a:off x="2939812" y="4211481"/>
            <a:ext cx="1053494" cy="276999"/>
          </a:xfrm>
          <a:prstGeom prst="rect">
            <a:avLst/>
          </a:prstGeom>
          <a:noFill/>
        </p:spPr>
        <p:txBody>
          <a:bodyPr wrap="none" rtlCol="0">
            <a:spAutoFit/>
          </a:bodyPr>
          <a:lstStyle/>
          <a:p>
            <a:r>
              <a:rPr lang="es-ES" sz="1200" dirty="0">
                <a:latin typeface="Helvetica" pitchFamily="2" charset="0"/>
              </a:rPr>
              <a:t>65 pacientes</a:t>
            </a:r>
          </a:p>
        </p:txBody>
      </p:sp>
      <p:sp>
        <p:nvSpPr>
          <p:cNvPr id="22" name="CuadroTexto 21">
            <a:extLst>
              <a:ext uri="{FF2B5EF4-FFF2-40B4-BE49-F238E27FC236}">
                <a16:creationId xmlns:a16="http://schemas.microsoft.com/office/drawing/2014/main" id="{9C922F4C-659F-3930-9B45-540982BF3DF4}"/>
              </a:ext>
            </a:extLst>
          </p:cNvPr>
          <p:cNvSpPr txBox="1"/>
          <p:nvPr/>
        </p:nvSpPr>
        <p:spPr>
          <a:xfrm>
            <a:off x="-82318" y="2970414"/>
            <a:ext cx="984565" cy="261610"/>
          </a:xfrm>
          <a:prstGeom prst="rect">
            <a:avLst/>
          </a:prstGeom>
          <a:noFill/>
        </p:spPr>
        <p:txBody>
          <a:bodyPr wrap="none" rtlCol="0">
            <a:spAutoFit/>
          </a:bodyPr>
          <a:lstStyle/>
          <a:p>
            <a:r>
              <a:rPr lang="es-ES" sz="1100" dirty="0">
                <a:latin typeface="Helvetica" pitchFamily="2" charset="0"/>
              </a:rPr>
              <a:t>48 pacientes</a:t>
            </a:r>
          </a:p>
        </p:txBody>
      </p:sp>
      <p:pic>
        <p:nvPicPr>
          <p:cNvPr id="2056" name="Picture 8" descr="Antibiótico - Iconos gratis de asistencia sanitaria y médica">
            <a:extLst>
              <a:ext uri="{FF2B5EF4-FFF2-40B4-BE49-F238E27FC236}">
                <a16:creationId xmlns:a16="http://schemas.microsoft.com/office/drawing/2014/main" id="{18165766-F30A-1FAC-7D0B-6F3172CC0CA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92844" y="3953494"/>
            <a:ext cx="299832" cy="299832"/>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id="{AA2B0229-1DFF-6210-1C39-242DC3F2CFA6}"/>
              </a:ext>
            </a:extLst>
          </p:cNvPr>
          <p:cNvSpPr txBox="1"/>
          <p:nvPr/>
        </p:nvSpPr>
        <p:spPr>
          <a:xfrm>
            <a:off x="4361295" y="3228921"/>
            <a:ext cx="2233560" cy="292388"/>
          </a:xfrm>
          <a:prstGeom prst="rect">
            <a:avLst/>
          </a:prstGeom>
          <a:noFill/>
        </p:spPr>
        <p:txBody>
          <a:bodyPr wrap="none" rtlCol="0">
            <a:spAutoFit/>
          </a:bodyPr>
          <a:lstStyle/>
          <a:p>
            <a:r>
              <a:rPr lang="es-ES" sz="1300" dirty="0">
                <a:latin typeface="Helvetica" pitchFamily="2" charset="0"/>
              </a:rPr>
              <a:t>Realización TC tórax previo</a:t>
            </a:r>
            <a:endParaRPr lang="es-ES" sz="1300" dirty="0"/>
          </a:p>
        </p:txBody>
      </p:sp>
    </p:spTree>
    <p:extLst>
      <p:ext uri="{BB962C8B-B14F-4D97-AF65-F5344CB8AC3E}">
        <p14:creationId xmlns:p14="http://schemas.microsoft.com/office/powerpoint/2010/main" val="4089958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sp>
        <p:nvSpPr>
          <p:cNvPr id="11" name="Esquina doblada 10">
            <a:extLst>
              <a:ext uri="{FF2B5EF4-FFF2-40B4-BE49-F238E27FC236}">
                <a16:creationId xmlns:a16="http://schemas.microsoft.com/office/drawing/2014/main" id="{2BA2A4C3-A7B3-4443-2753-C5D9C080366D}"/>
              </a:ext>
            </a:extLst>
          </p:cNvPr>
          <p:cNvSpPr/>
          <p:nvPr/>
        </p:nvSpPr>
        <p:spPr>
          <a:xfrm>
            <a:off x="594792" y="2471708"/>
            <a:ext cx="2593003" cy="1115966"/>
          </a:xfrm>
          <a:prstGeom prst="foldedCorner">
            <a:avLst/>
          </a:prstGeom>
          <a:noFill/>
          <a:ln w="28575"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t"/>
          <a:lstStyle/>
          <a:p>
            <a:pPr algn="ctr">
              <a:lnSpc>
                <a:spcPct val="150000"/>
              </a:lnSpc>
            </a:pPr>
            <a:r>
              <a:rPr lang="es-ES" sz="1400" dirty="0">
                <a:solidFill>
                  <a:sysClr val="windowText" lastClr="000000"/>
                </a:solidFill>
                <a:latin typeface="Helvetica" pitchFamily="2" charset="0"/>
              </a:rPr>
              <a:t>Modificación del tratamiento antimicrobiano tras LBA en</a:t>
            </a:r>
          </a:p>
          <a:p>
            <a:pPr algn="ctr">
              <a:lnSpc>
                <a:spcPct val="150000"/>
              </a:lnSpc>
            </a:pPr>
            <a:r>
              <a:rPr lang="es-ES" sz="1400" b="1" dirty="0">
                <a:solidFill>
                  <a:sysClr val="windowText" lastClr="000000"/>
                </a:solidFill>
                <a:latin typeface="Helvetica" pitchFamily="2" charset="0"/>
              </a:rPr>
              <a:t>97 pacientes (85.8 %)</a:t>
            </a:r>
          </a:p>
        </p:txBody>
      </p:sp>
      <p:graphicFrame>
        <p:nvGraphicFramePr>
          <p:cNvPr id="13" name="Gráfico 12">
            <a:extLst>
              <a:ext uri="{FF2B5EF4-FFF2-40B4-BE49-F238E27FC236}">
                <a16:creationId xmlns:a16="http://schemas.microsoft.com/office/drawing/2014/main" id="{3BECBEE3-6532-19DD-F995-714E3BE50B0D}"/>
              </a:ext>
            </a:extLst>
          </p:cNvPr>
          <p:cNvGraphicFramePr>
            <a:graphicFrameLocks/>
          </p:cNvGraphicFramePr>
          <p:nvPr>
            <p:extLst>
              <p:ext uri="{D42A27DB-BD31-4B8C-83A1-F6EECF244321}">
                <p14:modId xmlns:p14="http://schemas.microsoft.com/office/powerpoint/2010/main" val="983118258"/>
              </p:ext>
            </p:extLst>
          </p:nvPr>
        </p:nvGraphicFramePr>
        <p:xfrm>
          <a:off x="3872616" y="1658091"/>
          <a:ext cx="45720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56598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graphicFrame>
        <p:nvGraphicFramePr>
          <p:cNvPr id="13" name="Gráfico 12">
            <a:extLst>
              <a:ext uri="{FF2B5EF4-FFF2-40B4-BE49-F238E27FC236}">
                <a16:creationId xmlns:a16="http://schemas.microsoft.com/office/drawing/2014/main" id="{3BECBEE3-6532-19DD-F995-714E3BE50B0D}"/>
              </a:ext>
            </a:extLst>
          </p:cNvPr>
          <p:cNvGraphicFramePr>
            <a:graphicFrameLocks/>
          </p:cNvGraphicFramePr>
          <p:nvPr>
            <p:extLst>
              <p:ext uri="{D42A27DB-BD31-4B8C-83A1-F6EECF244321}">
                <p14:modId xmlns:p14="http://schemas.microsoft.com/office/powerpoint/2010/main" val="696939770"/>
              </p:ext>
            </p:extLst>
          </p:nvPr>
        </p:nvGraphicFramePr>
        <p:xfrm>
          <a:off x="3872616" y="1658091"/>
          <a:ext cx="4572000" cy="2743200"/>
        </p:xfrm>
        <a:graphic>
          <a:graphicData uri="http://schemas.openxmlformats.org/drawingml/2006/chart">
            <c:chart xmlns:c="http://schemas.openxmlformats.org/drawingml/2006/chart" xmlns:r="http://schemas.openxmlformats.org/officeDocument/2006/relationships" r:id="rId6"/>
          </a:graphicData>
        </a:graphic>
      </p:graphicFrame>
      <p:pic>
        <p:nvPicPr>
          <p:cNvPr id="1026" name="Picture 2" descr="Icono de la tasa de descenso Contorno del vector de la taxa de descenso  Icono de color plano aislado | Vector Premium">
            <a:extLst>
              <a:ext uri="{FF2B5EF4-FFF2-40B4-BE49-F238E27FC236}">
                <a16:creationId xmlns:a16="http://schemas.microsoft.com/office/drawing/2014/main" id="{9DB67DEE-CFAF-8912-9CE8-5594571B528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800" t="3153" r="17948" b="3801"/>
          <a:stretch/>
        </p:blipFill>
        <p:spPr bwMode="auto">
          <a:xfrm>
            <a:off x="450276" y="2567037"/>
            <a:ext cx="272917" cy="39523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D9845045-5760-0DF3-D438-D87F9BB6D8E4}"/>
              </a:ext>
            </a:extLst>
          </p:cNvPr>
          <p:cNvSpPr txBox="1"/>
          <p:nvPr/>
        </p:nvSpPr>
        <p:spPr>
          <a:xfrm>
            <a:off x="672894" y="2503042"/>
            <a:ext cx="2590197" cy="523220"/>
          </a:xfrm>
          <a:prstGeom prst="rect">
            <a:avLst/>
          </a:prstGeom>
          <a:noFill/>
        </p:spPr>
        <p:txBody>
          <a:bodyPr wrap="none" rtlCol="0">
            <a:spAutoFit/>
          </a:bodyPr>
          <a:lstStyle/>
          <a:p>
            <a:pPr algn="ctr"/>
            <a:r>
              <a:rPr lang="es-ES" sz="1400" dirty="0">
                <a:latin typeface="Helvetica" pitchFamily="2" charset="0"/>
              </a:rPr>
              <a:t>Reducción pacientes con ATM</a:t>
            </a:r>
          </a:p>
          <a:p>
            <a:pPr algn="ctr"/>
            <a:r>
              <a:rPr lang="es-ES" sz="1400" dirty="0">
                <a:latin typeface="Helvetica" pitchFamily="2" charset="0"/>
              </a:rPr>
              <a:t>103 vs 71, </a:t>
            </a:r>
            <a:r>
              <a:rPr lang="es-ES" sz="1400" i="1" dirty="0">
                <a:latin typeface="Helvetica" pitchFamily="2" charset="0"/>
              </a:rPr>
              <a:t>p = 0.03</a:t>
            </a:r>
          </a:p>
        </p:txBody>
      </p:sp>
    </p:spTree>
    <p:extLst>
      <p:ext uri="{BB962C8B-B14F-4D97-AF65-F5344CB8AC3E}">
        <p14:creationId xmlns:p14="http://schemas.microsoft.com/office/powerpoint/2010/main" val="3064297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graphicFrame>
        <p:nvGraphicFramePr>
          <p:cNvPr id="13" name="Gráfico 12">
            <a:extLst>
              <a:ext uri="{FF2B5EF4-FFF2-40B4-BE49-F238E27FC236}">
                <a16:creationId xmlns:a16="http://schemas.microsoft.com/office/drawing/2014/main" id="{3BECBEE3-6532-19DD-F995-714E3BE50B0D}"/>
              </a:ext>
            </a:extLst>
          </p:cNvPr>
          <p:cNvGraphicFramePr>
            <a:graphicFrameLocks/>
          </p:cNvGraphicFramePr>
          <p:nvPr/>
        </p:nvGraphicFramePr>
        <p:xfrm>
          <a:off x="3872616" y="1658091"/>
          <a:ext cx="4572000" cy="2743200"/>
        </p:xfrm>
        <a:graphic>
          <a:graphicData uri="http://schemas.openxmlformats.org/drawingml/2006/chart">
            <c:chart xmlns:c="http://schemas.openxmlformats.org/drawingml/2006/chart" xmlns:r="http://schemas.openxmlformats.org/officeDocument/2006/relationships" r:id="rId6"/>
          </a:graphicData>
        </a:graphic>
      </p:graphicFrame>
      <p:pic>
        <p:nvPicPr>
          <p:cNvPr id="1026" name="Picture 2" descr="Icono de la tasa de descenso Contorno del vector de la taxa de descenso  Icono de color plano aislado | Vector Premium">
            <a:extLst>
              <a:ext uri="{FF2B5EF4-FFF2-40B4-BE49-F238E27FC236}">
                <a16:creationId xmlns:a16="http://schemas.microsoft.com/office/drawing/2014/main" id="{9DB67DEE-CFAF-8912-9CE8-5594571B528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800" t="3153" r="17948" b="3801"/>
          <a:stretch/>
        </p:blipFill>
        <p:spPr bwMode="auto">
          <a:xfrm>
            <a:off x="450276" y="2567037"/>
            <a:ext cx="272917" cy="39523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D9845045-5760-0DF3-D438-D87F9BB6D8E4}"/>
              </a:ext>
            </a:extLst>
          </p:cNvPr>
          <p:cNvSpPr txBox="1"/>
          <p:nvPr/>
        </p:nvSpPr>
        <p:spPr>
          <a:xfrm>
            <a:off x="672895" y="2503042"/>
            <a:ext cx="2590197" cy="523220"/>
          </a:xfrm>
          <a:prstGeom prst="rect">
            <a:avLst/>
          </a:prstGeom>
          <a:noFill/>
        </p:spPr>
        <p:txBody>
          <a:bodyPr wrap="none" rtlCol="0">
            <a:spAutoFit/>
          </a:bodyPr>
          <a:lstStyle/>
          <a:p>
            <a:pPr algn="ctr"/>
            <a:r>
              <a:rPr lang="es-ES" sz="1400" dirty="0">
                <a:latin typeface="Helvetica" pitchFamily="2" charset="0"/>
              </a:rPr>
              <a:t>Reducción pacientes con ATM</a:t>
            </a:r>
          </a:p>
          <a:p>
            <a:pPr algn="ctr"/>
            <a:r>
              <a:rPr lang="es-ES" sz="1400" dirty="0">
                <a:latin typeface="Helvetica" pitchFamily="2" charset="0"/>
              </a:rPr>
              <a:t>103 vs 71, </a:t>
            </a:r>
            <a:r>
              <a:rPr lang="es-ES" sz="1400" i="1" dirty="0">
                <a:latin typeface="Helvetica" pitchFamily="2" charset="0"/>
              </a:rPr>
              <a:t>p = 0.03</a:t>
            </a:r>
          </a:p>
        </p:txBody>
      </p:sp>
      <p:pic>
        <p:nvPicPr>
          <p:cNvPr id="3" name="Picture 2" descr="Icono de la tasa de descenso Contorno del vector de la taxa de descenso  Icono de color plano aislado | Vector Premium">
            <a:extLst>
              <a:ext uri="{FF2B5EF4-FFF2-40B4-BE49-F238E27FC236}">
                <a16:creationId xmlns:a16="http://schemas.microsoft.com/office/drawing/2014/main" id="{E640AC26-8C4D-46B0-1B4F-AE59DB1ED87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800" t="3153" r="17948" b="3801"/>
          <a:stretch/>
        </p:blipFill>
        <p:spPr bwMode="auto">
          <a:xfrm>
            <a:off x="451383" y="3563836"/>
            <a:ext cx="272917" cy="39523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D824F06B-7ECF-EBAE-A8EF-864BCDF944EB}"/>
              </a:ext>
            </a:extLst>
          </p:cNvPr>
          <p:cNvSpPr txBox="1"/>
          <p:nvPr/>
        </p:nvSpPr>
        <p:spPr>
          <a:xfrm>
            <a:off x="766454" y="3499841"/>
            <a:ext cx="2469972" cy="523220"/>
          </a:xfrm>
          <a:prstGeom prst="rect">
            <a:avLst/>
          </a:prstGeom>
          <a:noFill/>
        </p:spPr>
        <p:txBody>
          <a:bodyPr wrap="none" rtlCol="0">
            <a:spAutoFit/>
          </a:bodyPr>
          <a:lstStyle/>
          <a:p>
            <a:pPr algn="ctr"/>
            <a:r>
              <a:rPr lang="es-ES" sz="1400" dirty="0">
                <a:latin typeface="Helvetica" pitchFamily="2" charset="0"/>
              </a:rPr>
              <a:t>Reducción ATM por paciente</a:t>
            </a:r>
          </a:p>
          <a:p>
            <a:pPr algn="ctr"/>
            <a:r>
              <a:rPr lang="es-ES" sz="1400" dirty="0">
                <a:latin typeface="Helvetica" pitchFamily="2" charset="0"/>
              </a:rPr>
              <a:t>2 vs 1, </a:t>
            </a:r>
            <a:r>
              <a:rPr lang="es-ES" sz="1400" i="1" dirty="0">
                <a:latin typeface="Helvetica" pitchFamily="2" charset="0"/>
              </a:rPr>
              <a:t>p &lt; 0.001</a:t>
            </a:r>
          </a:p>
        </p:txBody>
      </p:sp>
    </p:spTree>
    <p:extLst>
      <p:ext uri="{BB962C8B-B14F-4D97-AF65-F5344CB8AC3E}">
        <p14:creationId xmlns:p14="http://schemas.microsoft.com/office/powerpoint/2010/main" val="141103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pic>
        <p:nvPicPr>
          <p:cNvPr id="9" name="Imagen 8">
            <a:extLst>
              <a:ext uri="{FF2B5EF4-FFF2-40B4-BE49-F238E27FC236}">
                <a16:creationId xmlns:a16="http://schemas.microsoft.com/office/drawing/2014/main" id="{170212E0-5D47-F3B0-F718-74B06C3D5A43}"/>
              </a:ext>
            </a:extLst>
          </p:cNvPr>
          <p:cNvPicPr>
            <a:picLocks noChangeAspect="1"/>
          </p:cNvPicPr>
          <p:nvPr/>
        </p:nvPicPr>
        <p:blipFill rotWithShape="1">
          <a:blip r:embed="rId6">
            <a:extLst>
              <a:ext uri="{28A0092B-C50C-407E-A947-70E740481C1C}">
                <a14:useLocalDpi xmlns:a14="http://schemas.microsoft.com/office/drawing/2010/main" val="0"/>
              </a:ext>
            </a:extLst>
          </a:blip>
          <a:srcRect t="12060" b="10489"/>
          <a:stretch/>
        </p:blipFill>
        <p:spPr>
          <a:xfrm>
            <a:off x="4600867" y="1598164"/>
            <a:ext cx="1771333" cy="348535"/>
          </a:xfrm>
          <a:prstGeom prst="rect">
            <a:avLst/>
          </a:prstGeom>
        </p:spPr>
      </p:pic>
      <p:pic>
        <p:nvPicPr>
          <p:cNvPr id="5122" name="Picture 2" descr="Qué es la quiropráctica y cuál es su objetivo? | Quiropráctica Abora">
            <a:extLst>
              <a:ext uri="{FF2B5EF4-FFF2-40B4-BE49-F238E27FC236}">
                <a16:creationId xmlns:a16="http://schemas.microsoft.com/office/drawing/2014/main" id="{55394FF7-8700-6D42-F3B7-93591B494D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6968" y="1503207"/>
            <a:ext cx="2061388" cy="52322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99D1E870-3C0E-6CB2-C7A5-14AD5A944C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7363" y="2136011"/>
            <a:ext cx="1300312" cy="2931790"/>
          </a:xfrm>
          <a:prstGeom prst="rect">
            <a:avLst/>
          </a:prstGeom>
        </p:spPr>
      </p:pic>
      <p:pic>
        <p:nvPicPr>
          <p:cNvPr id="10" name="Imagen 9">
            <a:extLst>
              <a:ext uri="{FF2B5EF4-FFF2-40B4-BE49-F238E27FC236}">
                <a16:creationId xmlns:a16="http://schemas.microsoft.com/office/drawing/2014/main" id="{989BC56B-E7AE-7361-90C9-7321457B14E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86533" y="2106292"/>
            <a:ext cx="1334506" cy="3007619"/>
          </a:xfrm>
          <a:prstGeom prst="rect">
            <a:avLst/>
          </a:prstGeom>
        </p:spPr>
      </p:pic>
      <p:pic>
        <p:nvPicPr>
          <p:cNvPr id="14" name="Imagen 13">
            <a:extLst>
              <a:ext uri="{FF2B5EF4-FFF2-40B4-BE49-F238E27FC236}">
                <a16:creationId xmlns:a16="http://schemas.microsoft.com/office/drawing/2014/main" id="{C1831EFB-21CB-4B44-CE11-E1DCDE5FEA1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43768" y="2136011"/>
            <a:ext cx="1208074" cy="2931790"/>
          </a:xfrm>
          <a:prstGeom prst="rect">
            <a:avLst/>
          </a:prstGeom>
        </p:spPr>
      </p:pic>
      <p:pic>
        <p:nvPicPr>
          <p:cNvPr id="24" name="Imagen 23">
            <a:extLst>
              <a:ext uri="{FF2B5EF4-FFF2-40B4-BE49-F238E27FC236}">
                <a16:creationId xmlns:a16="http://schemas.microsoft.com/office/drawing/2014/main" id="{6E44A654-AD14-4822-CAD9-A53F9D3ED93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64882" y="2165756"/>
            <a:ext cx="1917372" cy="2783835"/>
          </a:xfrm>
          <a:prstGeom prst="rect">
            <a:avLst/>
          </a:prstGeom>
        </p:spPr>
      </p:pic>
    </p:spTree>
    <p:extLst>
      <p:ext uri="{BB962C8B-B14F-4D97-AF65-F5344CB8AC3E}">
        <p14:creationId xmlns:p14="http://schemas.microsoft.com/office/powerpoint/2010/main" val="1974663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3. Resultados</a:t>
            </a:r>
          </a:p>
        </p:txBody>
      </p:sp>
      <p:pic>
        <p:nvPicPr>
          <p:cNvPr id="2" name="Google Shape;91;p1" descr="Hospital Universitario Virgen del Rocío">
            <a:extLst>
              <a:ext uri="{FF2B5EF4-FFF2-40B4-BE49-F238E27FC236}">
                <a16:creationId xmlns:a16="http://schemas.microsoft.com/office/drawing/2014/main" id="{C76C98F7-0419-7812-148A-1C35CEBAE440}"/>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pic>
        <p:nvPicPr>
          <p:cNvPr id="9" name="Imagen 8">
            <a:extLst>
              <a:ext uri="{FF2B5EF4-FFF2-40B4-BE49-F238E27FC236}">
                <a16:creationId xmlns:a16="http://schemas.microsoft.com/office/drawing/2014/main" id="{170212E0-5D47-F3B0-F718-74B06C3D5A43}"/>
              </a:ext>
            </a:extLst>
          </p:cNvPr>
          <p:cNvPicPr>
            <a:picLocks noChangeAspect="1"/>
          </p:cNvPicPr>
          <p:nvPr/>
        </p:nvPicPr>
        <p:blipFill rotWithShape="1">
          <a:blip r:embed="rId6">
            <a:extLst>
              <a:ext uri="{28A0092B-C50C-407E-A947-70E740481C1C}">
                <a14:useLocalDpi xmlns:a14="http://schemas.microsoft.com/office/drawing/2010/main" val="0"/>
              </a:ext>
            </a:extLst>
          </a:blip>
          <a:srcRect t="12060" b="10489"/>
          <a:stretch/>
        </p:blipFill>
        <p:spPr>
          <a:xfrm>
            <a:off x="4600867" y="1598164"/>
            <a:ext cx="1771333" cy="348535"/>
          </a:xfrm>
          <a:prstGeom prst="rect">
            <a:avLst/>
          </a:prstGeom>
        </p:spPr>
      </p:pic>
      <p:graphicFrame>
        <p:nvGraphicFramePr>
          <p:cNvPr id="16" name="Gráfico 15">
            <a:extLst>
              <a:ext uri="{FF2B5EF4-FFF2-40B4-BE49-F238E27FC236}">
                <a16:creationId xmlns:a16="http://schemas.microsoft.com/office/drawing/2014/main" id="{F43BDB72-52FC-4B0A-9D75-88717E6A4785}"/>
              </a:ext>
            </a:extLst>
          </p:cNvPr>
          <p:cNvGraphicFramePr>
            <a:graphicFrameLocks/>
          </p:cNvGraphicFramePr>
          <p:nvPr/>
        </p:nvGraphicFramePr>
        <p:xfrm>
          <a:off x="515948" y="3012319"/>
          <a:ext cx="3672408" cy="1861945"/>
        </p:xfrm>
        <a:graphic>
          <a:graphicData uri="http://schemas.openxmlformats.org/drawingml/2006/chart">
            <c:chart xmlns:c="http://schemas.openxmlformats.org/drawingml/2006/chart" xmlns:r="http://schemas.openxmlformats.org/officeDocument/2006/relationships" r:id="rId7"/>
          </a:graphicData>
        </a:graphic>
      </p:graphicFrame>
      <p:pic>
        <p:nvPicPr>
          <p:cNvPr id="5122" name="Picture 2" descr="Qué es la quiropráctica y cuál es su objetivo? | Quiropráctica Abora">
            <a:extLst>
              <a:ext uri="{FF2B5EF4-FFF2-40B4-BE49-F238E27FC236}">
                <a16:creationId xmlns:a16="http://schemas.microsoft.com/office/drawing/2014/main" id="{55394FF7-8700-6D42-F3B7-93591B494D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6968" y="1503207"/>
            <a:ext cx="2061388" cy="5232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Icono de la tasa de descenso Contorno del vector de la taxa de descenso  Icono de color plano aislado | Vector Premium">
            <a:extLst>
              <a:ext uri="{FF2B5EF4-FFF2-40B4-BE49-F238E27FC236}">
                <a16:creationId xmlns:a16="http://schemas.microsoft.com/office/drawing/2014/main" id="{9EEAE0A2-59A8-71DE-2C08-7FD6783D742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800" t="3153" r="17948" b="3801"/>
          <a:stretch/>
        </p:blipFill>
        <p:spPr bwMode="auto">
          <a:xfrm>
            <a:off x="874736" y="2380830"/>
            <a:ext cx="332415" cy="48139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D2328076-8908-CD70-1FE3-2BFF4B4B55F6}"/>
              </a:ext>
            </a:extLst>
          </p:cNvPr>
          <p:cNvSpPr txBox="1"/>
          <p:nvPr/>
        </p:nvSpPr>
        <p:spPr>
          <a:xfrm>
            <a:off x="1170018" y="2336400"/>
            <a:ext cx="2597595" cy="584775"/>
          </a:xfrm>
          <a:prstGeom prst="rect">
            <a:avLst/>
          </a:prstGeom>
          <a:noFill/>
        </p:spPr>
        <p:txBody>
          <a:bodyPr wrap="square" rtlCol="0">
            <a:spAutoFit/>
          </a:bodyPr>
          <a:lstStyle/>
          <a:p>
            <a:pPr algn="ctr"/>
            <a:r>
              <a:rPr lang="es-ES" sz="1400" dirty="0">
                <a:latin typeface="Helvetica" pitchFamily="2" charset="0"/>
              </a:rPr>
              <a:t>Reducción antibióticos del grupo </a:t>
            </a:r>
            <a:r>
              <a:rPr lang="es-ES" b="1" dirty="0">
                <a:solidFill>
                  <a:srgbClr val="FFC000"/>
                </a:solidFill>
                <a:latin typeface="Helvetica" pitchFamily="2" charset="0"/>
              </a:rPr>
              <a:t>WATCH</a:t>
            </a:r>
            <a:r>
              <a:rPr lang="es-ES" sz="1400" dirty="0">
                <a:latin typeface="Helvetica" pitchFamily="2" charset="0"/>
              </a:rPr>
              <a:t> tras el LBA</a:t>
            </a:r>
          </a:p>
        </p:txBody>
      </p:sp>
      <p:sp>
        <p:nvSpPr>
          <p:cNvPr id="15" name="CuadroTexto 14">
            <a:extLst>
              <a:ext uri="{FF2B5EF4-FFF2-40B4-BE49-F238E27FC236}">
                <a16:creationId xmlns:a16="http://schemas.microsoft.com/office/drawing/2014/main" id="{15729D14-660D-A5C0-879E-787B22D49656}"/>
              </a:ext>
            </a:extLst>
          </p:cNvPr>
          <p:cNvSpPr txBox="1"/>
          <p:nvPr/>
        </p:nvSpPr>
        <p:spPr>
          <a:xfrm>
            <a:off x="5281551" y="2330048"/>
            <a:ext cx="2597595" cy="553998"/>
          </a:xfrm>
          <a:prstGeom prst="rect">
            <a:avLst/>
          </a:prstGeom>
          <a:noFill/>
        </p:spPr>
        <p:txBody>
          <a:bodyPr wrap="square" rtlCol="0">
            <a:spAutoFit/>
          </a:bodyPr>
          <a:lstStyle/>
          <a:p>
            <a:pPr algn="ctr"/>
            <a:r>
              <a:rPr lang="es-ES" sz="1400" dirty="0">
                <a:latin typeface="Helvetica" pitchFamily="2" charset="0"/>
              </a:rPr>
              <a:t>Incremento antibióticos del grupo </a:t>
            </a:r>
            <a:r>
              <a:rPr lang="es-ES" sz="1600" b="1" dirty="0">
                <a:solidFill>
                  <a:srgbClr val="00B050"/>
                </a:solidFill>
                <a:latin typeface="Helvetica" pitchFamily="2" charset="0"/>
              </a:rPr>
              <a:t>ACCESS</a:t>
            </a:r>
            <a:r>
              <a:rPr lang="es-ES" sz="1400" dirty="0">
                <a:latin typeface="Helvetica" pitchFamily="2" charset="0"/>
              </a:rPr>
              <a:t> tras el LBA</a:t>
            </a:r>
          </a:p>
        </p:txBody>
      </p:sp>
      <p:pic>
        <p:nvPicPr>
          <p:cNvPr id="5124" name="Picture 4" descr="Aumento - Iconos gratis de negocios y finanzas">
            <a:extLst>
              <a:ext uri="{FF2B5EF4-FFF2-40B4-BE49-F238E27FC236}">
                <a16:creationId xmlns:a16="http://schemas.microsoft.com/office/drawing/2014/main" id="{2A4D4DFB-2044-EF46-AD24-4780881A6F5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191096">
            <a:off x="4923084" y="2414113"/>
            <a:ext cx="429347" cy="429347"/>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3D9A19C5-BB12-767C-5DF9-184342FD9583}"/>
              </a:ext>
            </a:extLst>
          </p:cNvPr>
          <p:cNvSpPr txBox="1"/>
          <p:nvPr/>
        </p:nvSpPr>
        <p:spPr>
          <a:xfrm>
            <a:off x="2789732" y="4784050"/>
            <a:ext cx="906017" cy="246221"/>
          </a:xfrm>
          <a:prstGeom prst="rect">
            <a:avLst/>
          </a:prstGeom>
          <a:noFill/>
        </p:spPr>
        <p:txBody>
          <a:bodyPr wrap="none" rtlCol="0">
            <a:spAutoFit/>
          </a:bodyPr>
          <a:lstStyle/>
          <a:p>
            <a:r>
              <a:rPr lang="es-ES" sz="1000" dirty="0">
                <a:latin typeface="Helvetica" pitchFamily="2" charset="0"/>
              </a:rPr>
              <a:t>93 pacientes</a:t>
            </a:r>
          </a:p>
        </p:txBody>
      </p:sp>
      <p:sp>
        <p:nvSpPr>
          <p:cNvPr id="19" name="CuadroTexto 18">
            <a:extLst>
              <a:ext uri="{FF2B5EF4-FFF2-40B4-BE49-F238E27FC236}">
                <a16:creationId xmlns:a16="http://schemas.microsoft.com/office/drawing/2014/main" id="{FD1FE661-D774-36CA-23DF-71BE665FF797}"/>
              </a:ext>
            </a:extLst>
          </p:cNvPr>
          <p:cNvSpPr txBox="1"/>
          <p:nvPr/>
        </p:nvSpPr>
        <p:spPr>
          <a:xfrm>
            <a:off x="1040821" y="4787877"/>
            <a:ext cx="912429" cy="246221"/>
          </a:xfrm>
          <a:prstGeom prst="rect">
            <a:avLst/>
          </a:prstGeom>
          <a:noFill/>
        </p:spPr>
        <p:txBody>
          <a:bodyPr wrap="none" rtlCol="0">
            <a:spAutoFit/>
          </a:bodyPr>
          <a:lstStyle/>
          <a:p>
            <a:r>
              <a:rPr lang="es-ES" sz="1000" dirty="0">
                <a:latin typeface="Helvetica" pitchFamily="2" charset="0"/>
              </a:rPr>
              <a:t>42 pacientes</a:t>
            </a:r>
          </a:p>
        </p:txBody>
      </p:sp>
      <p:graphicFrame>
        <p:nvGraphicFramePr>
          <p:cNvPr id="20" name="Gráfico 19">
            <a:extLst>
              <a:ext uri="{FF2B5EF4-FFF2-40B4-BE49-F238E27FC236}">
                <a16:creationId xmlns:a16="http://schemas.microsoft.com/office/drawing/2014/main" id="{8619A64A-842E-BFB5-3BDA-44DF35817D2B}"/>
              </a:ext>
            </a:extLst>
          </p:cNvPr>
          <p:cNvGraphicFramePr>
            <a:graphicFrameLocks/>
          </p:cNvGraphicFramePr>
          <p:nvPr/>
        </p:nvGraphicFramePr>
        <p:xfrm>
          <a:off x="4453912" y="3011191"/>
          <a:ext cx="3836575" cy="1861945"/>
        </p:xfrm>
        <a:graphic>
          <a:graphicData uri="http://schemas.openxmlformats.org/drawingml/2006/chart">
            <c:chart xmlns:c="http://schemas.openxmlformats.org/drawingml/2006/chart" xmlns:r="http://schemas.openxmlformats.org/officeDocument/2006/relationships" r:id="rId11"/>
          </a:graphicData>
        </a:graphic>
      </p:graphicFrame>
      <p:sp>
        <p:nvSpPr>
          <p:cNvPr id="21" name="CuadroTexto 20">
            <a:extLst>
              <a:ext uri="{FF2B5EF4-FFF2-40B4-BE49-F238E27FC236}">
                <a16:creationId xmlns:a16="http://schemas.microsoft.com/office/drawing/2014/main" id="{C3AC622A-B5BA-7D68-0FB7-A85CDDE2879E}"/>
              </a:ext>
            </a:extLst>
          </p:cNvPr>
          <p:cNvSpPr txBox="1"/>
          <p:nvPr/>
        </p:nvSpPr>
        <p:spPr>
          <a:xfrm>
            <a:off x="6876256" y="4784049"/>
            <a:ext cx="906017" cy="246221"/>
          </a:xfrm>
          <a:prstGeom prst="rect">
            <a:avLst/>
          </a:prstGeom>
          <a:noFill/>
        </p:spPr>
        <p:txBody>
          <a:bodyPr wrap="none" rtlCol="0">
            <a:spAutoFit/>
          </a:bodyPr>
          <a:lstStyle/>
          <a:p>
            <a:r>
              <a:rPr lang="es-ES" sz="1000" dirty="0">
                <a:latin typeface="Helvetica" pitchFamily="2" charset="0"/>
              </a:rPr>
              <a:t>10 pacientes</a:t>
            </a:r>
          </a:p>
        </p:txBody>
      </p:sp>
      <p:sp>
        <p:nvSpPr>
          <p:cNvPr id="22" name="CuadroTexto 21">
            <a:extLst>
              <a:ext uri="{FF2B5EF4-FFF2-40B4-BE49-F238E27FC236}">
                <a16:creationId xmlns:a16="http://schemas.microsoft.com/office/drawing/2014/main" id="{F3930531-2993-C511-6FDE-61C0C3FD1618}"/>
              </a:ext>
            </a:extLst>
          </p:cNvPr>
          <p:cNvSpPr txBox="1"/>
          <p:nvPr/>
        </p:nvSpPr>
        <p:spPr>
          <a:xfrm>
            <a:off x="5067187" y="4784049"/>
            <a:ext cx="838691" cy="246221"/>
          </a:xfrm>
          <a:prstGeom prst="rect">
            <a:avLst/>
          </a:prstGeom>
          <a:noFill/>
        </p:spPr>
        <p:txBody>
          <a:bodyPr wrap="none" rtlCol="0">
            <a:spAutoFit/>
          </a:bodyPr>
          <a:lstStyle/>
          <a:p>
            <a:r>
              <a:rPr lang="es-ES" sz="1000" dirty="0">
                <a:latin typeface="Helvetica" pitchFamily="2" charset="0"/>
              </a:rPr>
              <a:t>7 pacientes</a:t>
            </a:r>
          </a:p>
        </p:txBody>
      </p:sp>
    </p:spTree>
    <p:extLst>
      <p:ext uri="{BB962C8B-B14F-4D97-AF65-F5344CB8AC3E}">
        <p14:creationId xmlns:p14="http://schemas.microsoft.com/office/powerpoint/2010/main" val="1365739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l="990" t="36100" r="-106" b="46742"/>
          <a:stretch/>
        </p:blipFill>
        <p:spPr>
          <a:xfrm>
            <a:off x="0" y="-92546"/>
            <a:ext cx="9151077" cy="127560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384" y="109275"/>
            <a:ext cx="864096" cy="951232"/>
          </a:xfrm>
          <a:prstGeom prst="rect">
            <a:avLst/>
          </a:prstGeom>
        </p:spPr>
      </p:pic>
      <p:sp>
        <p:nvSpPr>
          <p:cNvPr id="3" name="CuadroTexto 2">
            <a:extLst>
              <a:ext uri="{FF2B5EF4-FFF2-40B4-BE49-F238E27FC236}">
                <a16:creationId xmlns:a16="http://schemas.microsoft.com/office/drawing/2014/main" id="{795C16C9-9EB1-D23E-FEF3-9D84F59985A0}"/>
              </a:ext>
            </a:extLst>
          </p:cNvPr>
          <p:cNvSpPr txBox="1"/>
          <p:nvPr/>
        </p:nvSpPr>
        <p:spPr>
          <a:xfrm>
            <a:off x="972273" y="1713053"/>
            <a:ext cx="184731" cy="369332"/>
          </a:xfrm>
          <a:prstGeom prst="rect">
            <a:avLst/>
          </a:prstGeom>
          <a:noFill/>
        </p:spPr>
        <p:txBody>
          <a:bodyPr wrap="none" rtlCol="0">
            <a:spAutoFit/>
          </a:bodyPr>
          <a:lstStyle/>
          <a:p>
            <a:endParaRPr lang="es-ES" dirty="0"/>
          </a:p>
        </p:txBody>
      </p:sp>
      <p:sp>
        <p:nvSpPr>
          <p:cNvPr id="5" name="CuadroTexto 4">
            <a:extLst>
              <a:ext uri="{FF2B5EF4-FFF2-40B4-BE49-F238E27FC236}">
                <a16:creationId xmlns:a16="http://schemas.microsoft.com/office/drawing/2014/main" id="{A9CD81DE-CF0F-74C1-19A9-58EF97864BB1}"/>
              </a:ext>
            </a:extLst>
          </p:cNvPr>
          <p:cNvSpPr txBox="1"/>
          <p:nvPr/>
        </p:nvSpPr>
        <p:spPr>
          <a:xfrm>
            <a:off x="251520" y="390704"/>
            <a:ext cx="6120680" cy="646331"/>
          </a:xfrm>
          <a:prstGeom prst="rect">
            <a:avLst/>
          </a:prstGeom>
          <a:noFill/>
        </p:spPr>
        <p:txBody>
          <a:bodyPr wrap="square" rtlCol="0">
            <a:spAutoFit/>
          </a:bodyPr>
          <a:lstStyle/>
          <a:p>
            <a:r>
              <a:rPr lang="es-ES" sz="3600" dirty="0">
                <a:latin typeface="Helvetica" pitchFamily="2" charset="0"/>
              </a:rPr>
              <a:t>4. Conclusiones</a:t>
            </a:r>
          </a:p>
        </p:txBody>
      </p:sp>
      <p:pic>
        <p:nvPicPr>
          <p:cNvPr id="2" name="Google Shape;91;p1" descr="Hospital Universitario Virgen del Rocío">
            <a:extLst>
              <a:ext uri="{FF2B5EF4-FFF2-40B4-BE49-F238E27FC236}">
                <a16:creationId xmlns:a16="http://schemas.microsoft.com/office/drawing/2014/main" id="{99C3748F-413F-8331-6FE0-623E9CC27326}"/>
              </a:ext>
            </a:extLst>
          </p:cNvPr>
          <p:cNvPicPr preferRelativeResize="0"/>
          <p:nvPr/>
        </p:nvPicPr>
        <p:blipFill rotWithShape="1">
          <a:blip r:embed="rId5">
            <a:alphaModFix/>
          </a:blip>
          <a:srcRect/>
          <a:stretch/>
        </p:blipFill>
        <p:spPr>
          <a:xfrm>
            <a:off x="6479159" y="162187"/>
            <a:ext cx="1512168" cy="951232"/>
          </a:xfrm>
          <a:prstGeom prst="rect">
            <a:avLst/>
          </a:prstGeom>
          <a:noFill/>
          <a:ln>
            <a:noFill/>
          </a:ln>
        </p:spPr>
      </p:pic>
      <p:sp>
        <p:nvSpPr>
          <p:cNvPr id="7" name="CuadroTexto 6">
            <a:extLst>
              <a:ext uri="{FF2B5EF4-FFF2-40B4-BE49-F238E27FC236}">
                <a16:creationId xmlns:a16="http://schemas.microsoft.com/office/drawing/2014/main" id="{E3B6F5C8-4776-764A-08D7-56B9E691F15D}"/>
              </a:ext>
            </a:extLst>
          </p:cNvPr>
          <p:cNvSpPr txBox="1"/>
          <p:nvPr/>
        </p:nvSpPr>
        <p:spPr>
          <a:xfrm>
            <a:off x="552642" y="2082385"/>
            <a:ext cx="7907790" cy="1815882"/>
          </a:xfrm>
          <a:prstGeom prst="rect">
            <a:avLst/>
          </a:prstGeom>
          <a:noFill/>
        </p:spPr>
        <p:txBody>
          <a:bodyPr wrap="square" rtlCol="0">
            <a:spAutoFit/>
          </a:bodyPr>
          <a:lstStyle/>
          <a:p>
            <a:pPr marL="285750" indent="-285750" algn="just">
              <a:buFont typeface="Wingdings" pitchFamily="2" charset="2"/>
              <a:buChar char="ü"/>
            </a:pPr>
            <a:r>
              <a:rPr lang="es-ES" sz="1600" dirty="0">
                <a:latin typeface="Helvetica" pitchFamily="2" charset="0"/>
              </a:rPr>
              <a:t>El </a:t>
            </a:r>
            <a:r>
              <a:rPr lang="es-ES" sz="1600" b="1" dirty="0">
                <a:latin typeface="Helvetica" pitchFamily="2" charset="0"/>
              </a:rPr>
              <a:t>lavado </a:t>
            </a:r>
            <a:r>
              <a:rPr lang="es-ES" sz="1600" b="1" dirty="0" err="1">
                <a:latin typeface="Helvetica" pitchFamily="2" charset="0"/>
              </a:rPr>
              <a:t>broncoalveolar</a:t>
            </a:r>
            <a:r>
              <a:rPr lang="es-ES" sz="1600" b="1" dirty="0">
                <a:latin typeface="Helvetica" pitchFamily="2" charset="0"/>
              </a:rPr>
              <a:t> </a:t>
            </a:r>
            <a:r>
              <a:rPr lang="es-ES" sz="1600" dirty="0">
                <a:latin typeface="Helvetica" pitchFamily="2" charset="0"/>
              </a:rPr>
              <a:t>permite alcanzar </a:t>
            </a:r>
            <a:r>
              <a:rPr lang="es-ES" sz="1600" b="1" dirty="0">
                <a:latin typeface="Helvetica" pitchFamily="2" charset="0"/>
              </a:rPr>
              <a:t>rentabilidades diagnosticas elevadas</a:t>
            </a:r>
            <a:r>
              <a:rPr lang="es-ES" sz="1600" dirty="0">
                <a:latin typeface="Helvetica" pitchFamily="2" charset="0"/>
              </a:rPr>
              <a:t>, siendo una herramienta </a:t>
            </a:r>
            <a:r>
              <a:rPr lang="es-ES" sz="1600" b="1" dirty="0">
                <a:latin typeface="Helvetica" pitchFamily="2" charset="0"/>
              </a:rPr>
              <a:t>segura</a:t>
            </a:r>
            <a:r>
              <a:rPr lang="es-ES" sz="1600" dirty="0">
                <a:latin typeface="Helvetica" pitchFamily="2" charset="0"/>
              </a:rPr>
              <a:t> en pacientes </a:t>
            </a:r>
            <a:r>
              <a:rPr lang="es-ES" sz="1600" b="1">
                <a:latin typeface="Helvetica" pitchFamily="2" charset="0"/>
              </a:rPr>
              <a:t>inmunodeprimidos hospitalizados</a:t>
            </a:r>
            <a:r>
              <a:rPr lang="es-ES" sz="1600">
                <a:latin typeface="Helvetica" pitchFamily="2" charset="0"/>
              </a:rPr>
              <a:t> </a:t>
            </a:r>
            <a:r>
              <a:rPr lang="es-ES" sz="1600" dirty="0">
                <a:latin typeface="Helvetica" pitchFamily="2" charset="0"/>
              </a:rPr>
              <a:t>con infiltrados pulmonares.   </a:t>
            </a:r>
          </a:p>
          <a:p>
            <a:pPr marL="285750" indent="-285750" algn="just">
              <a:buFont typeface="Wingdings" pitchFamily="2" charset="2"/>
              <a:buChar char="ü"/>
            </a:pPr>
            <a:endParaRPr lang="es-ES" sz="1600" dirty="0">
              <a:effectLst/>
              <a:latin typeface="Helvetica" pitchFamily="2" charset="0"/>
            </a:endParaRPr>
          </a:p>
          <a:p>
            <a:pPr marL="285750" indent="-285750" algn="just">
              <a:buFont typeface="Wingdings" pitchFamily="2" charset="2"/>
              <a:buChar char="ü"/>
            </a:pPr>
            <a:endParaRPr lang="es-ES" sz="1600" dirty="0">
              <a:latin typeface="Helvetica" pitchFamily="2" charset="0"/>
            </a:endParaRPr>
          </a:p>
          <a:p>
            <a:pPr marL="285750" indent="-285750" algn="just">
              <a:buFont typeface="Wingdings" pitchFamily="2" charset="2"/>
              <a:buChar char="ü"/>
            </a:pPr>
            <a:r>
              <a:rPr lang="es-ES" sz="1600" dirty="0">
                <a:effectLst/>
                <a:latin typeface="Helvetica" pitchFamily="2" charset="0"/>
              </a:rPr>
              <a:t>Permite </a:t>
            </a:r>
            <a:r>
              <a:rPr lang="es-ES" sz="1600" b="1" dirty="0">
                <a:effectLst/>
                <a:latin typeface="Helvetica" pitchFamily="2" charset="0"/>
              </a:rPr>
              <a:t>optimizar</a:t>
            </a:r>
            <a:r>
              <a:rPr lang="es-ES" sz="1600" dirty="0">
                <a:effectLst/>
                <a:latin typeface="Helvetica" pitchFamily="2" charset="0"/>
              </a:rPr>
              <a:t> y </a:t>
            </a:r>
            <a:r>
              <a:rPr lang="es-ES" sz="1600" b="1" dirty="0">
                <a:effectLst/>
                <a:latin typeface="Helvetica" pitchFamily="2" charset="0"/>
              </a:rPr>
              <a:t>reducir</a:t>
            </a:r>
            <a:r>
              <a:rPr lang="es-ES" sz="1600" dirty="0">
                <a:effectLst/>
                <a:latin typeface="Helvetica" pitchFamily="2" charset="0"/>
              </a:rPr>
              <a:t> el </a:t>
            </a:r>
            <a:r>
              <a:rPr lang="es-ES" sz="1600" b="1" dirty="0">
                <a:effectLst/>
                <a:latin typeface="Helvetica" pitchFamily="2" charset="0"/>
              </a:rPr>
              <a:t>uso de antimicrobianos </a:t>
            </a:r>
            <a:r>
              <a:rPr lang="es-ES" sz="1600" dirty="0">
                <a:effectLst/>
                <a:latin typeface="Helvetica" pitchFamily="2" charset="0"/>
              </a:rPr>
              <a:t>en la mayoría de los casos, </a:t>
            </a:r>
            <a:r>
              <a:rPr lang="es-ES" sz="1600" dirty="0">
                <a:latin typeface="Helvetica" pitchFamily="2" charset="0"/>
              </a:rPr>
              <a:t>m</a:t>
            </a:r>
            <a:r>
              <a:rPr lang="es-ES" sz="1600" dirty="0">
                <a:effectLst/>
                <a:latin typeface="Helvetica" pitchFamily="2" charset="0"/>
              </a:rPr>
              <a:t>ejorando el manejo clínico de estos pacientes. </a:t>
            </a:r>
          </a:p>
        </p:txBody>
      </p:sp>
    </p:spTree>
    <p:extLst>
      <p:ext uri="{BB962C8B-B14F-4D97-AF65-F5344CB8AC3E}">
        <p14:creationId xmlns:p14="http://schemas.microsoft.com/office/powerpoint/2010/main" val="1923022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8D2ACF2-9471-84F4-5E51-7D670460B71F}"/>
              </a:ext>
            </a:extLst>
          </p:cNvPr>
          <p:cNvSpPr/>
          <p:nvPr/>
        </p:nvSpPr>
        <p:spPr>
          <a:xfrm>
            <a:off x="-7077" y="0"/>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a:extLst>
              <a:ext uri="{FF2B5EF4-FFF2-40B4-BE49-F238E27FC236}">
                <a16:creationId xmlns:a16="http://schemas.microsoft.com/office/drawing/2014/main" id="{D346FA68-3FF1-0C8B-08F4-51C76A896406}"/>
              </a:ext>
            </a:extLst>
          </p:cNvPr>
          <p:cNvSpPr/>
          <p:nvPr/>
        </p:nvSpPr>
        <p:spPr>
          <a:xfrm>
            <a:off x="8028384" y="3867894"/>
            <a:ext cx="1187624" cy="127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DBDE83C-0D16-66BD-C406-15F7B7E5F0AE}"/>
              </a:ext>
            </a:extLst>
          </p:cNvPr>
          <p:cNvPicPr>
            <a:picLocks noChangeAspect="1"/>
          </p:cNvPicPr>
          <p:nvPr/>
        </p:nvPicPr>
        <p:blipFill rotWithShape="1">
          <a:blip r:embed="rId3">
            <a:alphaModFix amt="11000"/>
          </a:blip>
          <a:srcRect t="19203" b="11498"/>
          <a:stretch/>
        </p:blipFill>
        <p:spPr>
          <a:xfrm>
            <a:off x="-36005" y="-23246"/>
            <a:ext cx="9253581" cy="5166746"/>
          </a:xfrm>
          <a:prstGeom prst="rect">
            <a:avLst/>
          </a:prstGeom>
        </p:spPr>
      </p:pic>
      <p:cxnSp>
        <p:nvCxnSpPr>
          <p:cNvPr id="12" name="Conector recto 11">
            <a:extLst>
              <a:ext uri="{FF2B5EF4-FFF2-40B4-BE49-F238E27FC236}">
                <a16:creationId xmlns:a16="http://schemas.microsoft.com/office/drawing/2014/main" id="{F9E9D855-AEAA-0E7C-02D8-25E2075500DA}"/>
              </a:ext>
            </a:extLst>
          </p:cNvPr>
          <p:cNvCxnSpPr/>
          <p:nvPr/>
        </p:nvCxnSpPr>
        <p:spPr>
          <a:xfrm>
            <a:off x="450326" y="2499742"/>
            <a:ext cx="8352928" cy="0"/>
          </a:xfrm>
          <a:prstGeom prst="line">
            <a:avLst/>
          </a:prstGeom>
        </p:spPr>
        <p:style>
          <a:lnRef idx="1">
            <a:schemeClr val="dk1"/>
          </a:lnRef>
          <a:fillRef idx="0">
            <a:schemeClr val="dk1"/>
          </a:fillRef>
          <a:effectRef idx="0">
            <a:schemeClr val="dk1"/>
          </a:effectRef>
          <a:fontRef idx="minor">
            <a:schemeClr val="tx1"/>
          </a:fontRef>
        </p:style>
      </p:cxnSp>
      <p:sp>
        <p:nvSpPr>
          <p:cNvPr id="13" name="CuadroTexto 12">
            <a:extLst>
              <a:ext uri="{FF2B5EF4-FFF2-40B4-BE49-F238E27FC236}">
                <a16:creationId xmlns:a16="http://schemas.microsoft.com/office/drawing/2014/main" id="{C5926ADB-A833-F419-9B19-77C0D36E0C85}"/>
              </a:ext>
            </a:extLst>
          </p:cNvPr>
          <p:cNvSpPr txBox="1"/>
          <p:nvPr/>
        </p:nvSpPr>
        <p:spPr>
          <a:xfrm>
            <a:off x="-324545" y="2818626"/>
            <a:ext cx="10206805" cy="60016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s-ES" sz="1100" dirty="0">
                <a:effectLst/>
                <a:latin typeface="Helvetica" pitchFamily="2" charset="0"/>
              </a:rPr>
              <a:t>M. </a:t>
            </a:r>
            <a:r>
              <a:rPr lang="es-ES" sz="1100" dirty="0" err="1">
                <a:effectLst/>
                <a:latin typeface="Helvetica" pitchFamily="2" charset="0"/>
              </a:rPr>
              <a:t>Aláez</a:t>
            </a:r>
            <a:r>
              <a:rPr lang="es-ES" sz="1100" dirty="0">
                <a:effectLst/>
                <a:latin typeface="Helvetica" pitchFamily="2" charset="0"/>
              </a:rPr>
              <a:t> </a:t>
            </a:r>
            <a:r>
              <a:rPr lang="es-ES" sz="1100" dirty="0" err="1">
                <a:effectLst/>
                <a:latin typeface="Helvetica" pitchFamily="2" charset="0"/>
              </a:rPr>
              <a:t>Gómez</a:t>
            </a:r>
            <a:r>
              <a:rPr lang="es-ES" sz="1100" dirty="0">
                <a:effectLst/>
                <a:latin typeface="Helvetica" pitchFamily="2" charset="0"/>
              </a:rPr>
              <a:t>, L. Padrón </a:t>
            </a:r>
            <a:r>
              <a:rPr lang="es-ES" sz="1100" dirty="0" err="1">
                <a:effectLst/>
                <a:latin typeface="Helvetica" pitchFamily="2" charset="0"/>
              </a:rPr>
              <a:t>Fraysse</a:t>
            </a:r>
            <a:r>
              <a:rPr lang="es-ES" sz="1100" dirty="0">
                <a:effectLst/>
                <a:latin typeface="Helvetica" pitchFamily="2" charset="0"/>
              </a:rPr>
              <a:t>, L. </a:t>
            </a:r>
            <a:r>
              <a:rPr lang="es-ES" sz="1100" dirty="0" err="1">
                <a:effectLst/>
                <a:latin typeface="Helvetica" pitchFamily="2" charset="0"/>
              </a:rPr>
              <a:t>Román</a:t>
            </a:r>
            <a:r>
              <a:rPr lang="es-ES" sz="1100" dirty="0">
                <a:effectLst/>
                <a:latin typeface="Helvetica" pitchFamily="2" charset="0"/>
              </a:rPr>
              <a:t> </a:t>
            </a:r>
            <a:r>
              <a:rPr lang="es-ES" sz="1100" dirty="0" err="1">
                <a:effectLst/>
                <a:latin typeface="Helvetica" pitchFamily="2" charset="0"/>
              </a:rPr>
              <a:t>Rodríguez</a:t>
            </a:r>
            <a:r>
              <a:rPr lang="es-ES" sz="1100" dirty="0">
                <a:effectLst/>
                <a:latin typeface="Helvetica" pitchFamily="2" charset="0"/>
              </a:rPr>
              <a:t>, C. Olmedo Rivas</a:t>
            </a:r>
            <a:r>
              <a:rPr lang="es-ES" sz="1100" baseline="30000" dirty="0">
                <a:latin typeface="Helvetica" pitchFamily="2" charset="0"/>
              </a:rPr>
              <a:t>,</a:t>
            </a:r>
            <a:r>
              <a:rPr lang="es-ES" sz="1100" dirty="0">
                <a:effectLst/>
                <a:latin typeface="Helvetica" pitchFamily="2" charset="0"/>
              </a:rPr>
              <a:t> E. </a:t>
            </a:r>
            <a:r>
              <a:rPr lang="es-ES" sz="1100" dirty="0" err="1">
                <a:effectLst/>
                <a:latin typeface="Helvetica" pitchFamily="2" charset="0"/>
              </a:rPr>
              <a:t>Márquez</a:t>
            </a:r>
            <a:r>
              <a:rPr lang="es-ES" sz="1100" dirty="0">
                <a:effectLst/>
                <a:latin typeface="Helvetica" pitchFamily="2" charset="0"/>
              </a:rPr>
              <a:t> </a:t>
            </a:r>
            <a:r>
              <a:rPr lang="es-ES" sz="1100" dirty="0" err="1">
                <a:effectLst/>
                <a:latin typeface="Helvetica" pitchFamily="2" charset="0"/>
              </a:rPr>
              <a:t>Martín</a:t>
            </a:r>
            <a:r>
              <a:rPr lang="es-ES" sz="1100" dirty="0">
                <a:effectLst/>
                <a:latin typeface="Helvetica" pitchFamily="2" charset="0"/>
              </a:rPr>
              <a:t>, B. Romero Romero</a:t>
            </a:r>
            <a:endParaRPr lang="es-ES" sz="1100" dirty="0">
              <a:latin typeface="Helvetica" pitchFamily="2" charset="0"/>
            </a:endParaRPr>
          </a:p>
          <a:p>
            <a:pPr algn="ctr"/>
            <a:endParaRPr lang="es-ES" sz="1100" dirty="0">
              <a:latin typeface="Helvetica" pitchFamily="2" charset="0"/>
              <a:cs typeface="Arial" panose="020B0604020202020204" pitchFamily="34" charset="0"/>
            </a:endParaRPr>
          </a:p>
          <a:p>
            <a:pPr algn="ctr"/>
            <a:r>
              <a:rPr lang="es-ES" sz="1100" i="1" dirty="0">
                <a:effectLst/>
                <a:latin typeface="Helvetica" pitchFamily="2" charset="0"/>
                <a:cs typeface="Arial" panose="020B0604020202020204" pitchFamily="34" charset="0"/>
              </a:rPr>
              <a:t>Servicio de </a:t>
            </a:r>
            <a:r>
              <a:rPr lang="es-ES" sz="1100" i="1" dirty="0" err="1">
                <a:effectLst/>
                <a:latin typeface="Helvetica" pitchFamily="2" charset="0"/>
                <a:cs typeface="Arial" panose="020B0604020202020204" pitchFamily="34" charset="0"/>
              </a:rPr>
              <a:t>Neumología</a:t>
            </a:r>
            <a:r>
              <a:rPr lang="es-ES" sz="1100" i="1" dirty="0">
                <a:effectLst/>
                <a:latin typeface="Helvetica" pitchFamily="2" charset="0"/>
                <a:cs typeface="Arial" panose="020B0604020202020204" pitchFamily="34" charset="0"/>
              </a:rPr>
              <a:t>, Unidad Médico Quirúrgica de Enfermedades Respiratorias, Hospital Universitario Virgen del </a:t>
            </a:r>
            <a:r>
              <a:rPr lang="es-ES" sz="1100" i="1" dirty="0" err="1">
                <a:effectLst/>
                <a:latin typeface="Helvetica" pitchFamily="2" charset="0"/>
                <a:cs typeface="Arial" panose="020B0604020202020204" pitchFamily="34" charset="0"/>
              </a:rPr>
              <a:t>Rocío</a:t>
            </a:r>
            <a:r>
              <a:rPr lang="es-ES" sz="1100" i="1" dirty="0">
                <a:effectLst/>
                <a:latin typeface="Helvetica" pitchFamily="2" charset="0"/>
                <a:cs typeface="Arial" panose="020B0604020202020204" pitchFamily="34" charset="0"/>
              </a:rPr>
              <a:t>, Sevilla</a:t>
            </a:r>
            <a:endParaRPr lang="es-ES" sz="1100" i="1" dirty="0">
              <a:latin typeface="Helvetica" pitchFamily="2" charset="0"/>
            </a:endParaRPr>
          </a:p>
        </p:txBody>
      </p:sp>
      <p:sp>
        <p:nvSpPr>
          <p:cNvPr id="14" name="CuadroTexto 13">
            <a:extLst>
              <a:ext uri="{FF2B5EF4-FFF2-40B4-BE49-F238E27FC236}">
                <a16:creationId xmlns:a16="http://schemas.microsoft.com/office/drawing/2014/main" id="{06D26F12-E4C5-DBE0-2329-1A277BEB0785}"/>
              </a:ext>
            </a:extLst>
          </p:cNvPr>
          <p:cNvSpPr txBox="1"/>
          <p:nvPr/>
        </p:nvSpPr>
        <p:spPr>
          <a:xfrm>
            <a:off x="0" y="1512239"/>
            <a:ext cx="9253581" cy="800219"/>
          </a:xfrm>
          <a:prstGeom prst="rect">
            <a:avLst/>
          </a:prstGeom>
          <a:noFill/>
        </p:spPr>
        <p:txBody>
          <a:bodyPr wrap="square" rtlCol="0">
            <a:spAutoFit/>
          </a:bodyPr>
          <a:lstStyle/>
          <a:p>
            <a:pPr algn="ctr"/>
            <a:r>
              <a:rPr lang="es-ES" sz="2800" b="1" dirty="0">
                <a:latin typeface="Helvetica" pitchFamily="2" charset="0"/>
              </a:rPr>
              <a:t>Utilidad y rentabilidad del lavado </a:t>
            </a:r>
            <a:r>
              <a:rPr lang="es-ES" sz="2800" b="1" dirty="0" err="1">
                <a:latin typeface="Helvetica" pitchFamily="2" charset="0"/>
              </a:rPr>
              <a:t>broncoalveolar</a:t>
            </a:r>
            <a:r>
              <a:rPr lang="es-ES" sz="2800" b="1" dirty="0">
                <a:latin typeface="Helvetica" pitchFamily="2" charset="0"/>
              </a:rPr>
              <a:t> </a:t>
            </a:r>
          </a:p>
          <a:p>
            <a:pPr algn="ctr"/>
            <a:r>
              <a:rPr lang="es-ES" b="1" dirty="0">
                <a:latin typeface="Helvetica" pitchFamily="2" charset="0"/>
              </a:rPr>
              <a:t>en pacientes inmunodeprimidos hospitalizados con infiltrados pulmonares</a:t>
            </a:r>
          </a:p>
        </p:txBody>
      </p:sp>
      <p:pic>
        <p:nvPicPr>
          <p:cNvPr id="15" name="Google Shape;91;p1" descr="Hospital Universitario Virgen del Rocío">
            <a:extLst>
              <a:ext uri="{FF2B5EF4-FFF2-40B4-BE49-F238E27FC236}">
                <a16:creationId xmlns:a16="http://schemas.microsoft.com/office/drawing/2014/main" id="{E8F8728D-7F15-D91A-8EA2-DA76C106E3FC}"/>
              </a:ext>
            </a:extLst>
          </p:cNvPr>
          <p:cNvPicPr preferRelativeResize="0"/>
          <p:nvPr/>
        </p:nvPicPr>
        <p:blipFill rotWithShape="1">
          <a:blip r:embed="rId4">
            <a:alphaModFix/>
          </a:blip>
          <a:srcRect/>
          <a:stretch/>
        </p:blipFill>
        <p:spPr>
          <a:xfrm>
            <a:off x="810099" y="3672798"/>
            <a:ext cx="1730655" cy="1032056"/>
          </a:xfrm>
          <a:prstGeom prst="rect">
            <a:avLst/>
          </a:prstGeom>
          <a:noFill/>
          <a:ln>
            <a:noFill/>
          </a:ln>
        </p:spPr>
      </p:pic>
      <p:pic>
        <p:nvPicPr>
          <p:cNvPr id="16" name="Imagen 15">
            <a:extLst>
              <a:ext uri="{FF2B5EF4-FFF2-40B4-BE49-F238E27FC236}">
                <a16:creationId xmlns:a16="http://schemas.microsoft.com/office/drawing/2014/main" id="{3B037AE4-8AB8-875E-0D22-38C94F94A5AD}"/>
              </a:ext>
            </a:extLst>
          </p:cNvPr>
          <p:cNvPicPr>
            <a:picLocks noChangeAspect="1"/>
          </p:cNvPicPr>
          <p:nvPr/>
        </p:nvPicPr>
        <p:blipFill rotWithShape="1">
          <a:blip r:embed="rId5"/>
          <a:srcRect l="13807" t="27833" r="16249" b="34696"/>
          <a:stretch/>
        </p:blipFill>
        <p:spPr>
          <a:xfrm>
            <a:off x="6603245" y="3984007"/>
            <a:ext cx="1804533" cy="644476"/>
          </a:xfrm>
          <a:prstGeom prst="rect">
            <a:avLst/>
          </a:prstGeom>
        </p:spPr>
      </p:pic>
      <p:pic>
        <p:nvPicPr>
          <p:cNvPr id="18" name="Imagen 17">
            <a:extLst>
              <a:ext uri="{FF2B5EF4-FFF2-40B4-BE49-F238E27FC236}">
                <a16:creationId xmlns:a16="http://schemas.microsoft.com/office/drawing/2014/main" id="{16673BC9-F5F2-3E07-A4E1-BBF06F3043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5485" y="3672798"/>
            <a:ext cx="1053029" cy="1159217"/>
          </a:xfrm>
          <a:prstGeom prst="rect">
            <a:avLst/>
          </a:prstGeom>
        </p:spPr>
      </p:pic>
    </p:spTree>
    <p:extLst>
      <p:ext uri="{BB962C8B-B14F-4D97-AF65-F5344CB8AC3E}">
        <p14:creationId xmlns:p14="http://schemas.microsoft.com/office/powerpoint/2010/main" val="20366269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4179</TotalTime>
  <Words>2161</Words>
  <Application>Microsoft Macintosh PowerPoint</Application>
  <PresentationFormat>Presentación en pantalla (16:9)</PresentationFormat>
  <Paragraphs>232</Paragraphs>
  <Slides>17</Slides>
  <Notes>17</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17</vt:i4>
      </vt:variant>
    </vt:vector>
  </HeadingPairs>
  <TitlesOfParts>
    <vt:vector size="26" baseType="lpstr">
      <vt:lpstr>-webkit-standard</vt:lpstr>
      <vt:lpstr>Arial</vt:lpstr>
      <vt:lpstr>Calibri</vt:lpstr>
      <vt:lpstr>Helvetica</vt:lpstr>
      <vt:lpstr>pplxSerif</vt:lpstr>
      <vt:lpstr>Times New Roman</vt:lpstr>
      <vt:lpstr>var(--pplx-serif)</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Mario Alaez</cp:lastModifiedBy>
  <cp:revision>57</cp:revision>
  <dcterms:created xsi:type="dcterms:W3CDTF">2025-10-16T09:08:13Z</dcterms:created>
  <dcterms:modified xsi:type="dcterms:W3CDTF">2026-03-02T16:08:59Z</dcterms:modified>
</cp:coreProperties>
</file>