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gggTBneGqZgHg0I3hl7oi2B2QrH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Alicia Padilla Gal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2-18T10:21:10.483">
    <p:pos x="6000" y="0"/>
    <p:text>incluye las diapos 6, 7 y 11, de la presentación de Álvaro (no las copies), utiliza tu estilo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0fxnl-w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c7922d97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c7922d97d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9c7e56fb2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9c7e56fb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9c7e56fb2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9c7e56fb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706a38761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c706a3876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706a38761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c706a3876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c7922d97d6_0_0"/>
          <p:cNvSpPr txBox="1"/>
          <p:nvPr/>
        </p:nvSpPr>
        <p:spPr>
          <a:xfrm>
            <a:off x="1395500" y="112400"/>
            <a:ext cx="7555500" cy="682800"/>
          </a:xfrm>
          <a:prstGeom prst="rect">
            <a:avLst/>
          </a:prstGeom>
          <a:solidFill>
            <a:srgbClr val="6AA84F"/>
          </a:solidFill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lt1"/>
                </a:solidFill>
              </a:rPr>
              <a:t>Más allá de la exacerbación: </a:t>
            </a:r>
            <a:endParaRPr b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solidFill>
                  <a:schemeClr val="lt1"/>
                </a:solidFill>
              </a:rPr>
              <a:t>programa de alerta por corticoides orales para optimizar el manejo del asma</a:t>
            </a:r>
            <a:endParaRPr b="1" sz="3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c7922d97d6_0_0"/>
          <p:cNvSpPr txBox="1"/>
          <p:nvPr/>
        </p:nvSpPr>
        <p:spPr>
          <a:xfrm>
            <a:off x="1647725" y="862975"/>
            <a:ext cx="6749400" cy="406200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800">
                <a:solidFill>
                  <a:srgbClr val="000000"/>
                </a:solidFill>
              </a:rPr>
              <a:t>M. Segura Romer</a:t>
            </a:r>
            <a:r>
              <a:rPr lang="es-ES" sz="800"/>
              <a:t>o, L. Canalejo Fernandez</a:t>
            </a:r>
            <a:r>
              <a:rPr lang="es-ES" sz="800">
                <a:solidFill>
                  <a:srgbClr val="000000"/>
                </a:solidFill>
              </a:rPr>
              <a:t>, </a:t>
            </a:r>
            <a:r>
              <a:rPr lang="es-ES" sz="800">
                <a:solidFill>
                  <a:srgbClr val="222222"/>
                </a:solidFill>
                <a:highlight>
                  <a:srgbClr val="FFFFFF"/>
                </a:highlight>
              </a:rPr>
              <a:t>J. López García, A. Martínez Mesa, A. Padilla Galo, J.L. Velasco Garrido. </a:t>
            </a:r>
            <a:br>
              <a:rPr lang="es-ES" sz="800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es-ES" sz="800">
                <a:solidFill>
                  <a:srgbClr val="222222"/>
                </a:solidFill>
                <a:highlight>
                  <a:srgbClr val="FFFFFF"/>
                </a:highlight>
              </a:rPr>
              <a:t>Hospital Universitario Virgen de la Victoria, Málaga. </a:t>
            </a:r>
            <a:endParaRPr sz="2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c7922d97d6_0_0"/>
          <p:cNvSpPr txBox="1"/>
          <p:nvPr/>
        </p:nvSpPr>
        <p:spPr>
          <a:xfrm>
            <a:off x="417250" y="1478450"/>
            <a:ext cx="19383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FFFF"/>
                </a:solidFill>
              </a:rPr>
              <a:t>Introducción: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87" name="Google Shape;87;g3c7922d97d6_0_0"/>
          <p:cNvSpPr txBox="1"/>
          <p:nvPr/>
        </p:nvSpPr>
        <p:spPr>
          <a:xfrm>
            <a:off x="417250" y="1798550"/>
            <a:ext cx="3457800" cy="16902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El asma sigue siendo un </a:t>
            </a:r>
            <a:r>
              <a:rPr b="1" lang="es-ES" sz="1100">
                <a:solidFill>
                  <a:srgbClr val="222222"/>
                </a:solidFill>
                <a:highlight>
                  <a:srgbClr val="FFFFFF"/>
                </a:highlight>
              </a:rPr>
              <a:t>reto asistencial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, sobre todo en pacientes con riesgo de exacerbaciones recurrentes. La confirmación diagnóstica y un tratamiento de base eficaz son claves para controlar síntomas, prevenir agudizaciones y reducir el uso de corticoides orales (CO), pero </a:t>
            </a:r>
            <a:r>
              <a:rPr lang="es-ES" sz="1100" u="sng">
                <a:solidFill>
                  <a:srgbClr val="222222"/>
                </a:solidFill>
                <a:highlight>
                  <a:srgbClr val="FFFFFF"/>
                </a:highlight>
              </a:rPr>
              <a:t>persisten brechas en la identificación y seguimiento de estos pacientes en la práctica clínica.</a:t>
            </a:r>
            <a:endParaRPr sz="3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c7922d97d6_0_0"/>
          <p:cNvSpPr txBox="1"/>
          <p:nvPr/>
        </p:nvSpPr>
        <p:spPr>
          <a:xfrm>
            <a:off x="417250" y="4318250"/>
            <a:ext cx="7980000" cy="5661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Evaluar las intervenciones realizadas en pacientes asmáticos agudizadores detectados mediante un </a:t>
            </a:r>
            <a:r>
              <a:rPr b="1" lang="es-ES" sz="1100">
                <a:solidFill>
                  <a:srgbClr val="222222"/>
                </a:solidFill>
                <a:highlight>
                  <a:srgbClr val="FFFFFF"/>
                </a:highlight>
              </a:rPr>
              <a:t>programa de alerta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 por consumo de CO e identificar </a:t>
            </a:r>
            <a:r>
              <a:rPr b="1" lang="es-ES" sz="1100">
                <a:solidFill>
                  <a:srgbClr val="222222"/>
                </a:solidFill>
                <a:highlight>
                  <a:srgbClr val="FFFFFF"/>
                </a:highlight>
              </a:rPr>
              <a:t>brechas asistenciales y oportunidades </a:t>
            </a:r>
            <a:r>
              <a:rPr lang="es-ES" sz="1100">
                <a:solidFill>
                  <a:srgbClr val="222222"/>
                </a:solidFill>
                <a:highlight>
                  <a:srgbClr val="FFFFFF"/>
                </a:highlight>
              </a:rPr>
              <a:t>de mejora en el circuito de atención al asma.</a:t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c7922d97d6_0_0"/>
          <p:cNvSpPr txBox="1"/>
          <p:nvPr/>
        </p:nvSpPr>
        <p:spPr>
          <a:xfrm>
            <a:off x="417250" y="3998150"/>
            <a:ext cx="19383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FFFF"/>
                </a:solidFill>
              </a:rPr>
              <a:t>Objetivos: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90" name="Google Shape;90;g3c7922d97d6_0_0"/>
          <p:cNvSpPr txBox="1"/>
          <p:nvPr/>
        </p:nvSpPr>
        <p:spPr>
          <a:xfrm>
            <a:off x="5405550" y="1478450"/>
            <a:ext cx="19383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FFFF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Metodología</a:t>
            </a:r>
            <a:r>
              <a:rPr lang="es-ES" sz="1300">
                <a:solidFill>
                  <a:srgbClr val="FFFFFF"/>
                </a:solidFill>
              </a:rPr>
              <a:t>:</a:t>
            </a:r>
            <a:endParaRPr sz="1700">
              <a:solidFill>
                <a:srgbClr val="000000"/>
              </a:solidFill>
            </a:endParaRPr>
          </a:p>
        </p:txBody>
      </p:sp>
      <p:pic>
        <p:nvPicPr>
          <p:cNvPr id="91" name="Google Shape;91;g3c7922d97d6_0_0"/>
          <p:cNvPicPr preferRelativeResize="0"/>
          <p:nvPr/>
        </p:nvPicPr>
        <p:blipFill rotWithShape="1">
          <a:blip r:embed="rId3">
            <a:alphaModFix/>
          </a:blip>
          <a:srcRect b="8897" l="4192" r="2427" t="14795"/>
          <a:stretch/>
        </p:blipFill>
        <p:spPr>
          <a:xfrm>
            <a:off x="4493400" y="1798538"/>
            <a:ext cx="3959226" cy="21038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3c9c7e56fb2_0_4"/>
          <p:cNvPicPr preferRelativeResize="0"/>
          <p:nvPr/>
        </p:nvPicPr>
        <p:blipFill rotWithShape="1">
          <a:blip r:embed="rId3">
            <a:alphaModFix/>
          </a:blip>
          <a:srcRect b="4287" l="0" r="0" t="0"/>
          <a:stretch/>
        </p:blipFill>
        <p:spPr>
          <a:xfrm>
            <a:off x="1231650" y="473625"/>
            <a:ext cx="7280525" cy="40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g3c9c7e56fb2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199" y="608650"/>
            <a:ext cx="7436226" cy="378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3c706a38761_0_25"/>
          <p:cNvPicPr preferRelativeResize="0"/>
          <p:nvPr/>
        </p:nvPicPr>
        <p:blipFill rotWithShape="1">
          <a:blip r:embed="rId4">
            <a:alphaModFix/>
          </a:blip>
          <a:srcRect b="0" l="0" r="0" t="12838"/>
          <a:stretch/>
        </p:blipFill>
        <p:spPr>
          <a:xfrm>
            <a:off x="99888" y="1865987"/>
            <a:ext cx="5596426" cy="187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c706a38761_0_25"/>
          <p:cNvPicPr preferRelativeResize="0"/>
          <p:nvPr/>
        </p:nvPicPr>
        <p:blipFill rotWithShape="1">
          <a:blip r:embed="rId5">
            <a:alphaModFix/>
          </a:blip>
          <a:srcRect b="25550" l="50553" r="1764" t="50984"/>
          <a:stretch/>
        </p:blipFill>
        <p:spPr>
          <a:xfrm>
            <a:off x="6157450" y="1865975"/>
            <a:ext cx="2614825" cy="193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3c706a38761_0_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53725" y="3667750"/>
            <a:ext cx="1193625" cy="35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3c706a38761_0_25"/>
          <p:cNvSpPr txBox="1"/>
          <p:nvPr/>
        </p:nvSpPr>
        <p:spPr>
          <a:xfrm>
            <a:off x="1038650" y="1545875"/>
            <a:ext cx="40236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FFFF"/>
                </a:solidFill>
              </a:rPr>
              <a:t>Datos de los pacientes con exacerbación asmática: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110" name="Google Shape;110;g3c706a38761_0_25"/>
          <p:cNvSpPr txBox="1"/>
          <p:nvPr/>
        </p:nvSpPr>
        <p:spPr>
          <a:xfrm>
            <a:off x="6157452" y="1545875"/>
            <a:ext cx="23136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FFFF"/>
                </a:solidFill>
              </a:rPr>
              <a:t>Prescripción</a:t>
            </a:r>
            <a:r>
              <a:rPr lang="es-ES" sz="1300">
                <a:solidFill>
                  <a:srgbClr val="FFFFFF"/>
                </a:solidFill>
              </a:rPr>
              <a:t> y adherencia</a:t>
            </a:r>
            <a:endParaRPr sz="17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g3c706a38761_0_16"/>
          <p:cNvPicPr preferRelativeResize="0"/>
          <p:nvPr/>
        </p:nvPicPr>
        <p:blipFill rotWithShape="1">
          <a:blip r:embed="rId3">
            <a:alphaModFix/>
          </a:blip>
          <a:srcRect b="38387" l="11787" r="12258" t="5283"/>
          <a:stretch/>
        </p:blipFill>
        <p:spPr>
          <a:xfrm>
            <a:off x="4608925" y="834525"/>
            <a:ext cx="4036051" cy="19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3c706a38761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7895" y="663500"/>
            <a:ext cx="3114335" cy="2337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3c706a38761_0_16"/>
          <p:cNvSpPr txBox="1"/>
          <p:nvPr/>
        </p:nvSpPr>
        <p:spPr>
          <a:xfrm>
            <a:off x="429550" y="3279538"/>
            <a:ext cx="19383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FFFFFF"/>
                </a:solidFill>
              </a:rPr>
              <a:t>Conclusiones:</a:t>
            </a:r>
            <a:endParaRPr sz="1700">
              <a:solidFill>
                <a:srgbClr val="000000"/>
              </a:solidFill>
            </a:endParaRPr>
          </a:p>
        </p:txBody>
      </p:sp>
      <p:sp>
        <p:nvSpPr>
          <p:cNvPr id="118" name="Google Shape;118;g3c706a38761_0_16"/>
          <p:cNvSpPr txBox="1"/>
          <p:nvPr/>
        </p:nvSpPr>
        <p:spPr>
          <a:xfrm>
            <a:off x="428250" y="3599650"/>
            <a:ext cx="8287500" cy="12204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 programa de alerta basado en el consumo de CO ha permitido </a:t>
            </a:r>
            <a:r>
              <a:rPr b="1" lang="es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identificar e intervenir precozmente en pacientes asmáticos en riesgo.</a:t>
            </a:r>
            <a:r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Solo el 24% disponían de pruebas objetivas de confirmación diagnóstica y, pese al uso repetido de CO, el 73% no estaban en seguimiento especializado. La detección sistemática de estos pacientes y su incorporación al circuito de Neumología-Unidad de asma, constituye una </a:t>
            </a:r>
            <a:r>
              <a:rPr b="1" lang="es-E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oportunidad de mejora en el tratamiento y prevención de futuros eventos adversos.</a:t>
            </a:r>
            <a:endParaRPr b="1" sz="1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